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8" r:id="rId3"/>
    <p:sldMasterId id="2147483724" r:id="rId4"/>
    <p:sldMasterId id="2147483737" r:id="rId5"/>
    <p:sldMasterId id="2147483750" r:id="rId6"/>
    <p:sldMasterId id="2147483763" r:id="rId7"/>
    <p:sldMasterId id="2147483776" r:id="rId8"/>
    <p:sldMasterId id="2147483789" r:id="rId9"/>
  </p:sldMasterIdLst>
  <p:notesMasterIdLst>
    <p:notesMasterId r:id="rId73"/>
  </p:notesMasterIdLst>
  <p:sldIdLst>
    <p:sldId id="256" r:id="rId10"/>
    <p:sldId id="300" r:id="rId11"/>
    <p:sldId id="278" r:id="rId12"/>
    <p:sldId id="257" r:id="rId13"/>
    <p:sldId id="302" r:id="rId14"/>
    <p:sldId id="301" r:id="rId15"/>
    <p:sldId id="258" r:id="rId16"/>
    <p:sldId id="282" r:id="rId17"/>
    <p:sldId id="325" r:id="rId18"/>
    <p:sldId id="259" r:id="rId19"/>
    <p:sldId id="333" r:id="rId20"/>
    <p:sldId id="260" r:id="rId21"/>
    <p:sldId id="262" r:id="rId22"/>
    <p:sldId id="265" r:id="rId23"/>
    <p:sldId id="264" r:id="rId24"/>
    <p:sldId id="283" r:id="rId25"/>
    <p:sldId id="266" r:id="rId26"/>
    <p:sldId id="268" r:id="rId27"/>
    <p:sldId id="267" r:id="rId28"/>
    <p:sldId id="270" r:id="rId29"/>
    <p:sldId id="271" r:id="rId30"/>
    <p:sldId id="320" r:id="rId31"/>
    <p:sldId id="272" r:id="rId32"/>
    <p:sldId id="273" r:id="rId33"/>
    <p:sldId id="280" r:id="rId34"/>
    <p:sldId id="281" r:id="rId35"/>
    <p:sldId id="304" r:id="rId36"/>
    <p:sldId id="307" r:id="rId37"/>
    <p:sldId id="303" r:id="rId38"/>
    <p:sldId id="296" r:id="rId39"/>
    <p:sldId id="342" r:id="rId40"/>
    <p:sldId id="334" r:id="rId41"/>
    <p:sldId id="297" r:id="rId42"/>
    <p:sldId id="339" r:id="rId43"/>
    <p:sldId id="335" r:id="rId44"/>
    <p:sldId id="324" r:id="rId45"/>
    <p:sldId id="322" r:id="rId46"/>
    <p:sldId id="306" r:id="rId47"/>
    <p:sldId id="332" r:id="rId48"/>
    <p:sldId id="340" r:id="rId49"/>
    <p:sldId id="341" r:id="rId50"/>
    <p:sldId id="331" r:id="rId51"/>
    <p:sldId id="308" r:id="rId52"/>
    <p:sldId id="309" r:id="rId53"/>
    <p:sldId id="327" r:id="rId54"/>
    <p:sldId id="328" r:id="rId55"/>
    <p:sldId id="310" r:id="rId56"/>
    <p:sldId id="329" r:id="rId57"/>
    <p:sldId id="312" r:id="rId58"/>
    <p:sldId id="338" r:id="rId59"/>
    <p:sldId id="323" r:id="rId60"/>
    <p:sldId id="313" r:id="rId61"/>
    <p:sldId id="314" r:id="rId62"/>
    <p:sldId id="315" r:id="rId63"/>
    <p:sldId id="316" r:id="rId64"/>
    <p:sldId id="336" r:id="rId65"/>
    <p:sldId id="330" r:id="rId66"/>
    <p:sldId id="343" r:id="rId67"/>
    <p:sldId id="337" r:id="rId68"/>
    <p:sldId id="269" r:id="rId69"/>
    <p:sldId id="318" r:id="rId70"/>
    <p:sldId id="319" r:id="rId71"/>
    <p:sldId id="321" r:id="rId72"/>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cy Van Zandt" initials="TVZ" lastIdx="2" clrIdx="0">
    <p:extLst>
      <p:ext uri="{19B8F6BF-5375-455C-9EA6-DF929625EA0E}">
        <p15:presenceInfo xmlns:p15="http://schemas.microsoft.com/office/powerpoint/2012/main" userId="662ebaa7b2e2c16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73823" autoAdjust="0"/>
  </p:normalViewPr>
  <p:slideViewPr>
    <p:cSldViewPr snapToGrid="0">
      <p:cViewPr varScale="1">
        <p:scale>
          <a:sx n="62" d="100"/>
          <a:sy n="62" d="100"/>
        </p:scale>
        <p:origin x="714" y="66"/>
      </p:cViewPr>
      <p:guideLst/>
    </p:cSldViewPr>
  </p:slideViewPr>
  <p:outlineViewPr>
    <p:cViewPr>
      <p:scale>
        <a:sx n="33" d="100"/>
        <a:sy n="33" d="100"/>
      </p:scale>
      <p:origin x="0" y="-12684"/>
    </p:cViewPr>
  </p:outlineViewPr>
  <p:notesTextViewPr>
    <p:cViewPr>
      <p:scale>
        <a:sx n="1" d="1"/>
        <a:sy n="1" d="1"/>
      </p:scale>
      <p:origin x="0" y="0"/>
    </p:cViewPr>
  </p:notesTextViewPr>
  <p:notesViewPr>
    <p:cSldViewPr snapToGrid="0">
      <p:cViewPr varScale="1">
        <p:scale>
          <a:sx n="60" d="100"/>
          <a:sy n="60" d="100"/>
        </p:scale>
        <p:origin x="1536"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76E1F7C0-C337-4A4E-A69F-F0F2C673D725}" type="datetimeFigureOut">
              <a:rPr lang="en-US" smtClean="0"/>
              <a:t>10/22/2016</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E0C89598-E14F-4148-9872-EF91C73BBF30}" type="slidenum">
              <a:rPr lang="en-US" smtClean="0"/>
              <a:t>‹#›</a:t>
            </a:fld>
            <a:endParaRPr lang="en-US"/>
          </a:p>
        </p:txBody>
      </p:sp>
    </p:spTree>
    <p:extLst>
      <p:ext uri="{BB962C8B-B14F-4D97-AF65-F5344CB8AC3E}">
        <p14:creationId xmlns:p14="http://schemas.microsoft.com/office/powerpoint/2010/main" val="4169396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C89598-E14F-4148-9872-EF91C73BBF30}" type="slidenum">
              <a:rPr lang="en-US" smtClean="0"/>
              <a:t>1</a:t>
            </a:fld>
            <a:endParaRPr lang="en-US"/>
          </a:p>
        </p:txBody>
      </p:sp>
    </p:spTree>
    <p:extLst>
      <p:ext uri="{BB962C8B-B14F-4D97-AF65-F5344CB8AC3E}">
        <p14:creationId xmlns:p14="http://schemas.microsoft.com/office/powerpoint/2010/main" val="3215615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By the time of Emperor Asoka (304-232 BC), Buddhism was well established in India. In 245 BCE, the daughter of Asoka,  </a:t>
            </a:r>
            <a:r>
              <a:rPr lang="en-US" altLang="en-US" dirty="0" err="1"/>
              <a:t>Arahanta</a:t>
            </a:r>
            <a:r>
              <a:rPr lang="en-US" altLang="en-US" dirty="0"/>
              <a:t> Bhikkhuni Sanghamitta Theri, whose name means “Friend of the Sangha”</a:t>
            </a:r>
            <a:r>
              <a:rPr lang="en-US" altLang="en-US" baseline="0" dirty="0"/>
              <a:t> </a:t>
            </a:r>
            <a:r>
              <a:rPr lang="en-US" altLang="en-US" dirty="0"/>
              <a:t>left her home in India and travelled to Sri Lanka to establish the bhikkhuni sangha there.  It is from Sri Lanka that Buddhism and the bhikkhuni sangha spread throughout Asia, and the world.  She</a:t>
            </a:r>
            <a:r>
              <a:rPr lang="en-US" altLang="en-US" baseline="0" dirty="0"/>
              <a:t> brought with her a cutting of </a:t>
            </a:r>
            <a:r>
              <a:rPr lang="en-US" altLang="en-US" dirty="0"/>
              <a:t>the cutting from the Bodhi-Tree carried in a golden vase.  When she landed in Sri Lanka she was welcomed by King </a:t>
            </a:r>
            <a:r>
              <a:rPr lang="en-US" altLang="en-US" dirty="0" err="1"/>
              <a:t>Tissa</a:t>
            </a:r>
            <a:r>
              <a:rPr lang="en-US" altLang="en-US" dirty="0"/>
              <a:t> himself with great veneration for Bhikkhuni Sanghamitta and for the sapling.  He is also supposed to have waded into the water up to his neck to greet her and accept the tree.  You can see him is the lower right corner of this picture.  </a:t>
            </a:r>
          </a:p>
          <a:p>
            <a:pPr eaLnBrk="1" hangingPunct="1">
              <a:spcBef>
                <a:spcPct val="0"/>
              </a:spcBef>
            </a:pPr>
            <a:endParaRPr lang="en-US" altLang="en-US" dirty="0"/>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5610" indent="-294465" eaLnBrk="0" hangingPunct="0">
              <a:defRPr>
                <a:solidFill>
                  <a:schemeClr val="tx1"/>
                </a:solidFill>
                <a:latin typeface="Arial" panose="020B0604020202020204" pitchFamily="34" charset="0"/>
                <a:cs typeface="Arial" panose="020B0604020202020204" pitchFamily="34" charset="0"/>
              </a:defRPr>
            </a:lvl2pPr>
            <a:lvl3pPr marL="1177862" indent="-235572" eaLnBrk="0" hangingPunct="0">
              <a:defRPr>
                <a:solidFill>
                  <a:schemeClr val="tx1"/>
                </a:solidFill>
                <a:latin typeface="Arial" panose="020B0604020202020204" pitchFamily="34" charset="0"/>
                <a:cs typeface="Arial" panose="020B0604020202020204" pitchFamily="34" charset="0"/>
              </a:defRPr>
            </a:lvl3pPr>
            <a:lvl4pPr marL="1649006" indent="-235572" eaLnBrk="0" hangingPunct="0">
              <a:defRPr>
                <a:solidFill>
                  <a:schemeClr val="tx1"/>
                </a:solidFill>
                <a:latin typeface="Arial" panose="020B0604020202020204" pitchFamily="34" charset="0"/>
                <a:cs typeface="Arial" panose="020B0604020202020204" pitchFamily="34" charset="0"/>
              </a:defRPr>
            </a:lvl4pPr>
            <a:lvl5pPr marL="2120151" indent="-235572" eaLnBrk="0" hangingPunct="0">
              <a:defRPr>
                <a:solidFill>
                  <a:schemeClr val="tx1"/>
                </a:solidFill>
                <a:latin typeface="Arial" panose="020B0604020202020204" pitchFamily="34" charset="0"/>
                <a:cs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D28D9A0-D1E8-488F-8413-C7AB6D0F3419}" type="slidenum">
              <a:rPr lang="en-US" altLang="en-US">
                <a:latin typeface="Calibri" panose="020F0502020204030204" pitchFamily="34" charset="0"/>
              </a:rPr>
              <a:pPr eaLnBrk="1" hangingPunct="1"/>
              <a:t>15</a:t>
            </a:fld>
            <a:endParaRPr lang="en-US" altLang="en-US">
              <a:latin typeface="Calibri" panose="020F0502020204030204" pitchFamily="34" charset="0"/>
            </a:endParaRPr>
          </a:p>
        </p:txBody>
      </p:sp>
    </p:spTree>
    <p:extLst>
      <p:ext uri="{BB962C8B-B14F-4D97-AF65-F5344CB8AC3E}">
        <p14:creationId xmlns:p14="http://schemas.microsoft.com/office/powerpoint/2010/main" val="211588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solidFill>
                  <a:schemeClr val="accent3">
                    <a:lumMod val="60000"/>
                    <a:lumOff val="40000"/>
                  </a:schemeClr>
                </a:solidFill>
              </a:rPr>
              <a:t>In 429 CE, Bhikkhuni Devasara, a Sri Lankan nun, took a cutting from the  Sri Lanka tree grown from a cutting from the Indian Bodhi Tree and traveled to China with a group of bhikkhunis to establish a bhikkhuni sangha there.  </a:t>
            </a:r>
            <a:r>
              <a:rPr lang="en-US" dirty="0"/>
              <a:t>These Sri Lankan bhikkhunis gave higher ordination to more than 300 Chinese nuns at a monastery in Nanjing. A second group followed in 433 CE.  </a:t>
            </a:r>
            <a:r>
              <a:rPr lang="en-US" b="1" dirty="0"/>
              <a:t>This lineage would serve a key role in modern times.</a:t>
            </a:r>
          </a:p>
          <a:p>
            <a:pPr eaLnBrk="1" fontAlgn="auto" hangingPunct="1">
              <a:spcBef>
                <a:spcPts val="0"/>
              </a:spcBef>
              <a:spcAft>
                <a:spcPts val="0"/>
              </a:spcAft>
              <a:defRPr/>
            </a:pPr>
            <a:endParaRPr lang="en-US" dirty="0"/>
          </a:p>
        </p:txBody>
      </p:sp>
      <p:sp>
        <p:nvSpPr>
          <p:cNvPr id="3072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783D45A-1E61-4E79-B3E0-841DFFA08B2E}" type="slidenum">
              <a:rPr lang="en-US" altLang="en-US">
                <a:latin typeface="Calibri" panose="020F0502020204030204" pitchFamily="34" charset="0"/>
              </a:rPr>
              <a:pPr eaLnBrk="1" hangingPunct="1"/>
              <a:t>16</a:t>
            </a:fld>
            <a:endParaRPr lang="en-US" altLang="en-US">
              <a:latin typeface="Calibri" panose="020F0502020204030204" pitchFamily="34" charset="0"/>
            </a:endParaRPr>
          </a:p>
        </p:txBody>
      </p:sp>
    </p:spTree>
    <p:extLst>
      <p:ext uri="{BB962C8B-B14F-4D97-AF65-F5344CB8AC3E}">
        <p14:creationId xmlns:p14="http://schemas.microsoft.com/office/powerpoint/2010/main" val="405761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There are now thousands of Taiwanese, Korean, Vietnamese, and Chinese bhikkhunis.  This unbroken lineage became very important about 1500 years later, as we shall see, when the Mahayana bhikkhunis from these orders were able to help their Theravada sisters revive their Sangha. </a:t>
            </a:r>
          </a:p>
        </p:txBody>
      </p:sp>
      <p:sp>
        <p:nvSpPr>
          <p:cNvPr id="317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5610" indent="-294465" eaLnBrk="0" hangingPunct="0">
              <a:defRPr>
                <a:solidFill>
                  <a:schemeClr val="tx1"/>
                </a:solidFill>
                <a:latin typeface="Arial" panose="020B0604020202020204" pitchFamily="34" charset="0"/>
                <a:cs typeface="Arial" panose="020B0604020202020204" pitchFamily="34" charset="0"/>
              </a:defRPr>
            </a:lvl2pPr>
            <a:lvl3pPr marL="1177862" indent="-235572" eaLnBrk="0" hangingPunct="0">
              <a:defRPr>
                <a:solidFill>
                  <a:schemeClr val="tx1"/>
                </a:solidFill>
                <a:latin typeface="Arial" panose="020B0604020202020204" pitchFamily="34" charset="0"/>
                <a:cs typeface="Arial" panose="020B0604020202020204" pitchFamily="34" charset="0"/>
              </a:defRPr>
            </a:lvl3pPr>
            <a:lvl4pPr marL="1649006" indent="-235572" eaLnBrk="0" hangingPunct="0">
              <a:defRPr>
                <a:solidFill>
                  <a:schemeClr val="tx1"/>
                </a:solidFill>
                <a:latin typeface="Arial" panose="020B0604020202020204" pitchFamily="34" charset="0"/>
                <a:cs typeface="Arial" panose="020B0604020202020204" pitchFamily="34" charset="0"/>
              </a:defRPr>
            </a:lvl4pPr>
            <a:lvl5pPr marL="2120151" indent="-235572" eaLnBrk="0" hangingPunct="0">
              <a:defRPr>
                <a:solidFill>
                  <a:schemeClr val="tx1"/>
                </a:solidFill>
                <a:latin typeface="Arial" panose="020B0604020202020204" pitchFamily="34" charset="0"/>
                <a:cs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1420CFE-1635-4F8C-BA40-BCBD5BD7E3CA}" type="slidenum">
              <a:rPr lang="en-US" altLang="en-US">
                <a:latin typeface="Calibri" panose="020F0502020204030204" pitchFamily="34" charset="0"/>
              </a:rPr>
              <a:pPr eaLnBrk="1" hangingPunct="1"/>
              <a:t>17</a:t>
            </a:fld>
            <a:endParaRPr lang="en-US" altLang="en-US">
              <a:latin typeface="Calibri" panose="020F0502020204030204" pitchFamily="34" charset="0"/>
            </a:endParaRPr>
          </a:p>
        </p:txBody>
      </p:sp>
    </p:spTree>
    <p:extLst>
      <p:ext uri="{BB962C8B-B14F-4D97-AF65-F5344CB8AC3E}">
        <p14:creationId xmlns:p14="http://schemas.microsoft.com/office/powerpoint/2010/main" val="2317871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bhikshuni lineage was not established in Tibet due to the difficulty in crossing the Himalayas. While there are a few historical records of a few bhikshunis in Tibet receiving their ordination from the </a:t>
            </a:r>
            <a:r>
              <a:rPr lang="en-US" altLang="en-US" dirty="0" err="1"/>
              <a:t>bhikshu</a:t>
            </a:r>
            <a:r>
              <a:rPr lang="en-US" altLang="en-US" dirty="0"/>
              <a:t> sangha alone, it never took hold in Tibet, because a sufficient number of Indian bhikshunis did not go to Tibet, nor did sufficient number of Tibetan women go to India to take ordination and return to Tibet to be able to pass it on to others.  </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5610" indent="-294465" eaLnBrk="0" hangingPunct="0">
              <a:defRPr>
                <a:solidFill>
                  <a:schemeClr val="tx1"/>
                </a:solidFill>
                <a:latin typeface="Arial" panose="020B0604020202020204" pitchFamily="34" charset="0"/>
                <a:cs typeface="Arial" panose="020B0604020202020204" pitchFamily="34" charset="0"/>
              </a:defRPr>
            </a:lvl2pPr>
            <a:lvl3pPr marL="1177862" indent="-235572" eaLnBrk="0" hangingPunct="0">
              <a:defRPr>
                <a:solidFill>
                  <a:schemeClr val="tx1"/>
                </a:solidFill>
                <a:latin typeface="Arial" panose="020B0604020202020204" pitchFamily="34" charset="0"/>
                <a:cs typeface="Arial" panose="020B0604020202020204" pitchFamily="34" charset="0"/>
              </a:defRPr>
            </a:lvl3pPr>
            <a:lvl4pPr marL="1649006" indent="-235572" eaLnBrk="0" hangingPunct="0">
              <a:defRPr>
                <a:solidFill>
                  <a:schemeClr val="tx1"/>
                </a:solidFill>
                <a:latin typeface="Arial" panose="020B0604020202020204" pitchFamily="34" charset="0"/>
                <a:cs typeface="Arial" panose="020B0604020202020204" pitchFamily="34" charset="0"/>
              </a:defRPr>
            </a:lvl4pPr>
            <a:lvl5pPr marL="2120151" indent="-235572" eaLnBrk="0" hangingPunct="0">
              <a:defRPr>
                <a:solidFill>
                  <a:schemeClr val="tx1"/>
                </a:solidFill>
                <a:latin typeface="Arial" panose="020B0604020202020204" pitchFamily="34" charset="0"/>
                <a:cs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261AD9A-B6F9-485E-8956-F5EC240C29F0}" type="slidenum">
              <a:rPr lang="en-US" altLang="en-US">
                <a:latin typeface="Calibri" panose="020F0502020204030204" pitchFamily="34" charset="0"/>
              </a:rPr>
              <a:pPr eaLnBrk="1" hangingPunct="1"/>
              <a:t>18</a:t>
            </a:fld>
            <a:endParaRPr lang="en-US" altLang="en-US">
              <a:latin typeface="Calibri" panose="020F0502020204030204" pitchFamily="34" charset="0"/>
            </a:endParaRPr>
          </a:p>
        </p:txBody>
      </p:sp>
    </p:spTree>
    <p:extLst>
      <p:ext uri="{BB962C8B-B14F-4D97-AF65-F5344CB8AC3E}">
        <p14:creationId xmlns:p14="http://schemas.microsoft.com/office/powerpoint/2010/main" val="2566145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Between the 11</a:t>
            </a:r>
            <a:r>
              <a:rPr lang="en-US" altLang="en-US" baseline="30000" dirty="0"/>
              <a:t>th</a:t>
            </a:r>
            <a:r>
              <a:rPr lang="en-US" altLang="en-US" dirty="0"/>
              <a:t>   and  14</a:t>
            </a:r>
            <a:r>
              <a:rPr lang="en-US" altLang="en-US" baseline="30000" dirty="0"/>
              <a:t>th</a:t>
            </a:r>
            <a:r>
              <a:rPr lang="en-US" altLang="en-US" dirty="0"/>
              <a:t> centuries CE both the bhikkhu and bhikkhuni sanghas died out in India and Sri Lanka due to invasions, war, and famine. Not long afterward, at the request of the new Sri Lankan king, the Sri Lankan Bhikkhu Sangha was reestablished with the help of bhikkhus from nearby countries.  </a:t>
            </a:r>
          </a:p>
          <a:p>
            <a:r>
              <a:rPr lang="en-US" altLang="en-US" dirty="0"/>
              <a:t> </a:t>
            </a:r>
          </a:p>
          <a:p>
            <a:r>
              <a:rPr lang="en-US" altLang="en-US" dirty="0"/>
              <a:t>There was thought to re-import the bhikkhuni sangha from Burma where there were still bhikkhunis.  However, they were of another order, and  the choice was made, by the then political and religious leaders, not to re-import the Bhikkhuni Sangha ordination lineage.  So it died out in the Theravada</a:t>
            </a:r>
            <a:r>
              <a:rPr lang="en-US" altLang="en-US" baseline="0" dirty="0"/>
              <a:t> tradition </a:t>
            </a:r>
            <a:r>
              <a:rPr lang="en-US" altLang="en-US" dirty="0" smtClean="0"/>
              <a:t>until </a:t>
            </a:r>
            <a:r>
              <a:rPr lang="en-US" altLang="en-US" dirty="0"/>
              <a:t>within the last 50 years.</a:t>
            </a:r>
          </a:p>
          <a:p>
            <a:pPr eaLnBrk="1" hangingPunct="1">
              <a:spcBef>
                <a:spcPct val="0"/>
              </a:spcBef>
            </a:pPr>
            <a:endParaRPr lang="en-US" altLang="en-US" dirty="0"/>
          </a:p>
        </p:txBody>
      </p:sp>
      <p:sp>
        <p:nvSpPr>
          <p:cNvPr id="327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5610" indent="-294465" eaLnBrk="0" hangingPunct="0">
              <a:defRPr>
                <a:solidFill>
                  <a:schemeClr val="tx1"/>
                </a:solidFill>
                <a:latin typeface="Arial" panose="020B0604020202020204" pitchFamily="34" charset="0"/>
                <a:cs typeface="Arial" panose="020B0604020202020204" pitchFamily="34" charset="0"/>
              </a:defRPr>
            </a:lvl2pPr>
            <a:lvl3pPr marL="1177862" indent="-235572" eaLnBrk="0" hangingPunct="0">
              <a:defRPr>
                <a:solidFill>
                  <a:schemeClr val="tx1"/>
                </a:solidFill>
                <a:latin typeface="Arial" panose="020B0604020202020204" pitchFamily="34" charset="0"/>
                <a:cs typeface="Arial" panose="020B0604020202020204" pitchFamily="34" charset="0"/>
              </a:defRPr>
            </a:lvl3pPr>
            <a:lvl4pPr marL="1649006" indent="-235572" eaLnBrk="0" hangingPunct="0">
              <a:defRPr>
                <a:solidFill>
                  <a:schemeClr val="tx1"/>
                </a:solidFill>
                <a:latin typeface="Arial" panose="020B0604020202020204" pitchFamily="34" charset="0"/>
                <a:cs typeface="Arial" panose="020B0604020202020204" pitchFamily="34" charset="0"/>
              </a:defRPr>
            </a:lvl4pPr>
            <a:lvl5pPr marL="2120151" indent="-235572" eaLnBrk="0" hangingPunct="0">
              <a:defRPr>
                <a:solidFill>
                  <a:schemeClr val="tx1"/>
                </a:solidFill>
                <a:latin typeface="Arial" panose="020B0604020202020204" pitchFamily="34" charset="0"/>
                <a:cs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C8E352E-1792-4850-8BC0-04CAEC45715F}" type="slidenum">
              <a:rPr lang="en-US" altLang="en-US">
                <a:latin typeface="Calibri" panose="020F0502020204030204" pitchFamily="34" charset="0"/>
              </a:rPr>
              <a:pPr eaLnBrk="1" hangingPunct="1"/>
              <a:t>19</a:t>
            </a:fld>
            <a:endParaRPr lang="en-US" altLang="en-US">
              <a:latin typeface="Calibri" panose="020F0502020204030204" pitchFamily="34" charset="0"/>
            </a:endParaRPr>
          </a:p>
        </p:txBody>
      </p:sp>
    </p:spTree>
    <p:extLst>
      <p:ext uri="{BB962C8B-B14F-4D97-AF65-F5344CB8AC3E}">
        <p14:creationId xmlns:p14="http://schemas.microsoft.com/office/powerpoint/2010/main" val="3476782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In part bhikkhuni and </a:t>
            </a:r>
            <a:r>
              <a:rPr lang="en-US" altLang="en-US" dirty="0" err="1"/>
              <a:t>bhiksuni</a:t>
            </a:r>
            <a:r>
              <a:rPr lang="en-US" altLang="en-US" dirty="0"/>
              <a:t> orders around the world owe a debt of gratitude to their Mahayana sisters. You remember that 1500 years ago Sri Lankan bhikkhunis carried the bhikkhuni order to China, and hence to Korea and Taiwan.  Over the centuries Bhikkhuni orders thrived in these countries.</a:t>
            </a:r>
          </a:p>
          <a:p>
            <a:r>
              <a:rPr lang="en-US" altLang="en-US" dirty="0"/>
              <a:t> </a:t>
            </a:r>
          </a:p>
          <a:p>
            <a:r>
              <a:rPr lang="en-US" altLang="en-US" dirty="0"/>
              <a:t>In recent years these Mahayana sisters, along with supportive monks, many</a:t>
            </a:r>
            <a:r>
              <a:rPr lang="en-US" altLang="en-US" baseline="0" dirty="0"/>
              <a:t> from Sri Lanka,</a:t>
            </a:r>
            <a:r>
              <a:rPr lang="en-US" altLang="en-US" dirty="0"/>
              <a:t> have been able to ordain women who practice in both Theravada and Vajrayana (Tibetan) tradition.  There are now over 1000 bhikkhunis in Sri Lanka and about 50 bhikkhunis or samaneris in Thailand.  Many Thai women traveled to Sri Lanka to ordain, back to where Sanghamitta Bhikkhuni started her sangha. </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5610" indent="-294465" eaLnBrk="0" hangingPunct="0">
              <a:defRPr>
                <a:solidFill>
                  <a:schemeClr val="tx1"/>
                </a:solidFill>
                <a:latin typeface="Arial" panose="020B0604020202020204" pitchFamily="34" charset="0"/>
                <a:cs typeface="Arial" panose="020B0604020202020204" pitchFamily="34" charset="0"/>
              </a:defRPr>
            </a:lvl2pPr>
            <a:lvl3pPr marL="1177862" indent="-235572" eaLnBrk="0" hangingPunct="0">
              <a:defRPr>
                <a:solidFill>
                  <a:schemeClr val="tx1"/>
                </a:solidFill>
                <a:latin typeface="Arial" panose="020B0604020202020204" pitchFamily="34" charset="0"/>
                <a:cs typeface="Arial" panose="020B0604020202020204" pitchFamily="34" charset="0"/>
              </a:defRPr>
            </a:lvl3pPr>
            <a:lvl4pPr marL="1649006" indent="-235572" eaLnBrk="0" hangingPunct="0">
              <a:defRPr>
                <a:solidFill>
                  <a:schemeClr val="tx1"/>
                </a:solidFill>
                <a:latin typeface="Arial" panose="020B0604020202020204" pitchFamily="34" charset="0"/>
                <a:cs typeface="Arial" panose="020B0604020202020204" pitchFamily="34" charset="0"/>
              </a:defRPr>
            </a:lvl4pPr>
            <a:lvl5pPr marL="2120151" indent="-235572" eaLnBrk="0" hangingPunct="0">
              <a:defRPr>
                <a:solidFill>
                  <a:schemeClr val="tx1"/>
                </a:solidFill>
                <a:latin typeface="Arial" panose="020B0604020202020204" pitchFamily="34" charset="0"/>
                <a:cs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273CA7F-072E-423C-9698-1A5E9D1CB1F1}" type="slidenum">
              <a:rPr lang="en-US" altLang="en-US">
                <a:latin typeface="Calibri" panose="020F0502020204030204" pitchFamily="34" charset="0"/>
              </a:rPr>
              <a:pPr eaLnBrk="1" hangingPunct="1"/>
              <a:t>20</a:t>
            </a:fld>
            <a:endParaRPr lang="en-US" altLang="en-US">
              <a:latin typeface="Calibri" panose="020F0502020204030204" pitchFamily="34" charset="0"/>
            </a:endParaRPr>
          </a:p>
        </p:txBody>
      </p:sp>
    </p:spTree>
    <p:extLst>
      <p:ext uri="{BB962C8B-B14F-4D97-AF65-F5344CB8AC3E}">
        <p14:creationId xmlns:p14="http://schemas.microsoft.com/office/powerpoint/2010/main" val="3182467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When this began some </a:t>
            </a:r>
            <a:r>
              <a:rPr lang="en-US" altLang="en-US" dirty="0" smtClean="0"/>
              <a:t>Theravadan </a:t>
            </a:r>
            <a:r>
              <a:rPr lang="en-US" altLang="en-US" dirty="0"/>
              <a:t>monks questioned the validity of this ordination. </a:t>
            </a:r>
            <a:r>
              <a:rPr lang="en-US" altLang="en-US" dirty="0" smtClean="0"/>
              <a:t> Numerous monastics</a:t>
            </a:r>
            <a:r>
              <a:rPr lang="en-US" altLang="en-US" baseline="0" dirty="0" smtClean="0"/>
              <a:t> have researched this, including Ayya Kusuma. </a:t>
            </a:r>
            <a:r>
              <a:rPr lang="en-US" altLang="en-US" dirty="0" smtClean="0"/>
              <a:t> Ajahn </a:t>
            </a:r>
            <a:r>
              <a:rPr lang="en-US" altLang="en-US" dirty="0"/>
              <a:t>Brahm, who has been a great supporter of bhikkhunis, says that his research shows that they are almost identical. </a:t>
            </a:r>
          </a:p>
          <a:p>
            <a:r>
              <a:rPr lang="en-US" altLang="en-US" dirty="0"/>
              <a:t> </a:t>
            </a:r>
          </a:p>
          <a:p>
            <a:r>
              <a:rPr lang="en-US" altLang="en-US" i="1" dirty="0"/>
              <a:t>He said, "One of the biggest myths is that bhikkhunis under the Mahayana tradition is somehow separated from the Theravada.  But the truth of the matter is, there is no such thing as a Mahayana Vinaya.  In all the Mahayana schools whether in Tibet, China, Korea, or Vietnam, they follow mostly a </a:t>
            </a:r>
            <a:r>
              <a:rPr lang="en-US" altLang="en-US" i="1" dirty="0" err="1"/>
              <a:t>Dharmagupta</a:t>
            </a:r>
            <a:r>
              <a:rPr lang="en-US" altLang="en-US" i="1" dirty="0"/>
              <a:t> Vinaya.  </a:t>
            </a:r>
            <a:r>
              <a:rPr lang="en-US" altLang="en-US" i="1" dirty="0" err="1"/>
              <a:t>Dharmagupta</a:t>
            </a:r>
            <a:r>
              <a:rPr lang="en-US" altLang="en-US" i="1" dirty="0"/>
              <a:t> is one of the Theravada sects.  If you see an ordination ceremony in Taiwan – I saw a video of one that was recently conducted - you’d see the similarity.   I had a copy of the chanting.  It was almost identical with the ordination ceremony which is done say in Wat </a:t>
            </a:r>
            <a:r>
              <a:rPr lang="en-US" altLang="en-US" i="1" dirty="0" err="1"/>
              <a:t>Bovorn</a:t>
            </a:r>
            <a:r>
              <a:rPr lang="en-US" altLang="en-US" i="1" dirty="0"/>
              <a:t> here in Bangkok . ”</a:t>
            </a:r>
            <a:endParaRPr lang="en-US" altLang="en-US" dirty="0"/>
          </a:p>
        </p:txBody>
      </p:sp>
      <p:sp>
        <p:nvSpPr>
          <p:cNvPr id="3584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5610" indent="-294465" eaLnBrk="0" hangingPunct="0">
              <a:defRPr>
                <a:solidFill>
                  <a:schemeClr val="tx1"/>
                </a:solidFill>
                <a:latin typeface="Arial" panose="020B0604020202020204" pitchFamily="34" charset="0"/>
                <a:cs typeface="Arial" panose="020B0604020202020204" pitchFamily="34" charset="0"/>
              </a:defRPr>
            </a:lvl2pPr>
            <a:lvl3pPr marL="1177862" indent="-235572" eaLnBrk="0" hangingPunct="0">
              <a:defRPr>
                <a:solidFill>
                  <a:schemeClr val="tx1"/>
                </a:solidFill>
                <a:latin typeface="Arial" panose="020B0604020202020204" pitchFamily="34" charset="0"/>
                <a:cs typeface="Arial" panose="020B0604020202020204" pitchFamily="34" charset="0"/>
              </a:defRPr>
            </a:lvl3pPr>
            <a:lvl4pPr marL="1649006" indent="-235572" eaLnBrk="0" hangingPunct="0">
              <a:defRPr>
                <a:solidFill>
                  <a:schemeClr val="tx1"/>
                </a:solidFill>
                <a:latin typeface="Arial" panose="020B0604020202020204" pitchFamily="34" charset="0"/>
                <a:cs typeface="Arial" panose="020B0604020202020204" pitchFamily="34" charset="0"/>
              </a:defRPr>
            </a:lvl4pPr>
            <a:lvl5pPr marL="2120151" indent="-235572" eaLnBrk="0" hangingPunct="0">
              <a:defRPr>
                <a:solidFill>
                  <a:schemeClr val="tx1"/>
                </a:solidFill>
                <a:latin typeface="Arial" panose="020B0604020202020204" pitchFamily="34" charset="0"/>
                <a:cs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54F4184-694F-4248-8CAE-69DC9E1F13BE}" type="slidenum">
              <a:rPr lang="en-US" altLang="en-US">
                <a:latin typeface="Calibri" panose="020F0502020204030204" pitchFamily="34" charset="0"/>
              </a:rPr>
              <a:pPr eaLnBrk="1" hangingPunct="1"/>
              <a:t>21</a:t>
            </a:fld>
            <a:endParaRPr lang="en-US" altLang="en-US">
              <a:latin typeface="Calibri" panose="020F0502020204030204" pitchFamily="34" charset="0"/>
            </a:endParaRPr>
          </a:p>
        </p:txBody>
      </p:sp>
    </p:spTree>
    <p:extLst>
      <p:ext uri="{BB962C8B-B14F-4D97-AF65-F5344CB8AC3E}">
        <p14:creationId xmlns:p14="http://schemas.microsoft.com/office/powerpoint/2010/main" val="4150309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 little bhikkhuni humor.</a:t>
            </a:r>
          </a:p>
        </p:txBody>
      </p:sp>
      <p:sp>
        <p:nvSpPr>
          <p:cNvPr id="156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E299837-8DF5-4D2C-A0B7-C5BEDAA64CCB}" type="slidenum">
              <a:rPr lang="en-US" altLang="en-US">
                <a:solidFill>
                  <a:prstClr val="black"/>
                </a:solidFill>
              </a:rPr>
              <a:pPr eaLnBrk="1" hangingPunct="1"/>
              <a:t>22</a:t>
            </a:fld>
            <a:endParaRPr lang="en-US" altLang="en-US">
              <a:solidFill>
                <a:prstClr val="black"/>
              </a:solidFill>
            </a:endParaRPr>
          </a:p>
        </p:txBody>
      </p:sp>
    </p:spTree>
    <p:extLst>
      <p:ext uri="{BB962C8B-B14F-4D97-AF65-F5344CB8AC3E}">
        <p14:creationId xmlns:p14="http://schemas.microsoft.com/office/powerpoint/2010/main" val="1173486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Not only have today’s bhikkhunis and bhiksunis been helped by their Mahayana sisters, but they also stand on the shoulders of some very courageous and pioneering women, women who followed the example of their predecessor Bhikkhuni Sanghamitta. We’ll meet a few of them and see how their Mahayana sisters played a part in the ordinations of these women and their contributions to the revival of the Bhikkhuni order.</a:t>
            </a:r>
          </a:p>
          <a:p>
            <a:pPr eaLnBrk="1" hangingPunct="1"/>
            <a:endParaRPr lang="en-US" altLang="en-US" dirty="0"/>
          </a:p>
          <a:p>
            <a:pPr eaLnBrk="1" hangingPunct="1"/>
            <a:endParaRPr lang="en-US" altLang="en-US" dirty="0"/>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5610" indent="-294465" eaLnBrk="0" hangingPunct="0">
              <a:defRPr>
                <a:solidFill>
                  <a:schemeClr val="tx1"/>
                </a:solidFill>
                <a:latin typeface="Arial" panose="020B0604020202020204" pitchFamily="34" charset="0"/>
                <a:cs typeface="Arial" panose="020B0604020202020204" pitchFamily="34" charset="0"/>
              </a:defRPr>
            </a:lvl2pPr>
            <a:lvl3pPr marL="1177862" indent="-235572" eaLnBrk="0" hangingPunct="0">
              <a:defRPr>
                <a:solidFill>
                  <a:schemeClr val="tx1"/>
                </a:solidFill>
                <a:latin typeface="Arial" panose="020B0604020202020204" pitchFamily="34" charset="0"/>
                <a:cs typeface="Arial" panose="020B0604020202020204" pitchFamily="34" charset="0"/>
              </a:defRPr>
            </a:lvl3pPr>
            <a:lvl4pPr marL="1649006" indent="-235572" eaLnBrk="0" hangingPunct="0">
              <a:defRPr>
                <a:solidFill>
                  <a:schemeClr val="tx1"/>
                </a:solidFill>
                <a:latin typeface="Arial" panose="020B0604020202020204" pitchFamily="34" charset="0"/>
                <a:cs typeface="Arial" panose="020B0604020202020204" pitchFamily="34" charset="0"/>
              </a:defRPr>
            </a:lvl4pPr>
            <a:lvl5pPr marL="2120151" indent="-235572" eaLnBrk="0" hangingPunct="0">
              <a:defRPr>
                <a:solidFill>
                  <a:schemeClr val="tx1"/>
                </a:solidFill>
                <a:latin typeface="Arial" panose="020B0604020202020204" pitchFamily="34" charset="0"/>
                <a:cs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93311E4-5CC7-486D-820E-4562B933034E}" type="slidenum">
              <a:rPr lang="en-US" altLang="en-US"/>
              <a:pPr eaLnBrk="1" hangingPunct="1"/>
              <a:t>23</a:t>
            </a:fld>
            <a:endParaRPr lang="en-US" altLang="en-US"/>
          </a:p>
        </p:txBody>
      </p:sp>
    </p:spTree>
    <p:extLst>
      <p:ext uri="{BB962C8B-B14F-4D97-AF65-F5344CB8AC3E}">
        <p14:creationId xmlns:p14="http://schemas.microsoft.com/office/powerpoint/2010/main" val="585829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Voramai</a:t>
            </a:r>
            <a:r>
              <a:rPr lang="en-US" altLang="en-US" dirty="0"/>
              <a:t> Kabilsingh </a:t>
            </a:r>
            <a:r>
              <a:rPr lang="en-US" altLang="en-US" dirty="0" err="1"/>
              <a:t>Shatsena</a:t>
            </a:r>
            <a:r>
              <a:rPr lang="en-US" altLang="en-US" dirty="0"/>
              <a:t>, a Thai wife and mother, who had been married to member of parliament, began her monastic life by receiving the ‘Eight Precepts’ and lived as a </a:t>
            </a:r>
            <a:r>
              <a:rPr lang="en-US" altLang="en-US" dirty="0" err="1"/>
              <a:t>mae</a:t>
            </a:r>
            <a:r>
              <a:rPr lang="en-US" altLang="en-US" dirty="0"/>
              <a:t> </a:t>
            </a:r>
            <a:r>
              <a:rPr lang="en-US" altLang="en-US" dirty="0" err="1"/>
              <a:t>chee</a:t>
            </a:r>
            <a:r>
              <a:rPr lang="en-US" altLang="en-US" dirty="0"/>
              <a:t> for 15 years.  </a:t>
            </a:r>
          </a:p>
          <a:p>
            <a:r>
              <a:rPr lang="en-US" altLang="en-US" dirty="0"/>
              <a:t>-She was then ordained as a samaneri with the 10 precepts by an eminent Thai bhikkhu in a Wat in the royal residence. </a:t>
            </a:r>
          </a:p>
          <a:p>
            <a:r>
              <a:rPr lang="en-US" altLang="en-US" dirty="0"/>
              <a:t>-Since she could not be fully ordained in Thailand, </a:t>
            </a:r>
            <a:r>
              <a:rPr lang="en-US" altLang="en-US" b="1" dirty="0"/>
              <a:t>she traveled to Taiwan to ordain as Venerable Ta Tao Fa Tzu. </a:t>
            </a:r>
            <a:endParaRPr lang="en-US" altLang="en-US" dirty="0"/>
          </a:p>
          <a:p>
            <a:r>
              <a:rPr lang="en-US" altLang="en-US" dirty="0"/>
              <a:t>-She established </a:t>
            </a:r>
            <a:r>
              <a:rPr lang="en-US" altLang="en-US" dirty="0" err="1"/>
              <a:t>Sondhammakalyani</a:t>
            </a:r>
            <a:r>
              <a:rPr lang="en-US" altLang="en-US" dirty="0"/>
              <a:t> Temple outside of Bangkok on land purchased by the Queen, published a Buddhist monthly magazine for 32 years and was very involved with social welfare. “Venerable Grandma”, as she was known, died in 2003. </a:t>
            </a:r>
          </a:p>
          <a:p>
            <a:r>
              <a:rPr lang="en-US" altLang="en-US" dirty="0"/>
              <a:t> </a:t>
            </a:r>
          </a:p>
          <a:p>
            <a:r>
              <a:rPr lang="en-US" altLang="en-US" dirty="0"/>
              <a:t>Her daughter, Ven. Bhikkhuni </a:t>
            </a:r>
            <a:r>
              <a:rPr lang="en-US" altLang="en-US" dirty="0" err="1"/>
              <a:t>Dhamananda</a:t>
            </a:r>
            <a:r>
              <a:rPr lang="en-US" altLang="en-US" dirty="0"/>
              <a:t>, was the first Thai bhikkhuni ordained in the Theravada tradition. </a:t>
            </a:r>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5610" indent="-294465" eaLnBrk="0" hangingPunct="0">
              <a:defRPr>
                <a:solidFill>
                  <a:schemeClr val="tx1"/>
                </a:solidFill>
                <a:latin typeface="Arial" panose="020B0604020202020204" pitchFamily="34" charset="0"/>
                <a:cs typeface="Arial" panose="020B0604020202020204" pitchFamily="34" charset="0"/>
              </a:defRPr>
            </a:lvl2pPr>
            <a:lvl3pPr marL="1177862" indent="-235572" eaLnBrk="0" hangingPunct="0">
              <a:defRPr>
                <a:solidFill>
                  <a:schemeClr val="tx1"/>
                </a:solidFill>
                <a:latin typeface="Arial" panose="020B0604020202020204" pitchFamily="34" charset="0"/>
                <a:cs typeface="Arial" panose="020B0604020202020204" pitchFamily="34" charset="0"/>
              </a:defRPr>
            </a:lvl3pPr>
            <a:lvl4pPr marL="1649006" indent="-235572" eaLnBrk="0" hangingPunct="0">
              <a:defRPr>
                <a:solidFill>
                  <a:schemeClr val="tx1"/>
                </a:solidFill>
                <a:latin typeface="Arial" panose="020B0604020202020204" pitchFamily="34" charset="0"/>
                <a:cs typeface="Arial" panose="020B0604020202020204" pitchFamily="34" charset="0"/>
              </a:defRPr>
            </a:lvl4pPr>
            <a:lvl5pPr marL="2120151" indent="-235572" eaLnBrk="0" hangingPunct="0">
              <a:defRPr>
                <a:solidFill>
                  <a:schemeClr val="tx1"/>
                </a:solidFill>
                <a:latin typeface="Arial" panose="020B0604020202020204" pitchFamily="34" charset="0"/>
                <a:cs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FAE2098-54E1-4CC5-81FF-1274BEE0DAD8}" type="slidenum">
              <a:rPr lang="en-US" altLang="en-US"/>
              <a:pPr eaLnBrk="1" hangingPunct="1"/>
              <a:t>24</a:t>
            </a:fld>
            <a:endParaRPr lang="en-US" altLang="en-US"/>
          </a:p>
        </p:txBody>
      </p:sp>
    </p:spTree>
    <p:extLst>
      <p:ext uri="{BB962C8B-B14F-4D97-AF65-F5344CB8AC3E}">
        <p14:creationId xmlns:p14="http://schemas.microsoft.com/office/powerpoint/2010/main" val="3136098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First, what is a </a:t>
            </a:r>
            <a:r>
              <a:rPr lang="en-US" altLang="en-US" i="1"/>
              <a:t>Bhikkhuni</a:t>
            </a:r>
            <a:r>
              <a:rPr lang="en-US" altLang="en-US"/>
              <a:t>/</a:t>
            </a:r>
            <a:r>
              <a:rPr lang="en-US" altLang="en-US" i="1"/>
              <a:t>Bhikshuni</a:t>
            </a:r>
            <a:r>
              <a:rPr lang="en-US" altLang="en-US"/>
              <a:t>?</a:t>
            </a:r>
          </a:p>
          <a:p>
            <a:r>
              <a:rPr lang="en-US" altLang="en-US"/>
              <a:t>A </a:t>
            </a:r>
            <a:r>
              <a:rPr lang="en-US" altLang="en-US" b="1" i="1"/>
              <a:t>bhikkhun</a:t>
            </a:r>
            <a:r>
              <a:rPr lang="en-US" altLang="en-US" i="1"/>
              <a:t>i</a:t>
            </a:r>
            <a:r>
              <a:rPr lang="en-US" altLang="en-US"/>
              <a:t> (Pali) or </a:t>
            </a:r>
            <a:r>
              <a:rPr lang="en-US" altLang="en-US" b="1" i="1"/>
              <a:t>bhikshuni</a:t>
            </a:r>
            <a:r>
              <a:rPr lang="en-US" altLang="en-US" b="1"/>
              <a:t> </a:t>
            </a:r>
            <a:r>
              <a:rPr lang="en-US" altLang="en-US"/>
              <a:t>(Sanskrit) is a fully-ordained female Buddhist monastic. </a:t>
            </a:r>
          </a:p>
          <a:p>
            <a:r>
              <a:rPr lang="en-US" altLang="en-US"/>
              <a:t>A </a:t>
            </a:r>
            <a:r>
              <a:rPr lang="en-US" altLang="en-US" b="1" i="1"/>
              <a:t>bhikkhu/bhikshu</a:t>
            </a:r>
            <a:r>
              <a:rPr lang="en-US" altLang="en-US"/>
              <a:t> is a fully-ordained male monastic.</a:t>
            </a:r>
          </a:p>
          <a:p>
            <a:r>
              <a:rPr lang="en-US" altLang="en-US"/>
              <a:t>Both </a:t>
            </a:r>
            <a:r>
              <a:rPr lang="en-US" altLang="en-US" i="1"/>
              <a:t>bhikkhu</a:t>
            </a:r>
            <a:r>
              <a:rPr lang="en-US" altLang="en-US"/>
              <a:t>s &amp; </a:t>
            </a:r>
            <a:r>
              <a:rPr lang="en-US" altLang="en-US" i="1"/>
              <a:t>bhikkhuni</a:t>
            </a:r>
            <a:r>
              <a:rPr lang="en-US" altLang="en-US"/>
              <a:t>s are ordained by receiving the precepts of the Vinaya (monastic discipline).  The bhikkhunis Patimokkha has 311 rules. The bhikkhu Patimokkha has 227 rules.</a:t>
            </a:r>
          </a:p>
          <a:p>
            <a:r>
              <a:rPr lang="en-US" altLang="en-US"/>
              <a:t> </a:t>
            </a:r>
          </a:p>
          <a:p>
            <a:r>
              <a:rPr lang="en-US" altLang="en-US"/>
              <a:t>The Alliance for Bhikkhunis was founded in 2007 to help support Buddhist women who have chosen this path, especially Theravada women who take a vow of poverty and are totally dependent on others for their support.</a:t>
            </a:r>
          </a:p>
          <a:p>
            <a:r>
              <a:rPr lang="en-US" altLang="en-US"/>
              <a:t> </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5610" indent="-294465" eaLnBrk="0" hangingPunct="0">
              <a:defRPr>
                <a:solidFill>
                  <a:schemeClr val="tx1"/>
                </a:solidFill>
                <a:latin typeface="Arial" panose="020B0604020202020204" pitchFamily="34" charset="0"/>
                <a:cs typeface="Arial" panose="020B0604020202020204" pitchFamily="34" charset="0"/>
              </a:defRPr>
            </a:lvl2pPr>
            <a:lvl3pPr marL="1177862" indent="-235572" eaLnBrk="0" hangingPunct="0">
              <a:defRPr>
                <a:solidFill>
                  <a:schemeClr val="tx1"/>
                </a:solidFill>
                <a:latin typeface="Arial" panose="020B0604020202020204" pitchFamily="34" charset="0"/>
                <a:cs typeface="Arial" panose="020B0604020202020204" pitchFamily="34" charset="0"/>
              </a:defRPr>
            </a:lvl3pPr>
            <a:lvl4pPr marL="1649006" indent="-235572" eaLnBrk="0" hangingPunct="0">
              <a:defRPr>
                <a:solidFill>
                  <a:schemeClr val="tx1"/>
                </a:solidFill>
                <a:latin typeface="Arial" panose="020B0604020202020204" pitchFamily="34" charset="0"/>
                <a:cs typeface="Arial" panose="020B0604020202020204" pitchFamily="34" charset="0"/>
              </a:defRPr>
            </a:lvl4pPr>
            <a:lvl5pPr marL="2120151" indent="-235572" eaLnBrk="0" hangingPunct="0">
              <a:defRPr>
                <a:solidFill>
                  <a:schemeClr val="tx1"/>
                </a:solidFill>
                <a:latin typeface="Arial" panose="020B0604020202020204" pitchFamily="34" charset="0"/>
                <a:cs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2B09838-CD31-4EDB-9E57-B3DAAF239FC2}" type="slidenum">
              <a:rPr lang="en-US" altLang="en-US">
                <a:latin typeface="Calibri" panose="020F0502020204030204" pitchFamily="34" charset="0"/>
              </a:rPr>
              <a:pPr eaLnBrk="1" hangingPunct="1"/>
              <a:t>4</a:t>
            </a:fld>
            <a:endParaRPr lang="en-US" altLang="en-US">
              <a:latin typeface="Calibri" panose="020F0502020204030204" pitchFamily="34" charset="0"/>
            </a:endParaRPr>
          </a:p>
        </p:txBody>
      </p:sp>
    </p:spTree>
    <p:extLst>
      <p:ext uri="{BB962C8B-B14F-4D97-AF65-F5344CB8AC3E}">
        <p14:creationId xmlns:p14="http://schemas.microsoft.com/office/powerpoint/2010/main" val="23075118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In 1988  a group of Sri Lankan ten-precept nuns ordained at Hsi Lai Monastery in Hacienda Heights, Southern California.  That group included Ayya Khema, Ven. </a:t>
            </a:r>
            <a:r>
              <a:rPr lang="en-US" altLang="en-US" dirty="0" err="1"/>
              <a:t>Dharmapali</a:t>
            </a:r>
            <a:r>
              <a:rPr lang="en-US" altLang="en-US" dirty="0"/>
              <a:t> (the first American bhikkhuni - now </a:t>
            </a:r>
            <a:r>
              <a:rPr lang="en-US" altLang="en-US" dirty="0" smtClean="0"/>
              <a:t>disrobed),</a:t>
            </a:r>
            <a:r>
              <a:rPr lang="en-US" altLang="en-US" baseline="0" dirty="0" smtClean="0"/>
              <a:t> </a:t>
            </a:r>
            <a:r>
              <a:rPr lang="en-US" altLang="en-US" dirty="0" smtClean="0"/>
              <a:t>the </a:t>
            </a:r>
            <a:r>
              <a:rPr lang="en-US" altLang="en-US" dirty="0"/>
              <a:t>first Nepalese Theravada </a:t>
            </a:r>
            <a:r>
              <a:rPr lang="en-US" altLang="en-US" dirty="0" smtClean="0"/>
              <a:t>bhikkhunis </a:t>
            </a:r>
            <a:r>
              <a:rPr lang="en-US" altLang="en-US" dirty="0"/>
              <a:t>in modern </a:t>
            </a:r>
            <a:r>
              <a:rPr lang="en-US" altLang="en-US" dirty="0" smtClean="0"/>
              <a:t>times</a:t>
            </a:r>
            <a:r>
              <a:rPr lang="en-US" altLang="en-US" baseline="0" dirty="0" smtClean="0"/>
              <a:t> including</a:t>
            </a:r>
            <a:r>
              <a:rPr lang="en-US" altLang="en-US" dirty="0" smtClean="0"/>
              <a:t> </a:t>
            </a:r>
            <a:r>
              <a:rPr lang="en-US" altLang="en-US" dirty="0"/>
              <a:t>Ven </a:t>
            </a:r>
            <a:r>
              <a:rPr lang="en-US" altLang="en-US" dirty="0" smtClean="0"/>
              <a:t>Dhammawati;</a:t>
            </a:r>
            <a:r>
              <a:rPr lang="en-US" altLang="en-US" baseline="0" dirty="0" smtClean="0"/>
              <a:t> </a:t>
            </a:r>
            <a:r>
              <a:rPr lang="en-US" altLang="en-US" sz="1200" baseline="0" dirty="0" smtClean="0"/>
              <a:t>Ven. </a:t>
            </a:r>
            <a:r>
              <a:rPr lang="en-US" sz="1200" dirty="0" smtClean="0"/>
              <a:t>Dhamma (Germany) and </a:t>
            </a:r>
            <a:r>
              <a:rPr lang="en-US" sz="1200" dirty="0" err="1" smtClean="0"/>
              <a:t>Darsika</a:t>
            </a:r>
            <a:r>
              <a:rPr lang="en-US" sz="1200" dirty="0" smtClean="0"/>
              <a:t> (Sri Lanka.)   We understand these last three</a:t>
            </a:r>
            <a:r>
              <a:rPr lang="en-US" sz="1200" baseline="0" dirty="0" smtClean="0"/>
              <a:t> women are living and would now be Mahatheris!</a:t>
            </a:r>
            <a:endParaRPr lang="en-US" altLang="en-US" dirty="0"/>
          </a:p>
          <a:p>
            <a:r>
              <a:rPr lang="en-US" altLang="en-US" dirty="0"/>
              <a:t> </a:t>
            </a:r>
          </a:p>
          <a:p>
            <a:r>
              <a:rPr lang="en-US" altLang="en-US" dirty="0"/>
              <a:t>Sadly, without support, </a:t>
            </a:r>
            <a:r>
              <a:rPr lang="en-US" altLang="en-US" dirty="0" smtClean="0"/>
              <a:t>some</a:t>
            </a:r>
            <a:r>
              <a:rPr lang="en-US" altLang="en-US" baseline="0" dirty="0" smtClean="0"/>
              <a:t> </a:t>
            </a:r>
            <a:r>
              <a:rPr lang="en-US" altLang="en-US" dirty="0" smtClean="0"/>
              <a:t> were not able to remain as bhikkhunis.  (</a:t>
            </a:r>
            <a:r>
              <a:rPr lang="en-US" altLang="en-US" dirty="0"/>
              <a:t>It was awareness of this situation that later inspired Susan Pembroke to </a:t>
            </a:r>
            <a:r>
              <a:rPr lang="en-US" altLang="en-US" dirty="0" smtClean="0"/>
              <a:t>found </a:t>
            </a:r>
            <a:r>
              <a:rPr lang="en-US" altLang="en-US" dirty="0"/>
              <a:t>the Alliance for Bhikkhunis, to help support bhikkhunis, but more about that later.) </a:t>
            </a:r>
          </a:p>
          <a:p>
            <a:pPr eaLnBrk="1" hangingPunct="1"/>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7ABEB52-51ED-4A31-97CC-EE0CD9C85EDB}" type="slidenum">
              <a:rPr lang="en-US" altLang="en-US">
                <a:solidFill>
                  <a:prstClr val="black"/>
                </a:solidFill>
                <a:latin typeface="Calibri" panose="020F0502020204030204" pitchFamily="34" charset="0"/>
              </a:rPr>
              <a:pPr eaLnBrk="1" hangingPunct="1"/>
              <a:t>27</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1838916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In 1979 Ayya Khema first ordained as a 10 precept nun in Sri Lanka, where she was active in restoring full ordination for women and setting up many training centers for nuns.  Ayya Khema was fully ordained in a Taiwanese temple in Los Angles in 1988.  Along with Bhiksuni Lekse Tsomo, she co-founded Sakyadhita.  In 1987 she was the first Buddhist nun to address the UN.</a:t>
            </a:r>
          </a:p>
          <a:p>
            <a:pPr eaLnBrk="1" hangingPunct="1">
              <a:spcBef>
                <a:spcPct val="0"/>
              </a:spcBef>
            </a:pPr>
            <a:endParaRPr lang="en-US" altLang="en-US"/>
          </a:p>
        </p:txBody>
      </p:sp>
      <p:sp>
        <p:nvSpPr>
          <p:cNvPr id="3482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DB9EEF2-4D0D-4C45-80A8-02E5E328CBD6}" type="slidenum">
              <a:rPr lang="en-US" altLang="en-US">
                <a:solidFill>
                  <a:prstClr val="black"/>
                </a:solidFill>
                <a:latin typeface="Calibri" panose="020F0502020204030204" pitchFamily="34" charset="0"/>
              </a:rPr>
              <a:pPr eaLnBrk="1" hangingPunct="1"/>
              <a:t>28</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561650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E0C89598-E14F-4148-9872-EF91C73BBF30}" type="slidenum">
              <a:rPr lang="en-US" smtClean="0"/>
              <a:t>29</a:t>
            </a:fld>
            <a:endParaRPr lang="en-US"/>
          </a:p>
        </p:txBody>
      </p:sp>
    </p:spTree>
    <p:extLst>
      <p:ext uri="{BB962C8B-B14F-4D97-AF65-F5344CB8AC3E}">
        <p14:creationId xmlns:p14="http://schemas.microsoft.com/office/powerpoint/2010/main" val="2979073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In 1996, Sakyadhita, along with South Korea &amp; Sri Lankan monks organized and sponsored the first International higher ordination in Sarnath, India.  At that time 10 Sri Lankan nuns received full ordination as bhikkhuni.  </a:t>
            </a:r>
            <a:r>
              <a:rPr lang="en-US" altLang="en-US" b="1" dirty="0"/>
              <a:t>Although it did not occur in Sri Lankan it reestablished the Bhikkhuni sangha in Sri </a:t>
            </a:r>
            <a:r>
              <a:rPr lang="en-US" altLang="en-US" b="1" dirty="0" smtClean="0"/>
              <a:t>Lanka.  These bhikkhunis then served and important</a:t>
            </a:r>
            <a:r>
              <a:rPr lang="en-US" altLang="en-US" b="1" baseline="0" dirty="0" smtClean="0"/>
              <a:t> roll in ordaining other bhikkhunis around the world.</a:t>
            </a:r>
            <a:endParaRPr lang="en-US" altLang="en-US" dirty="0"/>
          </a:p>
          <a:p>
            <a:pPr eaLnBrk="1" hangingPunct="1"/>
            <a:r>
              <a:rPr lang="en-US" altLang="en-US" dirty="0"/>
              <a:t> </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5147E17-E9D8-4736-A173-5B82A421FAA7}" type="slidenum">
              <a:rPr lang="en-US" altLang="en-US">
                <a:solidFill>
                  <a:prstClr val="black"/>
                </a:solidFill>
                <a:latin typeface="Calibri" panose="020F0502020204030204" pitchFamily="34" charset="0"/>
              </a:rPr>
              <a:pPr eaLnBrk="1" hangingPunct="1"/>
              <a:t>30</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844926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C89598-E14F-4148-9872-EF91C73BBF30}" type="slidenum">
              <a:rPr lang="en-US" smtClean="0"/>
              <a:t>31</a:t>
            </a:fld>
            <a:endParaRPr lang="en-US"/>
          </a:p>
        </p:txBody>
      </p:sp>
    </p:spTree>
    <p:extLst>
      <p:ext uri="{BB962C8B-B14F-4D97-AF65-F5344CB8AC3E}">
        <p14:creationId xmlns:p14="http://schemas.microsoft.com/office/powerpoint/2010/main" val="3533124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Ayya Tathaaloka, talking about the next two years:  </a:t>
            </a:r>
            <a:r>
              <a:rPr lang="en-US" sz="1200" dirty="0">
                <a:solidFill>
                  <a:srgbClr val="4C1130"/>
                </a:solidFill>
                <a:ea typeface="Calibri" panose="020F0502020204030204" pitchFamily="34" charset="0"/>
                <a:cs typeface="Times New Roman" panose="02020603050405020304" pitchFamily="18" charset="0"/>
              </a:rPr>
              <a:t>I would like to highlight though, that all of those bhikkhunis ordained in the primary arising time of the Theravada Bhikkhuni Revival--in late 1996, early 1997 &amp; early 1998--will be becoming Mahatheris, with 20 vassas as bhikkhunis, during this period</a:t>
            </a:r>
            <a:endParaRPr lang="en-US" sz="1200" dirty="0"/>
          </a:p>
        </p:txBody>
      </p:sp>
      <p:sp>
        <p:nvSpPr>
          <p:cNvPr id="4" name="Slide Number Placeholder 3"/>
          <p:cNvSpPr>
            <a:spLocks noGrp="1"/>
          </p:cNvSpPr>
          <p:nvPr>
            <p:ph type="sldNum" sz="quarter" idx="10"/>
          </p:nvPr>
        </p:nvSpPr>
        <p:spPr/>
        <p:txBody>
          <a:bodyPr/>
          <a:lstStyle/>
          <a:p>
            <a:fld id="{E0C89598-E14F-4148-9872-EF91C73BBF30}" type="slidenum">
              <a:rPr lang="en-US" smtClean="0"/>
              <a:t>32</a:t>
            </a:fld>
            <a:endParaRPr lang="en-US"/>
          </a:p>
        </p:txBody>
      </p:sp>
    </p:spTree>
    <p:extLst>
      <p:ext uri="{BB962C8B-B14F-4D97-AF65-F5344CB8AC3E}">
        <p14:creationId xmlns:p14="http://schemas.microsoft.com/office/powerpoint/2010/main" val="14660244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One of those Sri Lankan women was Ven. Bhikkhuni Kusuma MA. PhD.  She has pioneered the re-establishment</a:t>
            </a:r>
            <a:r>
              <a:rPr lang="en-US" altLang="en-US" b="1" dirty="0"/>
              <a:t> </a:t>
            </a:r>
            <a:r>
              <a:rPr lang="en-US" altLang="en-US" dirty="0"/>
              <a:t>the</a:t>
            </a:r>
            <a:r>
              <a:rPr lang="en-US" altLang="en-US" b="1" dirty="0"/>
              <a:t> </a:t>
            </a:r>
            <a:r>
              <a:rPr lang="en-US" altLang="en-US" dirty="0"/>
              <a:t>Theravada Bhikkhuni Sangha in Sri Lanka and has taken upon herself the task of carrying on the efforts of her mentor, Ayya Khema, in establishing the 'Ayya Khema International Buddhist Mandir.  </a:t>
            </a:r>
          </a:p>
        </p:txBody>
      </p:sp>
      <p:sp>
        <p:nvSpPr>
          <p:cNvPr id="4403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9F2C220-5689-451D-A781-2A479F93D500}" type="slidenum">
              <a:rPr lang="en-US" altLang="en-US">
                <a:solidFill>
                  <a:prstClr val="black"/>
                </a:solidFill>
                <a:latin typeface="Calibri" panose="020F0502020204030204" pitchFamily="34" charset="0"/>
              </a:rPr>
              <a:pPr eaLnBrk="1" hangingPunct="1"/>
              <a:t>33</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869212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C89598-E14F-4148-9872-EF91C73BBF30}" type="slidenum">
              <a:rPr lang="en-US" smtClean="0"/>
              <a:t>37</a:t>
            </a:fld>
            <a:endParaRPr lang="en-US"/>
          </a:p>
        </p:txBody>
      </p:sp>
    </p:spTree>
    <p:extLst>
      <p:ext uri="{BB962C8B-B14F-4D97-AF65-F5344CB8AC3E}">
        <p14:creationId xmlns:p14="http://schemas.microsoft.com/office/powerpoint/2010/main" val="24788649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Like Sanghamitta, the women who ordained earlier taught and ordained other women.  In 1998, Bhiksunis Thubten Chodron and Karma Lekshe Tsomo ordained new bhiksunis at Bodhgaya, India</a:t>
            </a:r>
            <a:r>
              <a:rPr lang="en-US" altLang="en-US" dirty="0" smtClean="0"/>
              <a:t>.  Among them were Ayyas Sucinta,</a:t>
            </a:r>
            <a:r>
              <a:rPr lang="en-US" altLang="en-US" baseline="0" dirty="0" smtClean="0"/>
              <a:t>  Saddha Sumana, Sumitra.</a:t>
            </a:r>
            <a:r>
              <a:rPr lang="en-US" altLang="en-US" dirty="0" smtClean="0"/>
              <a:t> </a:t>
            </a:r>
            <a:endParaRPr lang="en-US" altLang="en-US" dirty="0"/>
          </a:p>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E19B89-151E-4F69-A62F-EDBE47DF01B0}" type="slidenum">
              <a:rPr lang="en-US" altLang="en-US">
                <a:solidFill>
                  <a:prstClr val="black"/>
                </a:solidFill>
                <a:latin typeface="Calibri" panose="020F0502020204030204" pitchFamily="34" charset="0"/>
              </a:rPr>
              <a:pPr eaLnBrk="1" hangingPunct="1"/>
              <a:t>38</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5636859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ordained at this time were Ayyas Sumitra, Saddha Sumana (both from Sri Lanka)</a:t>
            </a:r>
            <a:endParaRPr lang="en-US" dirty="0"/>
          </a:p>
        </p:txBody>
      </p:sp>
      <p:sp>
        <p:nvSpPr>
          <p:cNvPr id="4" name="Slide Number Placeholder 3"/>
          <p:cNvSpPr>
            <a:spLocks noGrp="1"/>
          </p:cNvSpPr>
          <p:nvPr>
            <p:ph type="sldNum" sz="quarter" idx="10"/>
          </p:nvPr>
        </p:nvSpPr>
        <p:spPr/>
        <p:txBody>
          <a:bodyPr/>
          <a:lstStyle/>
          <a:p>
            <a:fld id="{E0C89598-E14F-4148-9872-EF91C73BBF30}" type="slidenum">
              <a:rPr lang="en-US" smtClean="0"/>
              <a:t>39</a:t>
            </a:fld>
            <a:endParaRPr lang="en-US"/>
          </a:p>
        </p:txBody>
      </p:sp>
    </p:spTree>
    <p:extLst>
      <p:ext uri="{BB962C8B-B14F-4D97-AF65-F5344CB8AC3E}">
        <p14:creationId xmlns:p14="http://schemas.microsoft.com/office/powerpoint/2010/main" val="3454380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C89598-E14F-4148-9872-EF91C73BBF30}" type="slidenum">
              <a:rPr lang="en-US" smtClean="0"/>
              <a:t>5</a:t>
            </a:fld>
            <a:endParaRPr lang="en-US"/>
          </a:p>
        </p:txBody>
      </p:sp>
    </p:spTree>
    <p:extLst>
      <p:ext uri="{BB962C8B-B14F-4D97-AF65-F5344CB8AC3E}">
        <p14:creationId xmlns:p14="http://schemas.microsoft.com/office/powerpoint/2010/main" val="41850505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C89598-E14F-4148-9872-EF91C73BBF30}" type="slidenum">
              <a:rPr lang="en-US" smtClean="0"/>
              <a:t>40</a:t>
            </a:fld>
            <a:endParaRPr lang="en-US"/>
          </a:p>
        </p:txBody>
      </p:sp>
    </p:spTree>
    <p:extLst>
      <p:ext uri="{BB962C8B-B14F-4D97-AF65-F5344CB8AC3E}">
        <p14:creationId xmlns:p14="http://schemas.microsoft.com/office/powerpoint/2010/main" val="1559358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In 2003, Sri Lanka came full circle from the time the Sanghamitta first brought the bhikkhuni sangha to the island.  The first bhikkhuni higher ordinations in modern times were held on Sri Lankan soil.</a:t>
            </a:r>
            <a:r>
              <a:rPr lang="en-US" altLang="en-US" dirty="0"/>
              <a:t>  Ordained at that time were American Ayya Sudhamma, and Burmese Ayya Gunasari and Ayya Saccavadi, as well as Thailand’s Venerable Dhammananda .  Ayya Gunasari was the first Burmese and Ven. Dhammananda the first Thai woman to be fully ordained as a Theravada bhikkhuni in modern times.  Ayya Sudhamma has the distinction of being the first American woman to be fully ordained in Sri Lanka.  </a:t>
            </a:r>
            <a:r>
              <a:rPr lang="en-US" altLang="en-US" i="1" dirty="0"/>
              <a:t>In this same year, Vietnamese Bhikkhuni Dhammananda also ordained but at Anuradhapura, Sri Lanka.</a:t>
            </a:r>
            <a:endParaRPr lang="en-US" altLang="en-US" dirty="0"/>
          </a:p>
          <a:p>
            <a:r>
              <a:rPr lang="en-US" altLang="en-US" dirty="0"/>
              <a:t> </a:t>
            </a:r>
          </a:p>
          <a:p>
            <a:r>
              <a:rPr lang="en-US" altLang="en-US" dirty="0"/>
              <a:t>Many of the bhikkhunis went on to build the bhikkhuni sangha.  Ven. Sudhamma established the Carolina Buddhist Vihara, a Theravada Buddhist center in a small house in the suburbs of Greenville, SC. Ayya Gunasari is now the abbess of Mahapajapati Monastery near Joshua Tree, California.   And Ven. Dhammananda is abbess of a monastery in Thailand (and the sculptor of the clay Sanghamitta image we saw earlier.)</a:t>
            </a:r>
          </a:p>
          <a:p>
            <a:r>
              <a:rPr lang="en-US" altLang="en-US" dirty="0"/>
              <a:t> </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DA8190F-C8D0-4D5F-B638-B77FC45BB567}" type="slidenum">
              <a:rPr lang="en-US" altLang="en-US">
                <a:solidFill>
                  <a:prstClr val="black"/>
                </a:solidFill>
                <a:latin typeface="Calibri" panose="020F0502020204030204" pitchFamily="34" charset="0"/>
              </a:rPr>
              <a:pPr eaLnBrk="1" hangingPunct="1"/>
              <a:t>43</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3335360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Ven. Dhammananda was the first Thai woman to ordain as a Theravada bhikkhuni. Her renowned mother Venerable Voramai ordained in a Taiwanese temple when Ven. Dhammananda was ten years old. </a:t>
            </a:r>
          </a:p>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03C77C6-5445-412E-9B8C-10C4E8CF1D97}" type="slidenum">
              <a:rPr lang="en-US" altLang="en-US">
                <a:solidFill>
                  <a:prstClr val="black"/>
                </a:solidFill>
                <a:latin typeface="Calibri" panose="020F0502020204030204" pitchFamily="34" charset="0"/>
              </a:rPr>
              <a:pPr eaLnBrk="1" hangingPunct="1"/>
              <a:t>44</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6041481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C89598-E14F-4148-9872-EF91C73BBF30}" type="slidenum">
              <a:rPr lang="en-US" smtClean="0"/>
              <a:t>45</a:t>
            </a:fld>
            <a:endParaRPr lang="en-US"/>
          </a:p>
        </p:txBody>
      </p:sp>
    </p:spTree>
    <p:extLst>
      <p:ext uri="{BB962C8B-B14F-4D97-AF65-F5344CB8AC3E}">
        <p14:creationId xmlns:p14="http://schemas.microsoft.com/office/powerpoint/2010/main" val="12494936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 2006, in a secret ceremony in the ancient ruins at Ayutthaya in Thailand, three more Thai women ordained as bhikkhunis − Bhikkhunis Rattanavali, Dhammamitta, and Silananda. Bhikkhunis Rattanavali, Dhammamitta, and Silananda now have their own viharas and are well supported by lay people in their communities.</a:t>
            </a:r>
          </a:p>
          <a:p>
            <a:r>
              <a:rPr lang="en-US" altLang="en-US"/>
              <a:t> </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4F81462-D13D-4D75-9C8B-DF88A7E95217}" type="slidenum">
              <a:rPr lang="en-US" altLang="en-US">
                <a:solidFill>
                  <a:prstClr val="black"/>
                </a:solidFill>
                <a:latin typeface="Calibri" panose="020F0502020204030204" pitchFamily="34" charset="0"/>
              </a:rPr>
              <a:pPr eaLnBrk="1" hangingPunct="1"/>
              <a:t>47</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7973553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Ayya Sobhana, trained by Bhante </a:t>
            </a:r>
            <a:r>
              <a:rPr lang="en-US" altLang="en-US" dirty="0" smtClean="0"/>
              <a:t>Gunarantara </a:t>
            </a:r>
            <a:r>
              <a:rPr lang="en-US" altLang="en-US" dirty="0"/>
              <a:t>and ordained in Sri Lanka, has also been a prominent leader on the American bhikkhuni scene.  She is the Abbess of Aranya Bodhi Hermitage in Northern California.</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FC7429D-9C6C-4C66-AC28-7372FF51E66B}" type="slidenum">
              <a:rPr lang="en-US" altLang="en-US">
                <a:solidFill>
                  <a:prstClr val="black"/>
                </a:solidFill>
                <a:latin typeface="Calibri" panose="020F0502020204030204" pitchFamily="34" charset="0"/>
              </a:rPr>
              <a:pPr eaLnBrk="1" hangingPunct="1"/>
              <a:t>49</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9895784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C89598-E14F-4148-9872-EF91C73BBF30}" type="slidenum">
              <a:rPr lang="en-US" smtClean="0"/>
              <a:t>50</a:t>
            </a:fld>
            <a:endParaRPr lang="en-US"/>
          </a:p>
        </p:txBody>
      </p:sp>
    </p:spTree>
    <p:extLst>
      <p:ext uri="{BB962C8B-B14F-4D97-AF65-F5344CB8AC3E}">
        <p14:creationId xmlns:p14="http://schemas.microsoft.com/office/powerpoint/2010/main" val="15397103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C89598-E14F-4148-9872-EF91C73BBF30}" type="slidenum">
              <a:rPr lang="en-US" smtClean="0"/>
              <a:t>51</a:t>
            </a:fld>
            <a:endParaRPr lang="en-US"/>
          </a:p>
        </p:txBody>
      </p:sp>
    </p:spTree>
    <p:extLst>
      <p:ext uri="{BB962C8B-B14F-4D97-AF65-F5344CB8AC3E}">
        <p14:creationId xmlns:p14="http://schemas.microsoft.com/office/powerpoint/2010/main" val="13181418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Called by His Holiness the Dalai Lama, The Hamburg Congress in 2007, called, “The First International Congress of Buddhist Women’s Role in the Sangha” brought the issue of full ordination for women into world attention.  Leading Buddhist monastics met to discuss the history and legitimacy of the ordination of women. </a:t>
            </a:r>
          </a:p>
          <a:p>
            <a:r>
              <a:rPr lang="en-US" altLang="en-US" dirty="0"/>
              <a:t> </a:t>
            </a:r>
          </a:p>
          <a:p>
            <a:r>
              <a:rPr lang="en-US" altLang="en-US" i="1" dirty="0"/>
              <a:t>Pictured, left to right: Burmese Bhikkhuni Ven. Gunasari (retired physician); American Ven. </a:t>
            </a:r>
            <a:r>
              <a:rPr lang="en-US" altLang="en-US" i="1" dirty="0" smtClean="0"/>
              <a:t>Sudhamma; </a:t>
            </a:r>
            <a:r>
              <a:rPr lang="en-US" altLang="en-US" i="1" dirty="0"/>
              <a:t>British-born Ven. Tenzin </a:t>
            </a:r>
            <a:r>
              <a:rPr lang="en-US" altLang="en-US" i="1" dirty="0" err="1"/>
              <a:t>Palmo</a:t>
            </a:r>
            <a:r>
              <a:rPr lang="en-US" altLang="en-US" i="1" dirty="0"/>
              <a:t> (Cave in the Snow); American </a:t>
            </a:r>
            <a:r>
              <a:rPr lang="en-US" altLang="en-US" i="1" dirty="0" smtClean="0"/>
              <a:t>Ven. </a:t>
            </a:r>
            <a:r>
              <a:rPr lang="en-US" altLang="en-US" i="1" dirty="0"/>
              <a:t>Tathaaloka, abbess of Dhammadharini; Ven. Dhammananda, first Thai bhikkhuni, renowned scholar</a:t>
            </a:r>
            <a:endParaRPr lang="en-US" altLang="en-US" dirty="0"/>
          </a:p>
          <a:p>
            <a:r>
              <a:rPr lang="en-US" altLang="en-US" i="1" dirty="0"/>
              <a:t> </a:t>
            </a:r>
            <a:endParaRPr lang="en-US" altLang="en-US" dirty="0"/>
          </a:p>
          <a:p>
            <a:pPr eaLnBrk="1" hangingPunct="1">
              <a:spcBef>
                <a:spcPct val="0"/>
              </a:spcBef>
            </a:pPr>
            <a:endParaRPr lang="en-US" altLang="en-US" dirty="0"/>
          </a:p>
        </p:txBody>
      </p:sp>
      <p:sp>
        <p:nvSpPr>
          <p:cNvPr id="245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8A9B0A2-D9B8-4F43-A920-38D8C941609C}" type="slidenum">
              <a:rPr lang="en-US" altLang="en-US">
                <a:solidFill>
                  <a:prstClr val="black"/>
                </a:solidFill>
                <a:latin typeface="Calibri" panose="020F0502020204030204" pitchFamily="34" charset="0"/>
              </a:rPr>
              <a:pPr eaLnBrk="1" hangingPunct="1"/>
              <a:t>52</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24275129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As we mentioned the Thai Theravada tradition had forbid the ordination of bhikkhunis.  In 2009, Ajahn Brahm took a very bold step.  With Ayya </a:t>
            </a:r>
            <a:r>
              <a:rPr lang="en-US" altLang="en-US" dirty="0" err="1"/>
              <a:t>Tathaloka</a:t>
            </a:r>
            <a:r>
              <a:rPr lang="en-US" altLang="en-US" dirty="0"/>
              <a:t> as the preceptor, supported by Ayyas Sobhana and Sucinta, four nuns were ordained as bhikkhunis at Bodhinyana Monastery in Serpentine, Australia.  Ajahn Brahm was a confirming bhikkhu.  Since Ajahn Brahm was in the Ajahn Chah Thai lineage, which does not allow full ordination for women, Ajahn Brahm was ordered to Wat </a:t>
            </a:r>
            <a:r>
              <a:rPr lang="en-US" altLang="en-US" dirty="0" err="1"/>
              <a:t>Pah</a:t>
            </a:r>
            <a:r>
              <a:rPr lang="en-US" altLang="en-US" dirty="0"/>
              <a:t> Pong in Thailand.  He was asked to recant and declare the ceremony was invalid and that these women were not bhikkhunis.  He refused, and he and his monastery were “delisted” from the lineage he’d been part of for about 35 years.</a:t>
            </a:r>
          </a:p>
          <a:p>
            <a:pPr eaLnBrk="1" hangingPunct="1"/>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39A488F-D63C-41F9-BDA1-6B2E12B54B88}" type="slidenum">
              <a:rPr lang="en-US" altLang="en-US">
                <a:solidFill>
                  <a:prstClr val="black"/>
                </a:solidFill>
                <a:latin typeface="Calibri" panose="020F0502020204030204" pitchFamily="34" charset="0"/>
              </a:rPr>
              <a:pPr eaLnBrk="1" hangingPunct="1"/>
              <a:t>53</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136938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According to Buddhist ‘scriptures’,</a:t>
            </a:r>
            <a:r>
              <a:rPr lang="en-US" altLang="en-US" baseline="0" dirty="0" smtClean="0"/>
              <a:t> about five </a:t>
            </a:r>
            <a:r>
              <a:rPr lang="en-US" altLang="en-US" dirty="0" smtClean="0"/>
              <a:t>years </a:t>
            </a:r>
            <a:r>
              <a:rPr lang="en-US" altLang="en-US" dirty="0"/>
              <a:t>after his enlightenment, the Buddha was in </a:t>
            </a:r>
            <a:r>
              <a:rPr lang="en-US" altLang="en-US" dirty="0" err="1"/>
              <a:t>Kapilavatthu</a:t>
            </a:r>
            <a:r>
              <a:rPr lang="en-US" altLang="en-US" dirty="0"/>
              <a:t> at the Banyan Park Monastery.  His aunt Mahapajapati </a:t>
            </a:r>
            <a:r>
              <a:rPr lang="en-US" altLang="en-US" dirty="0" err="1"/>
              <a:t>Gotami</a:t>
            </a:r>
            <a:r>
              <a:rPr lang="en-US" altLang="en-US" dirty="0"/>
              <a:t>, who raised him after the death of his mother, came to him and begged to be admitted to </a:t>
            </a:r>
            <a:r>
              <a:rPr lang="en-US" altLang="en-US" dirty="0" smtClean="0"/>
              <a:t>an </a:t>
            </a:r>
            <a:r>
              <a:rPr lang="en-US" altLang="en-US" dirty="0"/>
              <a:t>order of nuns.  He at first refused</a:t>
            </a:r>
            <a:r>
              <a:rPr lang="en-US" altLang="en-US" dirty="0" smtClean="0"/>
              <a:t>. Then </a:t>
            </a:r>
            <a:r>
              <a:rPr lang="en-US" altLang="en-US" dirty="0"/>
              <a:t>Mahapajapati shaved her head </a:t>
            </a:r>
            <a:r>
              <a:rPr lang="en-US" altLang="en-US" dirty="0" smtClean="0"/>
              <a:t>and </a:t>
            </a:r>
            <a:r>
              <a:rPr lang="en-US" altLang="en-US" dirty="0"/>
              <a:t>came again with 500 women in yellow robes to see the Buddha in </a:t>
            </a:r>
            <a:r>
              <a:rPr lang="en-US" altLang="en-US" dirty="0" err="1"/>
              <a:t>Vesali</a:t>
            </a:r>
            <a:r>
              <a:rPr lang="en-US" altLang="en-US" dirty="0"/>
              <a:t>.  Ananda interceded on their behalf </a:t>
            </a:r>
            <a:r>
              <a:rPr lang="en-US" altLang="en-US" dirty="0" smtClean="0"/>
              <a:t>and </a:t>
            </a:r>
            <a:r>
              <a:rPr lang="en-US" altLang="en-US" dirty="0"/>
              <a:t>convinced the Buddha to allow them to ordain. </a:t>
            </a:r>
            <a:endParaRPr lang="en-US" altLang="en-US" dirty="0" smtClean="0"/>
          </a:p>
          <a:p>
            <a:endParaRPr lang="en-US" altLang="en-US" dirty="0" smtClean="0"/>
          </a:p>
          <a:p>
            <a:endParaRPr lang="en-US" altLang="en-US" dirty="0"/>
          </a:p>
          <a:p>
            <a:endParaRPr lang="en-US" altLang="en-US" i="1" dirty="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5610" indent="-294465" eaLnBrk="0" hangingPunct="0">
              <a:defRPr>
                <a:solidFill>
                  <a:schemeClr val="tx1"/>
                </a:solidFill>
                <a:latin typeface="Arial" panose="020B0604020202020204" pitchFamily="34" charset="0"/>
                <a:cs typeface="Arial" panose="020B0604020202020204" pitchFamily="34" charset="0"/>
              </a:defRPr>
            </a:lvl2pPr>
            <a:lvl3pPr marL="1177862" indent="-235572" eaLnBrk="0" hangingPunct="0">
              <a:defRPr>
                <a:solidFill>
                  <a:schemeClr val="tx1"/>
                </a:solidFill>
                <a:latin typeface="Arial" panose="020B0604020202020204" pitchFamily="34" charset="0"/>
                <a:cs typeface="Arial" panose="020B0604020202020204" pitchFamily="34" charset="0"/>
              </a:defRPr>
            </a:lvl3pPr>
            <a:lvl4pPr marL="1649006" indent="-235572" eaLnBrk="0" hangingPunct="0">
              <a:defRPr>
                <a:solidFill>
                  <a:schemeClr val="tx1"/>
                </a:solidFill>
                <a:latin typeface="Arial" panose="020B0604020202020204" pitchFamily="34" charset="0"/>
                <a:cs typeface="Arial" panose="020B0604020202020204" pitchFamily="34" charset="0"/>
              </a:defRPr>
            </a:lvl4pPr>
            <a:lvl5pPr marL="2120151" indent="-235572" eaLnBrk="0" hangingPunct="0">
              <a:defRPr>
                <a:solidFill>
                  <a:schemeClr val="tx1"/>
                </a:solidFill>
                <a:latin typeface="Arial" panose="020B0604020202020204" pitchFamily="34" charset="0"/>
                <a:cs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BF0AC2E-C6CF-46EF-935D-40B54ACA0BD2}" type="slidenum">
              <a:rPr lang="en-US" altLang="en-US"/>
              <a:pPr eaLnBrk="1" hangingPunct="1"/>
              <a:t>7</a:t>
            </a:fld>
            <a:endParaRPr lang="en-US" altLang="en-US"/>
          </a:p>
        </p:txBody>
      </p:sp>
    </p:spTree>
    <p:extLst>
      <p:ext uri="{BB962C8B-B14F-4D97-AF65-F5344CB8AC3E}">
        <p14:creationId xmlns:p14="http://schemas.microsoft.com/office/powerpoint/2010/main" val="35325031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In 2005, the North America Bhikkhuni Association was established.  Since then it has almost doubled in size.</a:t>
            </a:r>
          </a:p>
          <a:p>
            <a:r>
              <a:rPr lang="en-US" altLang="en-US" dirty="0"/>
              <a:t> </a:t>
            </a:r>
          </a:p>
          <a:p>
            <a:r>
              <a:rPr lang="en-US" altLang="en-US" dirty="0"/>
              <a:t>In Aug. 2010 four women were ordained by Ayya Tathaaloka at Aranya Bodhi. After being ordained by the Bhikkhuni Sangha on one side, the bhikkhunis then went over to the assembled Bhikkhu Sangha for the confirmation of their ordination, which completed the bhikkhuni ordination.  </a:t>
            </a:r>
            <a:r>
              <a:rPr lang="en-US" altLang="en-US" i="1" dirty="0"/>
              <a:t>The four samaneri ordained as bhikkhunis: Ven. Thanasanti Bhikkhuni (United States), Ven. Adhimutta Bhikkhuni (New Zealand), Ven. Suvijjana Bhikkhuni (United States), and Ven. </a:t>
            </a:r>
            <a:r>
              <a:rPr lang="en-US" altLang="en-US" i="1" dirty="0" err="1"/>
              <a:t>Phalanani</a:t>
            </a:r>
            <a:r>
              <a:rPr lang="en-US" altLang="en-US" i="1" dirty="0"/>
              <a:t>  Bhikkhuni (Germany) were ordained as bhikkhunis (fully ordained nuns) in the Theravada Buddhist tradition. </a:t>
            </a:r>
          </a:p>
          <a:p>
            <a:r>
              <a:rPr lang="en-US" altLang="en-US" dirty="0"/>
              <a:t>The following month five women were fully ordained at Dharma Vijaya in Los Angeles.</a:t>
            </a:r>
          </a:p>
          <a:p>
            <a:r>
              <a:rPr lang="en-US" altLang="en-US" i="1" dirty="0"/>
              <a:t>Three ceremonies were held on the same day. The first was for a Canadian-born woman, Brenda Batke-</a:t>
            </a:r>
            <a:r>
              <a:rPr lang="en-US" altLang="en-US" i="1" dirty="0" err="1"/>
              <a:t>Hirschmann</a:t>
            </a:r>
            <a:r>
              <a:rPr lang="en-US" altLang="en-US" i="1" dirty="0"/>
              <a:t>, who became an anagarika by taking Eight Precepts; the second was for two American-born anagarikas who received ordination as samaneris; and the third was for five samaneris who took full upasampada, or higher ordination, as bhikkhunis. The new samaneris are Santussika and </a:t>
            </a:r>
            <a:r>
              <a:rPr lang="en-US" altLang="en-US" i="1" dirty="0" err="1"/>
              <a:t>Dhammapali</a:t>
            </a:r>
            <a:r>
              <a:rPr lang="en-US" altLang="en-US" i="1" dirty="0"/>
              <a:t>; the new bhikkhunis are </a:t>
            </a:r>
            <a:r>
              <a:rPr lang="en-US" altLang="en-US" i="1" dirty="0" err="1"/>
              <a:t>Lakshapathiye</a:t>
            </a:r>
            <a:r>
              <a:rPr lang="en-US" altLang="en-US" i="1" dirty="0"/>
              <a:t> Samadhi (born in Sri Lanka), </a:t>
            </a:r>
            <a:r>
              <a:rPr lang="en-US" altLang="en-US" i="1" dirty="0" err="1"/>
              <a:t>Cariyapanna</a:t>
            </a:r>
            <a:r>
              <a:rPr lang="en-US" altLang="en-US" i="1" dirty="0"/>
              <a:t>, Susila, </a:t>
            </a:r>
            <a:r>
              <a:rPr lang="en-US" altLang="en-US" i="1" dirty="0" err="1"/>
              <a:t>Sammasati</a:t>
            </a:r>
            <a:r>
              <a:rPr lang="en-US" altLang="en-US" i="1" dirty="0"/>
              <a:t> (all three born in Vietnam), and </a:t>
            </a:r>
            <a:r>
              <a:rPr lang="en-US" altLang="en-US" i="1" dirty="0" err="1"/>
              <a:t>Uttamanyana</a:t>
            </a:r>
            <a:r>
              <a:rPr lang="en-US" altLang="en-US" i="1" dirty="0"/>
              <a:t> (born in Myanmar).</a:t>
            </a:r>
            <a:endParaRPr lang="en-US" altLang="en-US" dirty="0"/>
          </a:p>
          <a:p>
            <a:r>
              <a:rPr lang="en-US" altLang="en-US" dirty="0"/>
              <a:t> </a:t>
            </a:r>
          </a:p>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3650D31-3541-45E8-AD4C-9298D8D97FE8}" type="slidenum">
              <a:rPr lang="en-US" altLang="en-US">
                <a:solidFill>
                  <a:prstClr val="black"/>
                </a:solidFill>
                <a:latin typeface="Calibri" panose="020F0502020204030204" pitchFamily="34" charset="0"/>
              </a:rPr>
              <a:pPr eaLnBrk="1" hangingPunct="1"/>
              <a:t>54</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0968831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Recent bhikkhuni </a:t>
            </a:r>
            <a:r>
              <a:rPr lang="en-US" altLang="en-US" dirty="0"/>
              <a:t>ordinations took place on Oct. 17, 2011</a:t>
            </a:r>
            <a:r>
              <a:rPr lang="en-US" altLang="en-US" b="1" dirty="0"/>
              <a:t> </a:t>
            </a:r>
            <a:r>
              <a:rPr lang="en-US" altLang="en-US" dirty="0"/>
              <a:t>at Spirit Rock Meditation Hall.  It was significant is that it was very much ‘mainstream’ and widely attended by bhikkhus and bhikkhunis from around the world.</a:t>
            </a:r>
          </a:p>
          <a:p>
            <a:r>
              <a:rPr lang="en-US" altLang="en-US" dirty="0"/>
              <a:t>–L-R:  Ayya </a:t>
            </a:r>
            <a:r>
              <a:rPr lang="en-US" altLang="en-US" dirty="0" err="1"/>
              <a:t>Nimmala</a:t>
            </a:r>
            <a:r>
              <a:rPr lang="en-US" altLang="en-US" dirty="0"/>
              <a:t>, Sati Saraniya Hermitage, Ontario, Canada; Ayya Santacitta and Ayya Anandabodhi, Aloka Vihara, San </a:t>
            </a:r>
            <a:r>
              <a:rPr lang="en-US" altLang="en-US" dirty="0" smtClean="0"/>
              <a:t>Francisco (now Placerville), </a:t>
            </a:r>
            <a:r>
              <a:rPr lang="en-US" altLang="en-US" dirty="0"/>
              <a:t>California</a:t>
            </a:r>
            <a:r>
              <a:rPr lang="en-US" altLang="en-US" dirty="0" smtClean="0"/>
              <a:t>.</a:t>
            </a:r>
          </a:p>
          <a:p>
            <a:endParaRPr lang="en-US"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For an ordination, or any monastic ceremony, a </a:t>
            </a:r>
            <a:r>
              <a:rPr lang="en-US" altLang="en-US" dirty="0" err="1" smtClean="0"/>
              <a:t>sima</a:t>
            </a:r>
            <a:r>
              <a:rPr lang="en-US" altLang="en-US" dirty="0" smtClean="0"/>
              <a:t>, or sacred circle is established within which only the monastics are allowed.  At monasteries in Thailand old large dark stone markers are often used by monks to tie the string around.  At this ordination the </a:t>
            </a:r>
            <a:r>
              <a:rPr lang="en-US" altLang="en-US" dirty="0" err="1" smtClean="0"/>
              <a:t>sima</a:t>
            </a:r>
            <a:r>
              <a:rPr lang="en-US" altLang="en-US" dirty="0" smtClean="0"/>
              <a:t> markers were tall plant stands with flowers cascading down from the pots.  A very feminine touch.</a:t>
            </a:r>
          </a:p>
          <a:p>
            <a:endParaRPr lang="en-US" altLang="en-US" dirty="0"/>
          </a:p>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4A46925-8794-4C3F-BA3D-E0977F5F7A92}" type="slidenum">
              <a:rPr lang="en-US" altLang="en-US">
                <a:solidFill>
                  <a:prstClr val="black"/>
                </a:solidFill>
                <a:latin typeface="Calibri" panose="020F0502020204030204" pitchFamily="34" charset="0"/>
              </a:rPr>
              <a:pPr eaLnBrk="1" hangingPunct="1"/>
              <a:t>55</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27397709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a:t>
            </a:r>
            <a:r>
              <a:rPr lang="en-US" baseline="0" dirty="0" smtClean="0"/>
              <a:t> Dhammadharini and Aloka Vihara started out in rented facilities.   </a:t>
            </a:r>
            <a:r>
              <a:rPr lang="en-US" dirty="0" smtClean="0"/>
              <a:t>In the past two years, land and houses </a:t>
            </a:r>
            <a:r>
              <a:rPr lang="en-US" sz="1200" kern="1200" dirty="0" smtClean="0">
                <a:solidFill>
                  <a:schemeClr val="tx1"/>
                </a:solidFill>
                <a:effectLst/>
                <a:latin typeface="+mn-lt"/>
                <a:ea typeface="+mn-ea"/>
                <a:cs typeface="+mn-cs"/>
              </a:rPr>
              <a:t>have been purchased by </a:t>
            </a:r>
            <a:r>
              <a:rPr lang="en-US" sz="1200" kern="1200" smtClean="0">
                <a:solidFill>
                  <a:schemeClr val="tx1"/>
                </a:solidFill>
                <a:effectLst/>
                <a:latin typeface="+mn-lt"/>
                <a:ea typeface="+mn-ea"/>
                <a:cs typeface="+mn-cs"/>
              </a:rPr>
              <a:t>the Sanghas, which </a:t>
            </a:r>
            <a:r>
              <a:rPr lang="en-US" sz="1200" kern="1200" dirty="0" smtClean="0">
                <a:solidFill>
                  <a:schemeClr val="tx1"/>
                </a:solidFill>
                <a:effectLst/>
                <a:latin typeface="+mn-lt"/>
                <a:ea typeface="+mn-ea"/>
                <a:cs typeface="+mn-cs"/>
              </a:rPr>
              <a:t>is a big step in establishing a permanent base from which to grow.</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E0C89598-E14F-4148-9872-EF91C73BBF30}" type="slidenum">
              <a:rPr lang="en-US" smtClean="0"/>
              <a:t>56</a:t>
            </a:fld>
            <a:endParaRPr lang="en-US"/>
          </a:p>
        </p:txBody>
      </p:sp>
    </p:spTree>
    <p:extLst>
      <p:ext uri="{BB962C8B-B14F-4D97-AF65-F5344CB8AC3E}">
        <p14:creationId xmlns:p14="http://schemas.microsoft.com/office/powerpoint/2010/main" val="20245760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C89598-E14F-4148-9872-EF91C73BBF30}" type="slidenum">
              <a:rPr lang="en-US" smtClean="0"/>
              <a:t>57</a:t>
            </a:fld>
            <a:endParaRPr lang="en-US"/>
          </a:p>
        </p:txBody>
      </p:sp>
    </p:spTree>
    <p:extLst>
      <p:ext uri="{BB962C8B-B14F-4D97-AF65-F5344CB8AC3E}">
        <p14:creationId xmlns:p14="http://schemas.microsoft.com/office/powerpoint/2010/main" val="37534162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606060"/>
                </a:solidFill>
                <a:latin typeface="Helvetica" panose="020B0604020202020204" pitchFamily="34" charset="0"/>
                <a:ea typeface="Times New Roman" panose="02020603050405020304" pitchFamily="18" charset="0"/>
              </a:rPr>
              <a:t>Ayya </a:t>
            </a:r>
            <a:r>
              <a:rPr lang="en-US" dirty="0" err="1" smtClean="0">
                <a:solidFill>
                  <a:srgbClr val="606060"/>
                </a:solidFill>
                <a:latin typeface="Helvetica" panose="020B0604020202020204" pitchFamily="34" charset="0"/>
                <a:ea typeface="Times New Roman" panose="02020603050405020304" pitchFamily="18" charset="0"/>
              </a:rPr>
              <a:t>Anandabodhi’s</a:t>
            </a:r>
            <a:r>
              <a:rPr lang="en-US" dirty="0" smtClean="0">
                <a:solidFill>
                  <a:srgbClr val="606060"/>
                </a:solidFill>
                <a:latin typeface="Helvetica" panose="020B0604020202020204" pitchFamily="34" charset="0"/>
                <a:ea typeface="Times New Roman" panose="02020603050405020304" pitchFamily="18" charset="0"/>
              </a:rPr>
              <a:t> comment on the ordination:</a:t>
            </a:r>
          </a:p>
          <a:p>
            <a:r>
              <a:rPr lang="en-US" dirty="0" smtClean="0">
                <a:solidFill>
                  <a:srgbClr val="606060"/>
                </a:solidFill>
                <a:latin typeface="Helvetica" panose="020B0604020202020204" pitchFamily="34" charset="0"/>
                <a:ea typeface="Times New Roman" panose="02020603050405020304" pitchFamily="18" charset="0"/>
              </a:rPr>
              <a:t>“Having known Bhante Piyananda for many years, Sm. Satima had come from Sri Lanka to take Bhikkhuni Ordination and then return to her center there. Bhante commented on how extraordinary it is that California has become one of the most supportive places for women to ordain at this time, with women even coming from Buddhist countries to take the ordination back there! “</a:t>
            </a:r>
          </a:p>
          <a:p>
            <a:endParaRPr lang="en-US" dirty="0" smtClean="0">
              <a:solidFill>
                <a:srgbClr val="606060"/>
              </a:solidFill>
              <a:latin typeface="Helvetica" panose="020B0604020202020204" pitchFamily="34" charset="0"/>
            </a:endParaRPr>
          </a:p>
          <a:p>
            <a:r>
              <a:rPr lang="en-US" dirty="0" smtClean="0">
                <a:solidFill>
                  <a:srgbClr val="606060"/>
                </a:solidFill>
                <a:latin typeface="Helvetica" panose="020B0604020202020204" pitchFamily="34" charset="0"/>
              </a:rPr>
              <a:t>Ayya Anandabodhi, Aloka Vihara</a:t>
            </a:r>
            <a:endParaRPr lang="en-US" dirty="0"/>
          </a:p>
        </p:txBody>
      </p:sp>
      <p:sp>
        <p:nvSpPr>
          <p:cNvPr id="4" name="Slide Number Placeholder 3"/>
          <p:cNvSpPr>
            <a:spLocks noGrp="1"/>
          </p:cNvSpPr>
          <p:nvPr>
            <p:ph type="sldNum" sz="quarter" idx="10"/>
          </p:nvPr>
        </p:nvSpPr>
        <p:spPr/>
        <p:txBody>
          <a:bodyPr/>
          <a:lstStyle/>
          <a:p>
            <a:fld id="{E0C89598-E14F-4148-9872-EF91C73BBF30}" type="slidenum">
              <a:rPr lang="en-US" smtClean="0"/>
              <a:t>59</a:t>
            </a:fld>
            <a:endParaRPr lang="en-US"/>
          </a:p>
        </p:txBody>
      </p:sp>
    </p:spTree>
    <p:extLst>
      <p:ext uri="{BB962C8B-B14F-4D97-AF65-F5344CB8AC3E}">
        <p14:creationId xmlns:p14="http://schemas.microsoft.com/office/powerpoint/2010/main" val="17291730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Today there are bhikkhunis and bhikshunis </a:t>
            </a:r>
            <a:r>
              <a:rPr lang="en-US" altLang="en-US" dirty="0" smtClean="0"/>
              <a:t>worldwide! </a:t>
            </a:r>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5610" indent="-294465" eaLnBrk="0" hangingPunct="0">
              <a:defRPr>
                <a:solidFill>
                  <a:schemeClr val="tx1"/>
                </a:solidFill>
                <a:latin typeface="Arial" panose="020B0604020202020204" pitchFamily="34" charset="0"/>
                <a:cs typeface="Arial" panose="020B0604020202020204" pitchFamily="34" charset="0"/>
              </a:defRPr>
            </a:lvl2pPr>
            <a:lvl3pPr marL="1177862" indent="-235572" eaLnBrk="0" hangingPunct="0">
              <a:defRPr>
                <a:solidFill>
                  <a:schemeClr val="tx1"/>
                </a:solidFill>
                <a:latin typeface="Arial" panose="020B0604020202020204" pitchFamily="34" charset="0"/>
                <a:cs typeface="Arial" panose="020B0604020202020204" pitchFamily="34" charset="0"/>
              </a:defRPr>
            </a:lvl3pPr>
            <a:lvl4pPr marL="1649006" indent="-235572" eaLnBrk="0" hangingPunct="0">
              <a:defRPr>
                <a:solidFill>
                  <a:schemeClr val="tx1"/>
                </a:solidFill>
                <a:latin typeface="Arial" panose="020B0604020202020204" pitchFamily="34" charset="0"/>
                <a:cs typeface="Arial" panose="020B0604020202020204" pitchFamily="34" charset="0"/>
              </a:defRPr>
            </a:lvl4pPr>
            <a:lvl5pPr marL="2120151" indent="-235572" eaLnBrk="0" hangingPunct="0">
              <a:defRPr>
                <a:solidFill>
                  <a:schemeClr val="tx1"/>
                </a:solidFill>
                <a:latin typeface="Arial" panose="020B0604020202020204" pitchFamily="34" charset="0"/>
                <a:cs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D7DC386-610E-4DD5-A0E8-D774599CFC94}" type="slidenum">
              <a:rPr lang="en-US" altLang="en-US">
                <a:latin typeface="Calibri" panose="020F0502020204030204" pitchFamily="34" charset="0"/>
              </a:rPr>
              <a:pPr eaLnBrk="1" hangingPunct="1"/>
              <a:t>60</a:t>
            </a:fld>
            <a:endParaRPr lang="en-US" altLang="en-US">
              <a:latin typeface="Calibri" panose="020F0502020204030204" pitchFamily="34" charset="0"/>
            </a:endParaRPr>
          </a:p>
        </p:txBody>
      </p:sp>
    </p:spTree>
    <p:extLst>
      <p:ext uri="{BB962C8B-B14F-4D97-AF65-F5344CB8AC3E}">
        <p14:creationId xmlns:p14="http://schemas.microsoft.com/office/powerpoint/2010/main" val="4692544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So, now a little about Alliance for Bhikkhunis (AFB) and what they do.  It was founded in 2007 by Susan Pembroke as a 501 (c)(3) non-profit  organization to help support the creation of a Bhikkhuni Sangha in the U.S. and its revival overseas.  </a:t>
            </a:r>
          </a:p>
          <a:p>
            <a:r>
              <a:rPr lang="en-US" altLang="en-US" dirty="0"/>
              <a:t> </a:t>
            </a:r>
          </a:p>
          <a:p>
            <a:r>
              <a:rPr lang="en-US" altLang="en-US" dirty="0"/>
              <a:t>As we mentioned, Theravada bhikkhunis and bhikkhus take vows comparable to Christian vows of poverty.  Their only possessions are their robes and their eating bowls.  They cannot drive, handle money, hold jobs, cook their food, nor many other things.  Try to imagine how you would exist if you lived like this.  They are totally dependent of others for everything in their lives.  Could you live like that?  Give up all your attachments??!!</a:t>
            </a:r>
          </a:p>
          <a:p>
            <a:r>
              <a:rPr lang="en-US" altLang="en-US" dirty="0"/>
              <a:t> </a:t>
            </a:r>
          </a:p>
          <a:p>
            <a:pPr eaLnBrk="1" hangingPunct="1">
              <a:spcBef>
                <a:spcPct val="0"/>
              </a:spcBef>
            </a:pPr>
            <a:endParaRPr lang="en-US" altLang="en-US" dirty="0"/>
          </a:p>
        </p:txBody>
      </p:sp>
      <p:sp>
        <p:nvSpPr>
          <p:cNvPr id="378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69181F5-CAC6-4E03-9C0A-E0BD67CB365B}" type="slidenum">
              <a:rPr lang="en-US" altLang="en-US">
                <a:solidFill>
                  <a:prstClr val="black"/>
                </a:solidFill>
                <a:latin typeface="Calibri" panose="020F0502020204030204" pitchFamily="34" charset="0"/>
              </a:rPr>
              <a:pPr eaLnBrk="1" hangingPunct="1"/>
              <a:t>61</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3047336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Probably the two most important undertakings of the Alliance for Bhikkhunis are: </a:t>
            </a:r>
          </a:p>
          <a:p>
            <a:r>
              <a:rPr lang="en-US" altLang="en-US" dirty="0"/>
              <a:t>1) To educate lay practitioners about the essential role bhikkhunis play in preserving the dharma.</a:t>
            </a:r>
          </a:p>
          <a:p>
            <a:r>
              <a:rPr lang="en-US" altLang="en-US" dirty="0"/>
              <a:t>2)  AFB offers financial assistance to provide monastics with their four requisites:   food, clothing, shelter and medicine/health care</a:t>
            </a:r>
          </a:p>
          <a:p>
            <a:r>
              <a:rPr lang="en-US" altLang="en-US" dirty="0"/>
              <a:t> </a:t>
            </a:r>
          </a:p>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6BA25FF-8317-49A2-897F-58F0FEB13B9A}" type="slidenum">
              <a:rPr lang="en-US" altLang="en-US">
                <a:solidFill>
                  <a:prstClr val="black"/>
                </a:solidFill>
                <a:latin typeface="Calibri" panose="020F0502020204030204" pitchFamily="34" charset="0"/>
              </a:rPr>
              <a:pPr eaLnBrk="1" hangingPunct="1"/>
              <a:t>62</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9889016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May all beings be happy</a:t>
            </a:r>
            <a:r>
              <a:rPr lang="en-US" altLang="en-US" dirty="0" smtClean="0"/>
              <a:t>.</a:t>
            </a:r>
          </a:p>
          <a:p>
            <a:endParaRPr lang="en-US" altLang="en-US" dirty="0" smtClean="0"/>
          </a:p>
          <a:p>
            <a:r>
              <a:rPr lang="en-US" altLang="en-US" dirty="0" smtClean="0"/>
              <a:t>AfB apologizes for any inadvertent</a:t>
            </a:r>
            <a:r>
              <a:rPr lang="en-US" altLang="en-US" baseline="0" dirty="0" smtClean="0"/>
              <a:t> errors contained in </a:t>
            </a:r>
            <a:r>
              <a:rPr lang="en-US" altLang="en-US" baseline="0" smtClean="0"/>
              <a:t>this presentation.</a:t>
            </a:r>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81DA42C-36F7-4969-BA3E-22E12FF70FA9}" type="slidenum">
              <a:rPr lang="en-US" altLang="en-US">
                <a:solidFill>
                  <a:prstClr val="black"/>
                </a:solidFill>
                <a:latin typeface="Calibri" panose="020F0502020204030204" pitchFamily="34" charset="0"/>
              </a:rPr>
              <a:pPr eaLnBrk="1" hangingPunct="1"/>
              <a:t>63</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771341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Buddha became convinced of the women’s ability to practice and extolled the attainments of the many enlightened bhikkhunis in his Assembly</a:t>
            </a:r>
            <a:r>
              <a:rPr lang="en-US" altLang="en-US" i="1" dirty="0"/>
              <a:t>. (As the Buddha had two chief male disciples, </a:t>
            </a:r>
            <a:r>
              <a:rPr lang="en-US" altLang="en-US" i="1" dirty="0" err="1"/>
              <a:t>Sariputta</a:t>
            </a:r>
            <a:r>
              <a:rPr lang="en-US" altLang="en-US" i="1" dirty="0"/>
              <a:t> and </a:t>
            </a:r>
            <a:r>
              <a:rPr lang="en-US" altLang="en-US" i="1" dirty="0" err="1"/>
              <a:t>Moggallana</a:t>
            </a:r>
            <a:r>
              <a:rPr lang="en-US" altLang="en-US" i="1" dirty="0"/>
              <a:t>, he likewise had two foremost female monks, bhikkhunis, </a:t>
            </a:r>
            <a:r>
              <a:rPr lang="en-US" altLang="en-US" i="1" dirty="0" err="1"/>
              <a:t>Uppalavanna</a:t>
            </a:r>
            <a:r>
              <a:rPr lang="en-US" altLang="en-US" i="1" dirty="0"/>
              <a:t> and Khema. )  </a:t>
            </a:r>
            <a:r>
              <a:rPr lang="en-US" altLang="en-US" dirty="0"/>
              <a:t>This mural on a wall in Wat Pho, Bangkok, Thailand depicts the Thirteen Great Arahant Bhikkhuni Disciples.</a:t>
            </a: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5610" indent="-294465" eaLnBrk="0" hangingPunct="0">
              <a:defRPr>
                <a:solidFill>
                  <a:schemeClr val="tx1"/>
                </a:solidFill>
                <a:latin typeface="Arial" panose="020B0604020202020204" pitchFamily="34" charset="0"/>
                <a:cs typeface="Arial" panose="020B0604020202020204" pitchFamily="34" charset="0"/>
              </a:defRPr>
            </a:lvl2pPr>
            <a:lvl3pPr marL="1177862" indent="-235572" eaLnBrk="0" hangingPunct="0">
              <a:defRPr>
                <a:solidFill>
                  <a:schemeClr val="tx1"/>
                </a:solidFill>
                <a:latin typeface="Arial" panose="020B0604020202020204" pitchFamily="34" charset="0"/>
                <a:cs typeface="Arial" panose="020B0604020202020204" pitchFamily="34" charset="0"/>
              </a:defRPr>
            </a:lvl3pPr>
            <a:lvl4pPr marL="1649006" indent="-235572" eaLnBrk="0" hangingPunct="0">
              <a:defRPr>
                <a:solidFill>
                  <a:schemeClr val="tx1"/>
                </a:solidFill>
                <a:latin typeface="Arial" panose="020B0604020202020204" pitchFamily="34" charset="0"/>
                <a:cs typeface="Arial" panose="020B0604020202020204" pitchFamily="34" charset="0"/>
              </a:defRPr>
            </a:lvl4pPr>
            <a:lvl5pPr marL="2120151" indent="-235572" eaLnBrk="0" hangingPunct="0">
              <a:defRPr>
                <a:solidFill>
                  <a:schemeClr val="tx1"/>
                </a:solidFill>
                <a:latin typeface="Arial" panose="020B0604020202020204" pitchFamily="34" charset="0"/>
                <a:cs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844A293-E937-439D-896C-8C3EEF40579F}" type="slidenum">
              <a:rPr lang="en-US" altLang="en-US">
                <a:latin typeface="Calibri" panose="020F0502020204030204" pitchFamily="34" charset="0"/>
              </a:rPr>
              <a:pPr eaLnBrk="1" hangingPunct="1"/>
              <a:t>10</a:t>
            </a:fld>
            <a:endParaRPr lang="en-US" altLang="en-US">
              <a:latin typeface="Calibri" panose="020F0502020204030204" pitchFamily="34" charset="0"/>
            </a:endParaRPr>
          </a:p>
        </p:txBody>
      </p:sp>
    </p:spTree>
    <p:extLst>
      <p:ext uri="{BB962C8B-B14F-4D97-AF65-F5344CB8AC3E}">
        <p14:creationId xmlns:p14="http://schemas.microsoft.com/office/powerpoint/2010/main" val="2732207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Dhammadinna was one of the early bhikkhunis.</a:t>
            </a:r>
            <a:endParaRPr lang="en-US" dirty="0"/>
          </a:p>
        </p:txBody>
      </p:sp>
      <p:sp>
        <p:nvSpPr>
          <p:cNvPr id="4" name="Slide Number Placeholder 3"/>
          <p:cNvSpPr>
            <a:spLocks noGrp="1"/>
          </p:cNvSpPr>
          <p:nvPr>
            <p:ph type="sldNum" sz="quarter" idx="10"/>
          </p:nvPr>
        </p:nvSpPr>
        <p:spPr/>
        <p:txBody>
          <a:bodyPr/>
          <a:lstStyle/>
          <a:p>
            <a:fld id="{E0C89598-E14F-4148-9872-EF91C73BBF30}" type="slidenum">
              <a:rPr lang="en-US" smtClean="0"/>
              <a:t>11</a:t>
            </a:fld>
            <a:endParaRPr lang="en-US"/>
          </a:p>
        </p:txBody>
      </p:sp>
    </p:spTree>
    <p:extLst>
      <p:ext uri="{BB962C8B-B14F-4D97-AF65-F5344CB8AC3E}">
        <p14:creationId xmlns:p14="http://schemas.microsoft.com/office/powerpoint/2010/main" val="1245268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Before he died the Buddha said: “I will not pass away…until I have bhikkhu disciples...bhikkhuni disciples...layman disciples… laywoman disciples who are accomplished, disciplined, skilled, learned, expert in the Dhamma.” </a:t>
            </a:r>
          </a:p>
          <a:p>
            <a:r>
              <a:rPr lang="en-US" altLang="en-US" dirty="0"/>
              <a:t>This is known as the Four-fold Sangha.</a:t>
            </a:r>
          </a:p>
          <a:p>
            <a:r>
              <a:rPr lang="en-US" altLang="en-US" dirty="0"/>
              <a:t> </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5610" indent="-294465" eaLnBrk="0" hangingPunct="0">
              <a:defRPr>
                <a:solidFill>
                  <a:schemeClr val="tx1"/>
                </a:solidFill>
                <a:latin typeface="Arial" panose="020B0604020202020204" pitchFamily="34" charset="0"/>
                <a:cs typeface="Arial" panose="020B0604020202020204" pitchFamily="34" charset="0"/>
              </a:defRPr>
            </a:lvl2pPr>
            <a:lvl3pPr marL="1177862" indent="-235572" eaLnBrk="0" hangingPunct="0">
              <a:defRPr>
                <a:solidFill>
                  <a:schemeClr val="tx1"/>
                </a:solidFill>
                <a:latin typeface="Arial" panose="020B0604020202020204" pitchFamily="34" charset="0"/>
                <a:cs typeface="Arial" panose="020B0604020202020204" pitchFamily="34" charset="0"/>
              </a:defRPr>
            </a:lvl3pPr>
            <a:lvl4pPr marL="1649006" indent="-235572" eaLnBrk="0" hangingPunct="0">
              <a:defRPr>
                <a:solidFill>
                  <a:schemeClr val="tx1"/>
                </a:solidFill>
                <a:latin typeface="Arial" panose="020B0604020202020204" pitchFamily="34" charset="0"/>
                <a:cs typeface="Arial" panose="020B0604020202020204" pitchFamily="34" charset="0"/>
              </a:defRPr>
            </a:lvl4pPr>
            <a:lvl5pPr marL="2120151" indent="-235572" eaLnBrk="0" hangingPunct="0">
              <a:defRPr>
                <a:solidFill>
                  <a:schemeClr val="tx1"/>
                </a:solidFill>
                <a:latin typeface="Arial" panose="020B0604020202020204" pitchFamily="34" charset="0"/>
                <a:cs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B0FB18C-AA7E-40B0-AFEA-500B4A5835D9}" type="slidenum">
              <a:rPr lang="en-US" altLang="en-US">
                <a:latin typeface="Calibri" panose="020F0502020204030204" pitchFamily="34" charset="0"/>
              </a:rPr>
              <a:pPr eaLnBrk="1" hangingPunct="1"/>
              <a:t>12</a:t>
            </a:fld>
            <a:endParaRPr lang="en-US" altLang="en-US">
              <a:latin typeface="Calibri" panose="020F0502020204030204" pitchFamily="34" charset="0"/>
            </a:endParaRPr>
          </a:p>
        </p:txBody>
      </p:sp>
    </p:spTree>
    <p:extLst>
      <p:ext uri="{BB962C8B-B14F-4D97-AF65-F5344CB8AC3E}">
        <p14:creationId xmlns:p14="http://schemas.microsoft.com/office/powerpoint/2010/main" val="1075261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Four Fold Sangha:  The bhikkhunis are on the right of the Buddha. Below them are the </a:t>
            </a:r>
            <a:r>
              <a:rPr lang="en-US" altLang="en-US" dirty="0" err="1"/>
              <a:t>upasikas</a:t>
            </a:r>
            <a:r>
              <a:rPr lang="en-US" altLang="en-US" dirty="0"/>
              <a:t>, female lay practitioners. Left of the Buddha are bhikkhus. Beneath them are the </a:t>
            </a:r>
            <a:r>
              <a:rPr lang="en-US" altLang="en-US" dirty="0" err="1"/>
              <a:t>upasaka</a:t>
            </a:r>
            <a:r>
              <a:rPr lang="en-US" altLang="en-US" dirty="0"/>
              <a:t>, male lay practitioners. </a:t>
            </a:r>
          </a:p>
          <a:p>
            <a:r>
              <a:rPr lang="en-US" altLang="en-US" dirty="0"/>
              <a:t> </a:t>
            </a:r>
          </a:p>
        </p:txBody>
      </p:sp>
      <p:sp>
        <p:nvSpPr>
          <p:cNvPr id="2662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5610" indent="-294465" eaLnBrk="0" hangingPunct="0">
              <a:defRPr>
                <a:solidFill>
                  <a:schemeClr val="tx1"/>
                </a:solidFill>
                <a:latin typeface="Arial" panose="020B0604020202020204" pitchFamily="34" charset="0"/>
                <a:cs typeface="Arial" panose="020B0604020202020204" pitchFamily="34" charset="0"/>
              </a:defRPr>
            </a:lvl2pPr>
            <a:lvl3pPr marL="1177862" indent="-235572" eaLnBrk="0" hangingPunct="0">
              <a:defRPr>
                <a:solidFill>
                  <a:schemeClr val="tx1"/>
                </a:solidFill>
                <a:latin typeface="Arial" panose="020B0604020202020204" pitchFamily="34" charset="0"/>
                <a:cs typeface="Arial" panose="020B0604020202020204" pitchFamily="34" charset="0"/>
              </a:defRPr>
            </a:lvl3pPr>
            <a:lvl4pPr marL="1649006" indent="-235572" eaLnBrk="0" hangingPunct="0">
              <a:defRPr>
                <a:solidFill>
                  <a:schemeClr val="tx1"/>
                </a:solidFill>
                <a:latin typeface="Arial" panose="020B0604020202020204" pitchFamily="34" charset="0"/>
                <a:cs typeface="Arial" panose="020B0604020202020204" pitchFamily="34" charset="0"/>
              </a:defRPr>
            </a:lvl4pPr>
            <a:lvl5pPr marL="2120151" indent="-235572" eaLnBrk="0" hangingPunct="0">
              <a:defRPr>
                <a:solidFill>
                  <a:schemeClr val="tx1"/>
                </a:solidFill>
                <a:latin typeface="Arial" panose="020B0604020202020204" pitchFamily="34" charset="0"/>
                <a:cs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C7A83CE-E40B-4CEE-BD9C-4D3DE7AFD291}" type="slidenum">
              <a:rPr lang="en-US" altLang="en-US">
                <a:latin typeface="Calibri" panose="020F0502020204030204" pitchFamily="34" charset="0"/>
              </a:rPr>
              <a:pPr eaLnBrk="1" hangingPunct="1"/>
              <a:t>13</a:t>
            </a:fld>
            <a:endParaRPr lang="en-US" altLang="en-US">
              <a:latin typeface="Calibri" panose="020F0502020204030204" pitchFamily="34" charset="0"/>
            </a:endParaRPr>
          </a:p>
        </p:txBody>
      </p:sp>
    </p:spTree>
    <p:extLst>
      <p:ext uri="{BB962C8B-B14F-4D97-AF65-F5344CB8AC3E}">
        <p14:creationId xmlns:p14="http://schemas.microsoft.com/office/powerpoint/2010/main" val="2821550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Buddhism spread from India to northern Asia (in the form of Mahayana Buddhism) and from Sri Lanka to South East Asia (in the form of Theravada Buddhism).  And with it spread the bhikkhuni sangha.</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5610" indent="-294465" eaLnBrk="0" hangingPunct="0">
              <a:defRPr>
                <a:solidFill>
                  <a:schemeClr val="tx1"/>
                </a:solidFill>
                <a:latin typeface="Arial" panose="020B0604020202020204" pitchFamily="34" charset="0"/>
                <a:cs typeface="Arial" panose="020B0604020202020204" pitchFamily="34" charset="0"/>
              </a:defRPr>
            </a:lvl2pPr>
            <a:lvl3pPr marL="1177862" indent="-235572" eaLnBrk="0" hangingPunct="0">
              <a:defRPr>
                <a:solidFill>
                  <a:schemeClr val="tx1"/>
                </a:solidFill>
                <a:latin typeface="Arial" panose="020B0604020202020204" pitchFamily="34" charset="0"/>
                <a:cs typeface="Arial" panose="020B0604020202020204" pitchFamily="34" charset="0"/>
              </a:defRPr>
            </a:lvl3pPr>
            <a:lvl4pPr marL="1649006" indent="-235572" eaLnBrk="0" hangingPunct="0">
              <a:defRPr>
                <a:solidFill>
                  <a:schemeClr val="tx1"/>
                </a:solidFill>
                <a:latin typeface="Arial" panose="020B0604020202020204" pitchFamily="34" charset="0"/>
                <a:cs typeface="Arial" panose="020B0604020202020204" pitchFamily="34" charset="0"/>
              </a:defRPr>
            </a:lvl4pPr>
            <a:lvl5pPr marL="2120151" indent="-235572" eaLnBrk="0" hangingPunct="0">
              <a:defRPr>
                <a:solidFill>
                  <a:schemeClr val="tx1"/>
                </a:solidFill>
                <a:latin typeface="Arial" panose="020B0604020202020204" pitchFamily="34" charset="0"/>
                <a:cs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6EF5587-5C22-42F9-8EA6-12EFEF1EA8AC}" type="slidenum">
              <a:rPr lang="en-US" altLang="en-US">
                <a:latin typeface="Calibri" panose="020F0502020204030204" pitchFamily="34" charset="0"/>
              </a:rPr>
              <a:pPr eaLnBrk="1" hangingPunct="1"/>
              <a:t>14</a:t>
            </a:fld>
            <a:endParaRPr lang="en-US" altLang="en-US">
              <a:latin typeface="Calibri" panose="020F0502020204030204" pitchFamily="34" charset="0"/>
            </a:endParaRPr>
          </a:p>
        </p:txBody>
      </p:sp>
    </p:spTree>
    <p:extLst>
      <p:ext uri="{BB962C8B-B14F-4D97-AF65-F5344CB8AC3E}">
        <p14:creationId xmlns:p14="http://schemas.microsoft.com/office/powerpoint/2010/main" val="388811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DB0BB46-B148-4D64-8FE1-66F3F355FF6F}" type="datetimeFigureOut">
              <a:rPr lang="en-US" smtClean="0"/>
              <a:t>10/22/2016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364E3D-E4F6-4A96-BBAA-748D3ECF5BCA}" type="slidenum">
              <a:rPr lang="en-US" smtClean="0"/>
              <a:t>‹#›</a:t>
            </a:fld>
            <a:endParaRPr lang="en-US"/>
          </a:p>
        </p:txBody>
      </p:sp>
    </p:spTree>
    <p:extLst>
      <p:ext uri="{BB962C8B-B14F-4D97-AF65-F5344CB8AC3E}">
        <p14:creationId xmlns:p14="http://schemas.microsoft.com/office/powerpoint/2010/main" val="895269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B0BB46-B148-4D64-8FE1-66F3F355FF6F}" type="datetimeFigureOut">
              <a:rPr lang="en-US" smtClean="0"/>
              <a:t>10/22/2016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364E3D-E4F6-4A96-BBAA-748D3ECF5BCA}" type="slidenum">
              <a:rPr lang="en-US" smtClean="0"/>
              <a:t>‹#›</a:t>
            </a:fld>
            <a:endParaRPr lang="en-US"/>
          </a:p>
        </p:txBody>
      </p:sp>
    </p:spTree>
    <p:extLst>
      <p:ext uri="{BB962C8B-B14F-4D97-AF65-F5344CB8AC3E}">
        <p14:creationId xmlns:p14="http://schemas.microsoft.com/office/powerpoint/2010/main" val="7640269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25717DC-AD94-4B8D-9DE4-2F9915303038}" type="datetimeFigureOut">
              <a:rPr lang="en-US">
                <a:solidFill>
                  <a:prstClr val="black">
                    <a:tint val="75000"/>
                  </a:prstClr>
                </a:solidFill>
              </a:rPr>
              <a:pPr>
                <a:defRPr/>
              </a:pPr>
              <a:t>10/22/2016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0AE6E001-6916-4ECC-82D4-044C4965D0FB}" type="slidenum">
              <a:rPr lang="en-US" altLang="en-US"/>
              <a:pPr/>
              <a:t>‹#›</a:t>
            </a:fld>
            <a:endParaRPr lang="en-US" altLang="en-US"/>
          </a:p>
        </p:txBody>
      </p:sp>
    </p:spTree>
    <p:extLst>
      <p:ext uri="{BB962C8B-B14F-4D97-AF65-F5344CB8AC3E}">
        <p14:creationId xmlns:p14="http://schemas.microsoft.com/office/powerpoint/2010/main" val="31063247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8CC4AA1-72C3-4D2C-A04D-C5A1A9151C41}" type="datetimeFigureOut">
              <a:rPr lang="en-US">
                <a:solidFill>
                  <a:prstClr val="black">
                    <a:tint val="75000"/>
                  </a:prstClr>
                </a:solidFill>
              </a:rPr>
              <a:pPr>
                <a:defRPr/>
              </a:pPr>
              <a:t>10/22/2016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6136FEDA-BB71-42E0-8CD0-CA7C1368E07D}" type="slidenum">
              <a:rPr lang="en-US" altLang="en-US"/>
              <a:pPr/>
              <a:t>‹#›</a:t>
            </a:fld>
            <a:endParaRPr lang="en-US" altLang="en-US"/>
          </a:p>
        </p:txBody>
      </p:sp>
    </p:spTree>
    <p:extLst>
      <p:ext uri="{BB962C8B-B14F-4D97-AF65-F5344CB8AC3E}">
        <p14:creationId xmlns:p14="http://schemas.microsoft.com/office/powerpoint/2010/main" val="28140904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0BFCD3C-C124-44DA-92D5-54C2032865DD}" type="datetimeFigureOut">
              <a:rPr lang="en-US">
                <a:solidFill>
                  <a:prstClr val="black">
                    <a:tint val="75000"/>
                  </a:prstClr>
                </a:solidFill>
              </a:rPr>
              <a:pPr>
                <a:defRPr/>
              </a:pPr>
              <a:t>10/22/2016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224E979C-215B-47B5-B7FE-2DA13A52B793}" type="slidenum">
              <a:rPr lang="en-US" altLang="en-US"/>
              <a:pPr/>
              <a:t>‹#›</a:t>
            </a:fld>
            <a:endParaRPr lang="en-US" altLang="en-US"/>
          </a:p>
        </p:txBody>
      </p:sp>
    </p:spTree>
    <p:extLst>
      <p:ext uri="{BB962C8B-B14F-4D97-AF65-F5344CB8AC3E}">
        <p14:creationId xmlns:p14="http://schemas.microsoft.com/office/powerpoint/2010/main" val="34468322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328C5F1-3643-4094-BD7A-411130030FBF}" type="datetimeFigureOut">
              <a:rPr lang="en-US">
                <a:solidFill>
                  <a:prstClr val="black">
                    <a:tint val="75000"/>
                  </a:prstClr>
                </a:solidFill>
              </a:rPr>
              <a:pPr>
                <a:defRPr/>
              </a:pPr>
              <a:t>10/22/2016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4E83260-C972-433F-A11A-CD174A17728D}" type="slidenum">
              <a:rPr lang="en-US" altLang="en-US"/>
              <a:pPr/>
              <a:t>‹#›</a:t>
            </a:fld>
            <a:endParaRPr lang="en-US" altLang="en-US"/>
          </a:p>
        </p:txBody>
      </p:sp>
    </p:spTree>
    <p:extLst>
      <p:ext uri="{BB962C8B-B14F-4D97-AF65-F5344CB8AC3E}">
        <p14:creationId xmlns:p14="http://schemas.microsoft.com/office/powerpoint/2010/main" val="3374603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12B67E3-1335-405C-8D30-FD28A405660B}" type="datetimeFigureOut">
              <a:rPr lang="en-US">
                <a:solidFill>
                  <a:prstClr val="black">
                    <a:tint val="75000"/>
                  </a:prstClr>
                </a:solidFill>
              </a:rPr>
              <a:pPr>
                <a:defRPr/>
              </a:pPr>
              <a:t>10/22/2016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36007E0-3E1C-4F2A-858B-A81B9F5A9687}" type="slidenum">
              <a:rPr lang="en-US" altLang="en-US"/>
              <a:pPr/>
              <a:t>‹#›</a:t>
            </a:fld>
            <a:endParaRPr lang="en-US" altLang="en-US"/>
          </a:p>
        </p:txBody>
      </p:sp>
    </p:spTree>
    <p:extLst>
      <p:ext uri="{BB962C8B-B14F-4D97-AF65-F5344CB8AC3E}">
        <p14:creationId xmlns:p14="http://schemas.microsoft.com/office/powerpoint/2010/main" val="13469280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4239670-5B05-4298-9AB6-FC8E27C61081}"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FB97406-2399-438B-9EAC-A73603CC4375}" type="slidenum">
              <a:rPr lang="en-US" altLang="en-US"/>
              <a:pPr/>
              <a:t>‹#›</a:t>
            </a:fld>
            <a:endParaRPr lang="en-US" altLang="en-US"/>
          </a:p>
        </p:txBody>
      </p:sp>
    </p:spTree>
    <p:extLst>
      <p:ext uri="{BB962C8B-B14F-4D97-AF65-F5344CB8AC3E}">
        <p14:creationId xmlns:p14="http://schemas.microsoft.com/office/powerpoint/2010/main" val="37567632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A2A670E-6F8B-4FA6-B9F4-A238B75CE2CF}"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8C7027E-81D4-4ACB-B5C9-0FC6F866D7AE}" type="slidenum">
              <a:rPr lang="en-US" altLang="en-US"/>
              <a:pPr/>
              <a:t>‹#›</a:t>
            </a:fld>
            <a:endParaRPr lang="en-US" altLang="en-US"/>
          </a:p>
        </p:txBody>
      </p:sp>
    </p:spTree>
    <p:extLst>
      <p:ext uri="{BB962C8B-B14F-4D97-AF65-F5344CB8AC3E}">
        <p14:creationId xmlns:p14="http://schemas.microsoft.com/office/powerpoint/2010/main" val="34353957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0302E42F-2F1E-4EAB-9A25-2366C57AAFBD}" type="slidenum">
              <a:rPr lang="en-US" altLang="en-US"/>
              <a:pPr/>
              <a:t>‹#›</a:t>
            </a:fld>
            <a:endParaRPr lang="en-US" altLang="en-US"/>
          </a:p>
        </p:txBody>
      </p:sp>
    </p:spTree>
    <p:extLst>
      <p:ext uri="{BB962C8B-B14F-4D97-AF65-F5344CB8AC3E}">
        <p14:creationId xmlns:p14="http://schemas.microsoft.com/office/powerpoint/2010/main" val="68060351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B0BB46-B148-4D64-8FE1-66F3F355FF6F}" type="datetimeFigureOut">
              <a:rPr lang="en-US" smtClean="0"/>
              <a:t>10/22/2016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364E3D-E4F6-4A96-BBAA-748D3ECF5BCA}" type="slidenum">
              <a:rPr lang="en-US" smtClean="0"/>
              <a:t>‹#›</a:t>
            </a:fld>
            <a:endParaRPr lang="en-US"/>
          </a:p>
        </p:txBody>
      </p:sp>
    </p:spTree>
    <p:extLst>
      <p:ext uri="{BB962C8B-B14F-4D97-AF65-F5344CB8AC3E}">
        <p14:creationId xmlns:p14="http://schemas.microsoft.com/office/powerpoint/2010/main" val="1048254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F6C9DE7-0FA0-4192-ACFC-1833F59EBBD0}"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C6F719E-3AF7-4A7C-83B8-153AA03E3B29}" type="slidenum">
              <a:rPr lang="en-US" altLang="en-US"/>
              <a:pPr/>
              <a:t>‹#›</a:t>
            </a:fld>
            <a:endParaRPr lang="en-US" altLang="en-US"/>
          </a:p>
        </p:txBody>
      </p:sp>
    </p:spTree>
    <p:extLst>
      <p:ext uri="{BB962C8B-B14F-4D97-AF65-F5344CB8AC3E}">
        <p14:creationId xmlns:p14="http://schemas.microsoft.com/office/powerpoint/2010/main" val="2240343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DA6ED4B-DF48-45BE-92D0-B32EFD042ADA}"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2DA3F6F-A824-432D-9027-36342914974A}" type="slidenum">
              <a:rPr lang="en-US" altLang="en-US"/>
              <a:pPr/>
              <a:t>‹#›</a:t>
            </a:fld>
            <a:endParaRPr lang="en-US" altLang="en-US"/>
          </a:p>
        </p:txBody>
      </p:sp>
    </p:spTree>
    <p:extLst>
      <p:ext uri="{BB962C8B-B14F-4D97-AF65-F5344CB8AC3E}">
        <p14:creationId xmlns:p14="http://schemas.microsoft.com/office/powerpoint/2010/main" val="377758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8848F66-1CA4-45A9-814B-35F966D15879}"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126E563-C7E7-4329-A21E-7770D0ED3872}" type="slidenum">
              <a:rPr lang="en-US" altLang="en-US"/>
              <a:pPr/>
              <a:t>‹#›</a:t>
            </a:fld>
            <a:endParaRPr lang="en-US" altLang="en-US"/>
          </a:p>
        </p:txBody>
      </p:sp>
    </p:spTree>
    <p:extLst>
      <p:ext uri="{BB962C8B-B14F-4D97-AF65-F5344CB8AC3E}">
        <p14:creationId xmlns:p14="http://schemas.microsoft.com/office/powerpoint/2010/main" val="762194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A9E2AE1-2E0A-44EB-A7C3-2659E7DF9D21}" type="datetimeFigureOut">
              <a:rPr lang="en-US">
                <a:solidFill>
                  <a:prstClr val="black">
                    <a:tint val="75000"/>
                  </a:prstClr>
                </a:solidFill>
              </a:rPr>
              <a:pPr>
                <a:defRPr/>
              </a:pPr>
              <a:t>10/22/2016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289D9EE-F7CF-4B87-B176-007921596906}" type="slidenum">
              <a:rPr lang="en-US" altLang="en-US"/>
              <a:pPr/>
              <a:t>‹#›</a:t>
            </a:fld>
            <a:endParaRPr lang="en-US" altLang="en-US"/>
          </a:p>
        </p:txBody>
      </p:sp>
    </p:spTree>
    <p:extLst>
      <p:ext uri="{BB962C8B-B14F-4D97-AF65-F5344CB8AC3E}">
        <p14:creationId xmlns:p14="http://schemas.microsoft.com/office/powerpoint/2010/main" val="4151025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1DEE57D-ED62-47B9-BDDB-D69B3D73C1F1}" type="datetimeFigureOut">
              <a:rPr lang="en-US">
                <a:solidFill>
                  <a:prstClr val="black">
                    <a:tint val="75000"/>
                  </a:prstClr>
                </a:solidFill>
              </a:rPr>
              <a:pPr>
                <a:defRPr/>
              </a:pPr>
              <a:t>10/22/2016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5FF19047-E618-4167-8C02-AF80A2B1281E}" type="slidenum">
              <a:rPr lang="en-US" altLang="en-US"/>
              <a:pPr/>
              <a:t>‹#›</a:t>
            </a:fld>
            <a:endParaRPr lang="en-US" altLang="en-US"/>
          </a:p>
        </p:txBody>
      </p:sp>
    </p:spTree>
    <p:extLst>
      <p:ext uri="{BB962C8B-B14F-4D97-AF65-F5344CB8AC3E}">
        <p14:creationId xmlns:p14="http://schemas.microsoft.com/office/powerpoint/2010/main" val="1312447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23D07A2-4EAF-4590-8D0E-B7B58EF283C1}" type="datetimeFigureOut">
              <a:rPr lang="en-US">
                <a:solidFill>
                  <a:prstClr val="black">
                    <a:tint val="75000"/>
                  </a:prstClr>
                </a:solidFill>
              </a:rPr>
              <a:pPr>
                <a:defRPr/>
              </a:pPr>
              <a:t>10/22/2016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FF6704EA-C7A0-49F7-9724-1473A540D6F4}" type="slidenum">
              <a:rPr lang="en-US" altLang="en-US"/>
              <a:pPr/>
              <a:t>‹#›</a:t>
            </a:fld>
            <a:endParaRPr lang="en-US" altLang="en-US"/>
          </a:p>
        </p:txBody>
      </p:sp>
    </p:spTree>
    <p:extLst>
      <p:ext uri="{BB962C8B-B14F-4D97-AF65-F5344CB8AC3E}">
        <p14:creationId xmlns:p14="http://schemas.microsoft.com/office/powerpoint/2010/main" val="2923303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75C4E77-077F-4ECA-A411-87082A3F68C6}" type="datetimeFigureOut">
              <a:rPr lang="en-US">
                <a:solidFill>
                  <a:prstClr val="black">
                    <a:tint val="75000"/>
                  </a:prstClr>
                </a:solidFill>
              </a:rPr>
              <a:pPr>
                <a:defRPr/>
              </a:pPr>
              <a:t>10/22/2016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E714B9CD-6869-4D1F-82E5-02B16869D75A}" type="slidenum">
              <a:rPr lang="en-US" altLang="en-US"/>
              <a:pPr/>
              <a:t>‹#›</a:t>
            </a:fld>
            <a:endParaRPr lang="en-US" altLang="en-US"/>
          </a:p>
        </p:txBody>
      </p:sp>
    </p:spTree>
    <p:extLst>
      <p:ext uri="{BB962C8B-B14F-4D97-AF65-F5344CB8AC3E}">
        <p14:creationId xmlns:p14="http://schemas.microsoft.com/office/powerpoint/2010/main" val="40780034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689420-E330-4E0A-A3F9-169E7FAFA858}" type="datetimeFigureOut">
              <a:rPr lang="en-US">
                <a:solidFill>
                  <a:prstClr val="black">
                    <a:tint val="75000"/>
                  </a:prstClr>
                </a:solidFill>
              </a:rPr>
              <a:pPr>
                <a:defRPr/>
              </a:pPr>
              <a:t>10/22/2016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1846D8D-A379-445F-89D3-E8CBF437086E}" type="slidenum">
              <a:rPr lang="en-US" altLang="en-US"/>
              <a:pPr/>
              <a:t>‹#›</a:t>
            </a:fld>
            <a:endParaRPr lang="en-US" altLang="en-US"/>
          </a:p>
        </p:txBody>
      </p:sp>
    </p:spTree>
    <p:extLst>
      <p:ext uri="{BB962C8B-B14F-4D97-AF65-F5344CB8AC3E}">
        <p14:creationId xmlns:p14="http://schemas.microsoft.com/office/powerpoint/2010/main" val="2141871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B0BB46-B148-4D64-8FE1-66F3F355FF6F}" type="datetimeFigureOut">
              <a:rPr lang="en-US" smtClean="0"/>
              <a:t>10/22/2016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364E3D-E4F6-4A96-BBAA-748D3ECF5BCA}" type="slidenum">
              <a:rPr lang="en-US" smtClean="0"/>
              <a:t>‹#›</a:t>
            </a:fld>
            <a:endParaRPr lang="en-US"/>
          </a:p>
        </p:txBody>
      </p:sp>
    </p:spTree>
    <p:extLst>
      <p:ext uri="{BB962C8B-B14F-4D97-AF65-F5344CB8AC3E}">
        <p14:creationId xmlns:p14="http://schemas.microsoft.com/office/powerpoint/2010/main" val="291131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9BC6BC5-92F3-4790-973C-1C0B9F8D16BF}" type="datetimeFigureOut">
              <a:rPr lang="en-US">
                <a:solidFill>
                  <a:prstClr val="black">
                    <a:tint val="75000"/>
                  </a:prstClr>
                </a:solidFill>
              </a:rPr>
              <a:pPr>
                <a:defRPr/>
              </a:pPr>
              <a:t>10/22/2016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2E4BAD-B7C0-4103-B891-282065D5F12A}" type="slidenum">
              <a:rPr lang="en-US" altLang="en-US"/>
              <a:pPr/>
              <a:t>‹#›</a:t>
            </a:fld>
            <a:endParaRPr lang="en-US" altLang="en-US"/>
          </a:p>
        </p:txBody>
      </p:sp>
    </p:spTree>
    <p:extLst>
      <p:ext uri="{BB962C8B-B14F-4D97-AF65-F5344CB8AC3E}">
        <p14:creationId xmlns:p14="http://schemas.microsoft.com/office/powerpoint/2010/main" val="641162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77FD9FF-9EC5-4ECC-B6A7-3550D501E90F}"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7A48527-81F8-4FE7-A5A6-D492BE1284B7}" type="slidenum">
              <a:rPr lang="en-US" altLang="en-US"/>
              <a:pPr/>
              <a:t>‹#›</a:t>
            </a:fld>
            <a:endParaRPr lang="en-US" altLang="en-US"/>
          </a:p>
        </p:txBody>
      </p:sp>
    </p:spTree>
    <p:extLst>
      <p:ext uri="{BB962C8B-B14F-4D97-AF65-F5344CB8AC3E}">
        <p14:creationId xmlns:p14="http://schemas.microsoft.com/office/powerpoint/2010/main" val="1777284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197B64F-8FA8-4BE9-A8EF-C012BF60ECE2}"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22AA2CE-F8C7-4855-8685-9C73DC7B609D}" type="slidenum">
              <a:rPr lang="en-US" altLang="en-US"/>
              <a:pPr/>
              <a:t>‹#›</a:t>
            </a:fld>
            <a:endParaRPr lang="en-US" altLang="en-US"/>
          </a:p>
        </p:txBody>
      </p:sp>
    </p:spTree>
    <p:extLst>
      <p:ext uri="{BB962C8B-B14F-4D97-AF65-F5344CB8AC3E}">
        <p14:creationId xmlns:p14="http://schemas.microsoft.com/office/powerpoint/2010/main" val="19415671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AD6A7590-15D0-43A6-8ED1-5C5B07C60494}" type="slidenum">
              <a:rPr lang="en-US" altLang="en-US"/>
              <a:pPr/>
              <a:t>‹#›</a:t>
            </a:fld>
            <a:endParaRPr lang="en-US" altLang="en-US"/>
          </a:p>
        </p:txBody>
      </p:sp>
    </p:spTree>
    <p:extLst>
      <p:ext uri="{BB962C8B-B14F-4D97-AF65-F5344CB8AC3E}">
        <p14:creationId xmlns:p14="http://schemas.microsoft.com/office/powerpoint/2010/main" val="3666141629"/>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57EA88C-60C7-49F7-9D01-4496E9940F92}"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3D2F80E-D20F-4B05-974B-15846F0B070D}" type="slidenum">
              <a:rPr lang="en-US" altLang="en-US"/>
              <a:pPr/>
              <a:t>‹#›</a:t>
            </a:fld>
            <a:endParaRPr lang="en-US" altLang="en-US"/>
          </a:p>
        </p:txBody>
      </p:sp>
    </p:spTree>
    <p:extLst>
      <p:ext uri="{BB962C8B-B14F-4D97-AF65-F5344CB8AC3E}">
        <p14:creationId xmlns:p14="http://schemas.microsoft.com/office/powerpoint/2010/main" val="21251378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55D1984-08A6-4643-B1F1-64C0F66C7C5C}"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D9688A1-9ADA-4B53-BD45-504031A52073}" type="slidenum">
              <a:rPr lang="en-US" altLang="en-US"/>
              <a:pPr/>
              <a:t>‹#›</a:t>
            </a:fld>
            <a:endParaRPr lang="en-US" altLang="en-US"/>
          </a:p>
        </p:txBody>
      </p:sp>
    </p:spTree>
    <p:extLst>
      <p:ext uri="{BB962C8B-B14F-4D97-AF65-F5344CB8AC3E}">
        <p14:creationId xmlns:p14="http://schemas.microsoft.com/office/powerpoint/2010/main" val="3847278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86154FB-30DF-4553-A349-578F0A522056}"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83CDBD2-C96E-4212-B090-A0D2A63DF839}" type="slidenum">
              <a:rPr lang="en-US" altLang="en-US"/>
              <a:pPr/>
              <a:t>‹#›</a:t>
            </a:fld>
            <a:endParaRPr lang="en-US" altLang="en-US"/>
          </a:p>
        </p:txBody>
      </p:sp>
    </p:spTree>
    <p:extLst>
      <p:ext uri="{BB962C8B-B14F-4D97-AF65-F5344CB8AC3E}">
        <p14:creationId xmlns:p14="http://schemas.microsoft.com/office/powerpoint/2010/main" val="42922252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088256F-54B3-4604-8226-7D4B5F6E4D15}" type="datetimeFigureOut">
              <a:rPr lang="en-US">
                <a:solidFill>
                  <a:prstClr val="black">
                    <a:tint val="75000"/>
                  </a:prstClr>
                </a:solidFill>
              </a:rPr>
              <a:pPr>
                <a:defRPr/>
              </a:pPr>
              <a:t>10/22/2016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064E4AE4-FFAB-4CFA-882C-2963EF7440DF}" type="slidenum">
              <a:rPr lang="en-US" altLang="en-US"/>
              <a:pPr/>
              <a:t>‹#›</a:t>
            </a:fld>
            <a:endParaRPr lang="en-US" altLang="en-US"/>
          </a:p>
        </p:txBody>
      </p:sp>
    </p:spTree>
    <p:extLst>
      <p:ext uri="{BB962C8B-B14F-4D97-AF65-F5344CB8AC3E}">
        <p14:creationId xmlns:p14="http://schemas.microsoft.com/office/powerpoint/2010/main" val="1259787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1A2CDDA-5FBC-40E8-9BBE-B763FD8FD6D1}" type="datetimeFigureOut">
              <a:rPr lang="en-US">
                <a:solidFill>
                  <a:prstClr val="black">
                    <a:tint val="75000"/>
                  </a:prstClr>
                </a:solidFill>
              </a:rPr>
              <a:pPr>
                <a:defRPr/>
              </a:pPr>
              <a:t>10/22/2016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1C5BEB53-5935-4FAD-95B9-69149A56591A}" type="slidenum">
              <a:rPr lang="en-US" altLang="en-US"/>
              <a:pPr/>
              <a:t>‹#›</a:t>
            </a:fld>
            <a:endParaRPr lang="en-US" altLang="en-US"/>
          </a:p>
        </p:txBody>
      </p:sp>
    </p:spTree>
    <p:extLst>
      <p:ext uri="{BB962C8B-B14F-4D97-AF65-F5344CB8AC3E}">
        <p14:creationId xmlns:p14="http://schemas.microsoft.com/office/powerpoint/2010/main" val="30940813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888BCC0-01F5-406E-8FE3-EDA510559FC7}" type="datetimeFigureOut">
              <a:rPr lang="en-US">
                <a:solidFill>
                  <a:prstClr val="black">
                    <a:tint val="75000"/>
                  </a:prstClr>
                </a:solidFill>
              </a:rPr>
              <a:pPr>
                <a:defRPr/>
              </a:pPr>
              <a:t>10/22/2016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8FCF994F-4BA1-409D-B9B8-C724A4B56A03}" type="slidenum">
              <a:rPr lang="en-US" altLang="en-US"/>
              <a:pPr/>
              <a:t>‹#›</a:t>
            </a:fld>
            <a:endParaRPr lang="en-US" altLang="en-US"/>
          </a:p>
        </p:txBody>
      </p:sp>
    </p:spTree>
    <p:extLst>
      <p:ext uri="{BB962C8B-B14F-4D97-AF65-F5344CB8AC3E}">
        <p14:creationId xmlns:p14="http://schemas.microsoft.com/office/powerpoint/2010/main" val="2659174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B0BB46-B148-4D64-8FE1-66F3F355FF6F}" type="datetimeFigureOut">
              <a:rPr lang="en-US" smtClean="0"/>
              <a:t>10/22/2016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364E3D-E4F6-4A96-BBAA-748D3ECF5BCA}" type="slidenum">
              <a:rPr lang="en-US" smtClean="0"/>
              <a:t>‹#›</a:t>
            </a:fld>
            <a:endParaRPr lang="en-US"/>
          </a:p>
        </p:txBody>
      </p:sp>
    </p:spTree>
    <p:extLst>
      <p:ext uri="{BB962C8B-B14F-4D97-AF65-F5344CB8AC3E}">
        <p14:creationId xmlns:p14="http://schemas.microsoft.com/office/powerpoint/2010/main" val="1925585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478D130-869D-4CA2-B21E-A1DB9465FAE9}" type="datetimeFigureOut">
              <a:rPr lang="en-US">
                <a:solidFill>
                  <a:prstClr val="black">
                    <a:tint val="75000"/>
                  </a:prstClr>
                </a:solidFill>
              </a:rPr>
              <a:pPr>
                <a:defRPr/>
              </a:pPr>
              <a:t>10/22/2016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0222D647-D0EC-443C-A62B-291041677F1A}" type="slidenum">
              <a:rPr lang="en-US" altLang="en-US"/>
              <a:pPr/>
              <a:t>‹#›</a:t>
            </a:fld>
            <a:endParaRPr lang="en-US" altLang="en-US"/>
          </a:p>
        </p:txBody>
      </p:sp>
    </p:spTree>
    <p:extLst>
      <p:ext uri="{BB962C8B-B14F-4D97-AF65-F5344CB8AC3E}">
        <p14:creationId xmlns:p14="http://schemas.microsoft.com/office/powerpoint/2010/main" val="17968065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36E2A46-28DA-4515-BD2E-FDAEA7699D78}" type="datetimeFigureOut">
              <a:rPr lang="en-US">
                <a:solidFill>
                  <a:prstClr val="black">
                    <a:tint val="75000"/>
                  </a:prstClr>
                </a:solidFill>
              </a:rPr>
              <a:pPr>
                <a:defRPr/>
              </a:pPr>
              <a:t>10/22/2016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4934FFF-B984-47DD-A326-528E817DE8B1}" type="slidenum">
              <a:rPr lang="en-US" altLang="en-US"/>
              <a:pPr/>
              <a:t>‹#›</a:t>
            </a:fld>
            <a:endParaRPr lang="en-US" altLang="en-US"/>
          </a:p>
        </p:txBody>
      </p:sp>
    </p:spTree>
    <p:extLst>
      <p:ext uri="{BB962C8B-B14F-4D97-AF65-F5344CB8AC3E}">
        <p14:creationId xmlns:p14="http://schemas.microsoft.com/office/powerpoint/2010/main" val="34703296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344DCC7-DE6E-425C-B806-15070EE7C2F2}" type="datetimeFigureOut">
              <a:rPr lang="en-US">
                <a:solidFill>
                  <a:prstClr val="black">
                    <a:tint val="75000"/>
                  </a:prstClr>
                </a:solidFill>
              </a:rPr>
              <a:pPr>
                <a:defRPr/>
              </a:pPr>
              <a:t>10/22/2016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7678A38-98CB-4190-BB2D-A6CC35676F42}" type="slidenum">
              <a:rPr lang="en-US" altLang="en-US"/>
              <a:pPr/>
              <a:t>‹#›</a:t>
            </a:fld>
            <a:endParaRPr lang="en-US" altLang="en-US"/>
          </a:p>
        </p:txBody>
      </p:sp>
    </p:spTree>
    <p:extLst>
      <p:ext uri="{BB962C8B-B14F-4D97-AF65-F5344CB8AC3E}">
        <p14:creationId xmlns:p14="http://schemas.microsoft.com/office/powerpoint/2010/main" val="17557544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C82F740-1195-4FBA-B7D7-5527D0E9FCF7}"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56D9301-6269-4B42-AC6D-CCD5641B448A}" type="slidenum">
              <a:rPr lang="en-US" altLang="en-US"/>
              <a:pPr/>
              <a:t>‹#›</a:t>
            </a:fld>
            <a:endParaRPr lang="en-US" altLang="en-US"/>
          </a:p>
        </p:txBody>
      </p:sp>
    </p:spTree>
    <p:extLst>
      <p:ext uri="{BB962C8B-B14F-4D97-AF65-F5344CB8AC3E}">
        <p14:creationId xmlns:p14="http://schemas.microsoft.com/office/powerpoint/2010/main" val="1682279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E622483-3D7E-4C47-86C5-CC462308A71A}"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BC9F3F8-29FC-43A9-B949-886A5673D502}" type="slidenum">
              <a:rPr lang="en-US" altLang="en-US"/>
              <a:pPr/>
              <a:t>‹#›</a:t>
            </a:fld>
            <a:endParaRPr lang="en-US" altLang="en-US"/>
          </a:p>
        </p:txBody>
      </p:sp>
    </p:spTree>
    <p:extLst>
      <p:ext uri="{BB962C8B-B14F-4D97-AF65-F5344CB8AC3E}">
        <p14:creationId xmlns:p14="http://schemas.microsoft.com/office/powerpoint/2010/main" val="36611435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62870D01-83A2-481A-B7F3-050E2608D2D0}" type="slidenum">
              <a:rPr lang="en-US" altLang="en-US"/>
              <a:pPr/>
              <a:t>‹#›</a:t>
            </a:fld>
            <a:endParaRPr lang="en-US" altLang="en-US"/>
          </a:p>
        </p:txBody>
      </p:sp>
    </p:spTree>
    <p:extLst>
      <p:ext uri="{BB962C8B-B14F-4D97-AF65-F5344CB8AC3E}">
        <p14:creationId xmlns:p14="http://schemas.microsoft.com/office/powerpoint/2010/main" val="4142753214"/>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096AF7B-06F2-4C5C-AC81-E9474D821AB1}"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8D343F6-C516-457A-94B1-1D0BC1A30C91}" type="slidenum">
              <a:rPr lang="en-US" altLang="en-US"/>
              <a:pPr/>
              <a:t>‹#›</a:t>
            </a:fld>
            <a:endParaRPr lang="en-US" altLang="en-US"/>
          </a:p>
        </p:txBody>
      </p:sp>
    </p:spTree>
    <p:extLst>
      <p:ext uri="{BB962C8B-B14F-4D97-AF65-F5344CB8AC3E}">
        <p14:creationId xmlns:p14="http://schemas.microsoft.com/office/powerpoint/2010/main" val="36467728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1998D90-D3D7-4BED-A32E-99C34149C9A6}"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0C652C4-CD1A-4F55-9B15-B2C227BEDB39}" type="slidenum">
              <a:rPr lang="en-US" altLang="en-US"/>
              <a:pPr/>
              <a:t>‹#›</a:t>
            </a:fld>
            <a:endParaRPr lang="en-US" altLang="en-US"/>
          </a:p>
        </p:txBody>
      </p:sp>
    </p:spTree>
    <p:extLst>
      <p:ext uri="{BB962C8B-B14F-4D97-AF65-F5344CB8AC3E}">
        <p14:creationId xmlns:p14="http://schemas.microsoft.com/office/powerpoint/2010/main" val="42823955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8C65A1D-7BD7-4569-BD8D-4DBCACC88B2D}"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B9B043F-81E9-44F9-AB4F-D0E27AE0F669}" type="slidenum">
              <a:rPr lang="en-US" altLang="en-US"/>
              <a:pPr/>
              <a:t>‹#›</a:t>
            </a:fld>
            <a:endParaRPr lang="en-US" altLang="en-US"/>
          </a:p>
        </p:txBody>
      </p:sp>
    </p:spTree>
    <p:extLst>
      <p:ext uri="{BB962C8B-B14F-4D97-AF65-F5344CB8AC3E}">
        <p14:creationId xmlns:p14="http://schemas.microsoft.com/office/powerpoint/2010/main" val="17793162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DC5372A-E1B6-49B9-B805-88894B5E3359}" type="datetimeFigureOut">
              <a:rPr lang="en-US">
                <a:solidFill>
                  <a:prstClr val="black">
                    <a:tint val="75000"/>
                  </a:prstClr>
                </a:solidFill>
              </a:rPr>
              <a:pPr>
                <a:defRPr/>
              </a:pPr>
              <a:t>10/22/2016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59A733B-F9BB-4217-8817-1DDA171CFAA9}" type="slidenum">
              <a:rPr lang="en-US" altLang="en-US"/>
              <a:pPr/>
              <a:t>‹#›</a:t>
            </a:fld>
            <a:endParaRPr lang="en-US" altLang="en-US"/>
          </a:p>
        </p:txBody>
      </p:sp>
    </p:spTree>
    <p:extLst>
      <p:ext uri="{BB962C8B-B14F-4D97-AF65-F5344CB8AC3E}">
        <p14:creationId xmlns:p14="http://schemas.microsoft.com/office/powerpoint/2010/main" val="2581323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B0BB46-B148-4D64-8FE1-66F3F355FF6F}" type="datetimeFigureOut">
              <a:rPr lang="en-US" smtClean="0"/>
              <a:t>10/22/2016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364E3D-E4F6-4A96-BBAA-748D3ECF5BCA}" type="slidenum">
              <a:rPr lang="en-US" smtClean="0"/>
              <a:t>‹#›</a:t>
            </a:fld>
            <a:endParaRPr lang="en-US"/>
          </a:p>
        </p:txBody>
      </p:sp>
    </p:spTree>
    <p:extLst>
      <p:ext uri="{BB962C8B-B14F-4D97-AF65-F5344CB8AC3E}">
        <p14:creationId xmlns:p14="http://schemas.microsoft.com/office/powerpoint/2010/main" val="9412146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25717DC-AD94-4B8D-9DE4-2F9915303038}" type="datetimeFigureOut">
              <a:rPr lang="en-US">
                <a:solidFill>
                  <a:prstClr val="black">
                    <a:tint val="75000"/>
                  </a:prstClr>
                </a:solidFill>
              </a:rPr>
              <a:pPr>
                <a:defRPr/>
              </a:pPr>
              <a:t>10/22/2016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0AE6E001-6916-4ECC-82D4-044C4965D0FB}" type="slidenum">
              <a:rPr lang="en-US" altLang="en-US"/>
              <a:pPr/>
              <a:t>‹#›</a:t>
            </a:fld>
            <a:endParaRPr lang="en-US" altLang="en-US"/>
          </a:p>
        </p:txBody>
      </p:sp>
    </p:spTree>
    <p:extLst>
      <p:ext uri="{BB962C8B-B14F-4D97-AF65-F5344CB8AC3E}">
        <p14:creationId xmlns:p14="http://schemas.microsoft.com/office/powerpoint/2010/main" val="28278715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8CC4AA1-72C3-4D2C-A04D-C5A1A9151C41}" type="datetimeFigureOut">
              <a:rPr lang="en-US">
                <a:solidFill>
                  <a:prstClr val="black">
                    <a:tint val="75000"/>
                  </a:prstClr>
                </a:solidFill>
              </a:rPr>
              <a:pPr>
                <a:defRPr/>
              </a:pPr>
              <a:t>10/22/2016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6136FEDA-BB71-42E0-8CD0-CA7C1368E07D}" type="slidenum">
              <a:rPr lang="en-US" altLang="en-US"/>
              <a:pPr/>
              <a:t>‹#›</a:t>
            </a:fld>
            <a:endParaRPr lang="en-US" altLang="en-US"/>
          </a:p>
        </p:txBody>
      </p:sp>
    </p:spTree>
    <p:extLst>
      <p:ext uri="{BB962C8B-B14F-4D97-AF65-F5344CB8AC3E}">
        <p14:creationId xmlns:p14="http://schemas.microsoft.com/office/powerpoint/2010/main" val="28965973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0BFCD3C-C124-44DA-92D5-54C2032865DD}" type="datetimeFigureOut">
              <a:rPr lang="en-US">
                <a:solidFill>
                  <a:prstClr val="black">
                    <a:tint val="75000"/>
                  </a:prstClr>
                </a:solidFill>
              </a:rPr>
              <a:pPr>
                <a:defRPr/>
              </a:pPr>
              <a:t>10/22/2016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224E979C-215B-47B5-B7FE-2DA13A52B793}" type="slidenum">
              <a:rPr lang="en-US" altLang="en-US"/>
              <a:pPr/>
              <a:t>‹#›</a:t>
            </a:fld>
            <a:endParaRPr lang="en-US" altLang="en-US"/>
          </a:p>
        </p:txBody>
      </p:sp>
    </p:spTree>
    <p:extLst>
      <p:ext uri="{BB962C8B-B14F-4D97-AF65-F5344CB8AC3E}">
        <p14:creationId xmlns:p14="http://schemas.microsoft.com/office/powerpoint/2010/main" val="9221747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328C5F1-3643-4094-BD7A-411130030FBF}" type="datetimeFigureOut">
              <a:rPr lang="en-US">
                <a:solidFill>
                  <a:prstClr val="black">
                    <a:tint val="75000"/>
                  </a:prstClr>
                </a:solidFill>
              </a:rPr>
              <a:pPr>
                <a:defRPr/>
              </a:pPr>
              <a:t>10/22/2016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4E83260-C972-433F-A11A-CD174A17728D}" type="slidenum">
              <a:rPr lang="en-US" altLang="en-US"/>
              <a:pPr/>
              <a:t>‹#›</a:t>
            </a:fld>
            <a:endParaRPr lang="en-US" altLang="en-US"/>
          </a:p>
        </p:txBody>
      </p:sp>
    </p:spTree>
    <p:extLst>
      <p:ext uri="{BB962C8B-B14F-4D97-AF65-F5344CB8AC3E}">
        <p14:creationId xmlns:p14="http://schemas.microsoft.com/office/powerpoint/2010/main" val="15186155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12B67E3-1335-405C-8D30-FD28A405660B}" type="datetimeFigureOut">
              <a:rPr lang="en-US">
                <a:solidFill>
                  <a:prstClr val="black">
                    <a:tint val="75000"/>
                  </a:prstClr>
                </a:solidFill>
              </a:rPr>
              <a:pPr>
                <a:defRPr/>
              </a:pPr>
              <a:t>10/22/2016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36007E0-3E1C-4F2A-858B-A81B9F5A9687}" type="slidenum">
              <a:rPr lang="en-US" altLang="en-US"/>
              <a:pPr/>
              <a:t>‹#›</a:t>
            </a:fld>
            <a:endParaRPr lang="en-US" altLang="en-US"/>
          </a:p>
        </p:txBody>
      </p:sp>
    </p:spTree>
    <p:extLst>
      <p:ext uri="{BB962C8B-B14F-4D97-AF65-F5344CB8AC3E}">
        <p14:creationId xmlns:p14="http://schemas.microsoft.com/office/powerpoint/2010/main" val="37229531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4239670-5B05-4298-9AB6-FC8E27C61081}"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FB97406-2399-438B-9EAC-A73603CC4375}" type="slidenum">
              <a:rPr lang="en-US" altLang="en-US"/>
              <a:pPr/>
              <a:t>‹#›</a:t>
            </a:fld>
            <a:endParaRPr lang="en-US" altLang="en-US"/>
          </a:p>
        </p:txBody>
      </p:sp>
    </p:spTree>
    <p:extLst>
      <p:ext uri="{BB962C8B-B14F-4D97-AF65-F5344CB8AC3E}">
        <p14:creationId xmlns:p14="http://schemas.microsoft.com/office/powerpoint/2010/main" val="22141318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A2A670E-6F8B-4FA6-B9F4-A238B75CE2CF}"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8C7027E-81D4-4ACB-B5C9-0FC6F866D7AE}" type="slidenum">
              <a:rPr lang="en-US" altLang="en-US"/>
              <a:pPr/>
              <a:t>‹#›</a:t>
            </a:fld>
            <a:endParaRPr lang="en-US" altLang="en-US"/>
          </a:p>
        </p:txBody>
      </p:sp>
    </p:spTree>
    <p:extLst>
      <p:ext uri="{BB962C8B-B14F-4D97-AF65-F5344CB8AC3E}">
        <p14:creationId xmlns:p14="http://schemas.microsoft.com/office/powerpoint/2010/main" val="32527444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0302E42F-2F1E-4EAB-9A25-2366C57AAFBD}" type="slidenum">
              <a:rPr lang="en-US" altLang="en-US"/>
              <a:pPr/>
              <a:t>‹#›</a:t>
            </a:fld>
            <a:endParaRPr lang="en-US" altLang="en-US"/>
          </a:p>
        </p:txBody>
      </p:sp>
    </p:spTree>
    <p:extLst>
      <p:ext uri="{BB962C8B-B14F-4D97-AF65-F5344CB8AC3E}">
        <p14:creationId xmlns:p14="http://schemas.microsoft.com/office/powerpoint/2010/main" val="3389318793"/>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096AF7B-06F2-4C5C-AC81-E9474D821AB1}"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8D343F6-C516-457A-94B1-1D0BC1A30C91}" type="slidenum">
              <a:rPr lang="en-US" altLang="en-US"/>
              <a:pPr/>
              <a:t>‹#›</a:t>
            </a:fld>
            <a:endParaRPr lang="en-US" altLang="en-US"/>
          </a:p>
        </p:txBody>
      </p:sp>
    </p:spTree>
    <p:extLst>
      <p:ext uri="{BB962C8B-B14F-4D97-AF65-F5344CB8AC3E}">
        <p14:creationId xmlns:p14="http://schemas.microsoft.com/office/powerpoint/2010/main" val="23352927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1998D90-D3D7-4BED-A32E-99C34149C9A6}"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0C652C4-CD1A-4F55-9B15-B2C227BEDB39}" type="slidenum">
              <a:rPr lang="en-US" altLang="en-US"/>
              <a:pPr/>
              <a:t>‹#›</a:t>
            </a:fld>
            <a:endParaRPr lang="en-US" altLang="en-US"/>
          </a:p>
        </p:txBody>
      </p:sp>
    </p:spTree>
    <p:extLst>
      <p:ext uri="{BB962C8B-B14F-4D97-AF65-F5344CB8AC3E}">
        <p14:creationId xmlns:p14="http://schemas.microsoft.com/office/powerpoint/2010/main" val="1488576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B0BB46-B148-4D64-8FE1-66F3F355FF6F}" type="datetimeFigureOut">
              <a:rPr lang="en-US" smtClean="0"/>
              <a:t>10/22/2016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364E3D-E4F6-4A96-BBAA-748D3ECF5BCA}" type="slidenum">
              <a:rPr lang="en-US" smtClean="0"/>
              <a:t>‹#›</a:t>
            </a:fld>
            <a:endParaRPr lang="en-US"/>
          </a:p>
        </p:txBody>
      </p:sp>
    </p:spTree>
    <p:extLst>
      <p:ext uri="{BB962C8B-B14F-4D97-AF65-F5344CB8AC3E}">
        <p14:creationId xmlns:p14="http://schemas.microsoft.com/office/powerpoint/2010/main" val="33138011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8C65A1D-7BD7-4569-BD8D-4DBCACC88B2D}"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B9B043F-81E9-44F9-AB4F-D0E27AE0F669}" type="slidenum">
              <a:rPr lang="en-US" altLang="en-US"/>
              <a:pPr/>
              <a:t>‹#›</a:t>
            </a:fld>
            <a:endParaRPr lang="en-US" altLang="en-US"/>
          </a:p>
        </p:txBody>
      </p:sp>
    </p:spTree>
    <p:extLst>
      <p:ext uri="{BB962C8B-B14F-4D97-AF65-F5344CB8AC3E}">
        <p14:creationId xmlns:p14="http://schemas.microsoft.com/office/powerpoint/2010/main" val="21939481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DC5372A-E1B6-49B9-B805-88894B5E3359}" type="datetimeFigureOut">
              <a:rPr lang="en-US">
                <a:solidFill>
                  <a:prstClr val="black">
                    <a:tint val="75000"/>
                  </a:prstClr>
                </a:solidFill>
              </a:rPr>
              <a:pPr>
                <a:defRPr/>
              </a:pPr>
              <a:t>10/22/2016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59A733B-F9BB-4217-8817-1DDA171CFAA9}" type="slidenum">
              <a:rPr lang="en-US" altLang="en-US"/>
              <a:pPr/>
              <a:t>‹#›</a:t>
            </a:fld>
            <a:endParaRPr lang="en-US" altLang="en-US"/>
          </a:p>
        </p:txBody>
      </p:sp>
    </p:spTree>
    <p:extLst>
      <p:ext uri="{BB962C8B-B14F-4D97-AF65-F5344CB8AC3E}">
        <p14:creationId xmlns:p14="http://schemas.microsoft.com/office/powerpoint/2010/main" val="36893334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25717DC-AD94-4B8D-9DE4-2F9915303038}" type="datetimeFigureOut">
              <a:rPr lang="en-US">
                <a:solidFill>
                  <a:prstClr val="black">
                    <a:tint val="75000"/>
                  </a:prstClr>
                </a:solidFill>
              </a:rPr>
              <a:pPr>
                <a:defRPr/>
              </a:pPr>
              <a:t>10/22/2016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0AE6E001-6916-4ECC-82D4-044C4965D0FB}" type="slidenum">
              <a:rPr lang="en-US" altLang="en-US"/>
              <a:pPr/>
              <a:t>‹#›</a:t>
            </a:fld>
            <a:endParaRPr lang="en-US" altLang="en-US"/>
          </a:p>
        </p:txBody>
      </p:sp>
    </p:spTree>
    <p:extLst>
      <p:ext uri="{BB962C8B-B14F-4D97-AF65-F5344CB8AC3E}">
        <p14:creationId xmlns:p14="http://schemas.microsoft.com/office/powerpoint/2010/main" val="10460866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8CC4AA1-72C3-4D2C-A04D-C5A1A9151C41}" type="datetimeFigureOut">
              <a:rPr lang="en-US">
                <a:solidFill>
                  <a:prstClr val="black">
                    <a:tint val="75000"/>
                  </a:prstClr>
                </a:solidFill>
              </a:rPr>
              <a:pPr>
                <a:defRPr/>
              </a:pPr>
              <a:t>10/22/2016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6136FEDA-BB71-42E0-8CD0-CA7C1368E07D}" type="slidenum">
              <a:rPr lang="en-US" altLang="en-US"/>
              <a:pPr/>
              <a:t>‹#›</a:t>
            </a:fld>
            <a:endParaRPr lang="en-US" altLang="en-US"/>
          </a:p>
        </p:txBody>
      </p:sp>
    </p:spTree>
    <p:extLst>
      <p:ext uri="{BB962C8B-B14F-4D97-AF65-F5344CB8AC3E}">
        <p14:creationId xmlns:p14="http://schemas.microsoft.com/office/powerpoint/2010/main" val="19670059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0BFCD3C-C124-44DA-92D5-54C2032865DD}" type="datetimeFigureOut">
              <a:rPr lang="en-US">
                <a:solidFill>
                  <a:prstClr val="black">
                    <a:tint val="75000"/>
                  </a:prstClr>
                </a:solidFill>
              </a:rPr>
              <a:pPr>
                <a:defRPr/>
              </a:pPr>
              <a:t>10/22/2016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224E979C-215B-47B5-B7FE-2DA13A52B793}" type="slidenum">
              <a:rPr lang="en-US" altLang="en-US"/>
              <a:pPr/>
              <a:t>‹#›</a:t>
            </a:fld>
            <a:endParaRPr lang="en-US" altLang="en-US"/>
          </a:p>
        </p:txBody>
      </p:sp>
    </p:spTree>
    <p:extLst>
      <p:ext uri="{BB962C8B-B14F-4D97-AF65-F5344CB8AC3E}">
        <p14:creationId xmlns:p14="http://schemas.microsoft.com/office/powerpoint/2010/main" val="37002644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328C5F1-3643-4094-BD7A-411130030FBF}" type="datetimeFigureOut">
              <a:rPr lang="en-US">
                <a:solidFill>
                  <a:prstClr val="black">
                    <a:tint val="75000"/>
                  </a:prstClr>
                </a:solidFill>
              </a:rPr>
              <a:pPr>
                <a:defRPr/>
              </a:pPr>
              <a:t>10/22/2016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4E83260-C972-433F-A11A-CD174A17728D}" type="slidenum">
              <a:rPr lang="en-US" altLang="en-US"/>
              <a:pPr/>
              <a:t>‹#›</a:t>
            </a:fld>
            <a:endParaRPr lang="en-US" altLang="en-US"/>
          </a:p>
        </p:txBody>
      </p:sp>
    </p:spTree>
    <p:extLst>
      <p:ext uri="{BB962C8B-B14F-4D97-AF65-F5344CB8AC3E}">
        <p14:creationId xmlns:p14="http://schemas.microsoft.com/office/powerpoint/2010/main" val="26331834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12B67E3-1335-405C-8D30-FD28A405660B}" type="datetimeFigureOut">
              <a:rPr lang="en-US">
                <a:solidFill>
                  <a:prstClr val="black">
                    <a:tint val="75000"/>
                  </a:prstClr>
                </a:solidFill>
              </a:rPr>
              <a:pPr>
                <a:defRPr/>
              </a:pPr>
              <a:t>10/22/2016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36007E0-3E1C-4F2A-858B-A81B9F5A9687}" type="slidenum">
              <a:rPr lang="en-US" altLang="en-US"/>
              <a:pPr/>
              <a:t>‹#›</a:t>
            </a:fld>
            <a:endParaRPr lang="en-US" altLang="en-US"/>
          </a:p>
        </p:txBody>
      </p:sp>
    </p:spTree>
    <p:extLst>
      <p:ext uri="{BB962C8B-B14F-4D97-AF65-F5344CB8AC3E}">
        <p14:creationId xmlns:p14="http://schemas.microsoft.com/office/powerpoint/2010/main" val="13476985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4239670-5B05-4298-9AB6-FC8E27C61081}"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FB97406-2399-438B-9EAC-A73603CC4375}" type="slidenum">
              <a:rPr lang="en-US" altLang="en-US"/>
              <a:pPr/>
              <a:t>‹#›</a:t>
            </a:fld>
            <a:endParaRPr lang="en-US" altLang="en-US"/>
          </a:p>
        </p:txBody>
      </p:sp>
    </p:spTree>
    <p:extLst>
      <p:ext uri="{BB962C8B-B14F-4D97-AF65-F5344CB8AC3E}">
        <p14:creationId xmlns:p14="http://schemas.microsoft.com/office/powerpoint/2010/main" val="17543171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A2A670E-6F8B-4FA6-B9F4-A238B75CE2CF}"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8C7027E-81D4-4ACB-B5C9-0FC6F866D7AE}" type="slidenum">
              <a:rPr lang="en-US" altLang="en-US"/>
              <a:pPr/>
              <a:t>‹#›</a:t>
            </a:fld>
            <a:endParaRPr lang="en-US" altLang="en-US"/>
          </a:p>
        </p:txBody>
      </p:sp>
    </p:spTree>
    <p:extLst>
      <p:ext uri="{BB962C8B-B14F-4D97-AF65-F5344CB8AC3E}">
        <p14:creationId xmlns:p14="http://schemas.microsoft.com/office/powerpoint/2010/main" val="18589239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0302E42F-2F1E-4EAB-9A25-2366C57AAFBD}" type="slidenum">
              <a:rPr lang="en-US" altLang="en-US"/>
              <a:pPr/>
              <a:t>‹#›</a:t>
            </a:fld>
            <a:endParaRPr lang="en-US" altLang="en-US"/>
          </a:p>
        </p:txBody>
      </p:sp>
    </p:spTree>
    <p:extLst>
      <p:ext uri="{BB962C8B-B14F-4D97-AF65-F5344CB8AC3E}">
        <p14:creationId xmlns:p14="http://schemas.microsoft.com/office/powerpoint/2010/main" val="147038935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B0BB46-B148-4D64-8FE1-66F3F355FF6F}" type="datetimeFigureOut">
              <a:rPr lang="en-US" smtClean="0"/>
              <a:t>10/22/2016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364E3D-E4F6-4A96-BBAA-748D3ECF5BCA}" type="slidenum">
              <a:rPr lang="en-US" smtClean="0"/>
              <a:t>‹#›</a:t>
            </a:fld>
            <a:endParaRPr lang="en-US"/>
          </a:p>
        </p:txBody>
      </p:sp>
    </p:spTree>
    <p:extLst>
      <p:ext uri="{BB962C8B-B14F-4D97-AF65-F5344CB8AC3E}">
        <p14:creationId xmlns:p14="http://schemas.microsoft.com/office/powerpoint/2010/main" val="32823273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096AF7B-06F2-4C5C-AC81-E9474D821AB1}"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8D343F6-C516-457A-94B1-1D0BC1A30C91}" type="slidenum">
              <a:rPr lang="en-US" altLang="en-US"/>
              <a:pPr/>
              <a:t>‹#›</a:t>
            </a:fld>
            <a:endParaRPr lang="en-US" altLang="en-US"/>
          </a:p>
        </p:txBody>
      </p:sp>
    </p:spTree>
    <p:extLst>
      <p:ext uri="{BB962C8B-B14F-4D97-AF65-F5344CB8AC3E}">
        <p14:creationId xmlns:p14="http://schemas.microsoft.com/office/powerpoint/2010/main" val="35766734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1998D90-D3D7-4BED-A32E-99C34149C9A6}"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0C652C4-CD1A-4F55-9B15-B2C227BEDB39}" type="slidenum">
              <a:rPr lang="en-US" altLang="en-US"/>
              <a:pPr/>
              <a:t>‹#›</a:t>
            </a:fld>
            <a:endParaRPr lang="en-US" altLang="en-US"/>
          </a:p>
        </p:txBody>
      </p:sp>
    </p:spTree>
    <p:extLst>
      <p:ext uri="{BB962C8B-B14F-4D97-AF65-F5344CB8AC3E}">
        <p14:creationId xmlns:p14="http://schemas.microsoft.com/office/powerpoint/2010/main" val="21696634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8C65A1D-7BD7-4569-BD8D-4DBCACC88B2D}"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B9B043F-81E9-44F9-AB4F-D0E27AE0F669}" type="slidenum">
              <a:rPr lang="en-US" altLang="en-US"/>
              <a:pPr/>
              <a:t>‹#›</a:t>
            </a:fld>
            <a:endParaRPr lang="en-US" altLang="en-US"/>
          </a:p>
        </p:txBody>
      </p:sp>
    </p:spTree>
    <p:extLst>
      <p:ext uri="{BB962C8B-B14F-4D97-AF65-F5344CB8AC3E}">
        <p14:creationId xmlns:p14="http://schemas.microsoft.com/office/powerpoint/2010/main" val="3891412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DC5372A-E1B6-49B9-B805-88894B5E3359}" type="datetimeFigureOut">
              <a:rPr lang="en-US">
                <a:solidFill>
                  <a:prstClr val="black">
                    <a:tint val="75000"/>
                  </a:prstClr>
                </a:solidFill>
              </a:rPr>
              <a:pPr>
                <a:defRPr/>
              </a:pPr>
              <a:t>10/22/2016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59A733B-F9BB-4217-8817-1DDA171CFAA9}" type="slidenum">
              <a:rPr lang="en-US" altLang="en-US"/>
              <a:pPr/>
              <a:t>‹#›</a:t>
            </a:fld>
            <a:endParaRPr lang="en-US" altLang="en-US"/>
          </a:p>
        </p:txBody>
      </p:sp>
    </p:spTree>
    <p:extLst>
      <p:ext uri="{BB962C8B-B14F-4D97-AF65-F5344CB8AC3E}">
        <p14:creationId xmlns:p14="http://schemas.microsoft.com/office/powerpoint/2010/main" val="39853857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25717DC-AD94-4B8D-9DE4-2F9915303038}" type="datetimeFigureOut">
              <a:rPr lang="en-US">
                <a:solidFill>
                  <a:prstClr val="black">
                    <a:tint val="75000"/>
                  </a:prstClr>
                </a:solidFill>
              </a:rPr>
              <a:pPr>
                <a:defRPr/>
              </a:pPr>
              <a:t>10/22/2016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0AE6E001-6916-4ECC-82D4-044C4965D0FB}" type="slidenum">
              <a:rPr lang="en-US" altLang="en-US"/>
              <a:pPr/>
              <a:t>‹#›</a:t>
            </a:fld>
            <a:endParaRPr lang="en-US" altLang="en-US"/>
          </a:p>
        </p:txBody>
      </p:sp>
    </p:spTree>
    <p:extLst>
      <p:ext uri="{BB962C8B-B14F-4D97-AF65-F5344CB8AC3E}">
        <p14:creationId xmlns:p14="http://schemas.microsoft.com/office/powerpoint/2010/main" val="5255156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8CC4AA1-72C3-4D2C-A04D-C5A1A9151C41}" type="datetimeFigureOut">
              <a:rPr lang="en-US">
                <a:solidFill>
                  <a:prstClr val="black">
                    <a:tint val="75000"/>
                  </a:prstClr>
                </a:solidFill>
              </a:rPr>
              <a:pPr>
                <a:defRPr/>
              </a:pPr>
              <a:t>10/22/2016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6136FEDA-BB71-42E0-8CD0-CA7C1368E07D}" type="slidenum">
              <a:rPr lang="en-US" altLang="en-US"/>
              <a:pPr/>
              <a:t>‹#›</a:t>
            </a:fld>
            <a:endParaRPr lang="en-US" altLang="en-US"/>
          </a:p>
        </p:txBody>
      </p:sp>
    </p:spTree>
    <p:extLst>
      <p:ext uri="{BB962C8B-B14F-4D97-AF65-F5344CB8AC3E}">
        <p14:creationId xmlns:p14="http://schemas.microsoft.com/office/powerpoint/2010/main" val="4700494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0BFCD3C-C124-44DA-92D5-54C2032865DD}" type="datetimeFigureOut">
              <a:rPr lang="en-US">
                <a:solidFill>
                  <a:prstClr val="black">
                    <a:tint val="75000"/>
                  </a:prstClr>
                </a:solidFill>
              </a:rPr>
              <a:pPr>
                <a:defRPr/>
              </a:pPr>
              <a:t>10/22/2016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224E979C-215B-47B5-B7FE-2DA13A52B793}" type="slidenum">
              <a:rPr lang="en-US" altLang="en-US"/>
              <a:pPr/>
              <a:t>‹#›</a:t>
            </a:fld>
            <a:endParaRPr lang="en-US" altLang="en-US"/>
          </a:p>
        </p:txBody>
      </p:sp>
    </p:spTree>
    <p:extLst>
      <p:ext uri="{BB962C8B-B14F-4D97-AF65-F5344CB8AC3E}">
        <p14:creationId xmlns:p14="http://schemas.microsoft.com/office/powerpoint/2010/main" val="2573204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328C5F1-3643-4094-BD7A-411130030FBF}" type="datetimeFigureOut">
              <a:rPr lang="en-US">
                <a:solidFill>
                  <a:prstClr val="black">
                    <a:tint val="75000"/>
                  </a:prstClr>
                </a:solidFill>
              </a:rPr>
              <a:pPr>
                <a:defRPr/>
              </a:pPr>
              <a:t>10/22/2016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4E83260-C972-433F-A11A-CD174A17728D}" type="slidenum">
              <a:rPr lang="en-US" altLang="en-US"/>
              <a:pPr/>
              <a:t>‹#›</a:t>
            </a:fld>
            <a:endParaRPr lang="en-US" altLang="en-US"/>
          </a:p>
        </p:txBody>
      </p:sp>
    </p:spTree>
    <p:extLst>
      <p:ext uri="{BB962C8B-B14F-4D97-AF65-F5344CB8AC3E}">
        <p14:creationId xmlns:p14="http://schemas.microsoft.com/office/powerpoint/2010/main" val="871878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12B67E3-1335-405C-8D30-FD28A405660B}" type="datetimeFigureOut">
              <a:rPr lang="en-US">
                <a:solidFill>
                  <a:prstClr val="black">
                    <a:tint val="75000"/>
                  </a:prstClr>
                </a:solidFill>
              </a:rPr>
              <a:pPr>
                <a:defRPr/>
              </a:pPr>
              <a:t>10/22/2016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36007E0-3E1C-4F2A-858B-A81B9F5A9687}" type="slidenum">
              <a:rPr lang="en-US" altLang="en-US"/>
              <a:pPr/>
              <a:t>‹#›</a:t>
            </a:fld>
            <a:endParaRPr lang="en-US" altLang="en-US"/>
          </a:p>
        </p:txBody>
      </p:sp>
    </p:spTree>
    <p:extLst>
      <p:ext uri="{BB962C8B-B14F-4D97-AF65-F5344CB8AC3E}">
        <p14:creationId xmlns:p14="http://schemas.microsoft.com/office/powerpoint/2010/main" val="31111052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4239670-5B05-4298-9AB6-FC8E27C61081}"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FB97406-2399-438B-9EAC-A73603CC4375}" type="slidenum">
              <a:rPr lang="en-US" altLang="en-US"/>
              <a:pPr/>
              <a:t>‹#›</a:t>
            </a:fld>
            <a:endParaRPr lang="en-US" altLang="en-US"/>
          </a:p>
        </p:txBody>
      </p:sp>
    </p:spTree>
    <p:extLst>
      <p:ext uri="{BB962C8B-B14F-4D97-AF65-F5344CB8AC3E}">
        <p14:creationId xmlns:p14="http://schemas.microsoft.com/office/powerpoint/2010/main" val="2941188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B0BB46-B148-4D64-8FE1-66F3F355FF6F}" type="datetimeFigureOut">
              <a:rPr lang="en-US" smtClean="0"/>
              <a:t>10/22/2016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364E3D-E4F6-4A96-BBAA-748D3ECF5BCA}" type="slidenum">
              <a:rPr lang="en-US" smtClean="0"/>
              <a:t>‹#›</a:t>
            </a:fld>
            <a:endParaRPr lang="en-US"/>
          </a:p>
        </p:txBody>
      </p:sp>
    </p:spTree>
    <p:extLst>
      <p:ext uri="{BB962C8B-B14F-4D97-AF65-F5344CB8AC3E}">
        <p14:creationId xmlns:p14="http://schemas.microsoft.com/office/powerpoint/2010/main" val="13739494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A2A670E-6F8B-4FA6-B9F4-A238B75CE2CF}"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8C7027E-81D4-4ACB-B5C9-0FC6F866D7AE}" type="slidenum">
              <a:rPr lang="en-US" altLang="en-US"/>
              <a:pPr/>
              <a:t>‹#›</a:t>
            </a:fld>
            <a:endParaRPr lang="en-US" altLang="en-US"/>
          </a:p>
        </p:txBody>
      </p:sp>
    </p:spTree>
    <p:extLst>
      <p:ext uri="{BB962C8B-B14F-4D97-AF65-F5344CB8AC3E}">
        <p14:creationId xmlns:p14="http://schemas.microsoft.com/office/powerpoint/2010/main" val="14810193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0302E42F-2F1E-4EAB-9A25-2366C57AAFBD}" type="slidenum">
              <a:rPr lang="en-US" altLang="en-US"/>
              <a:pPr/>
              <a:t>‹#›</a:t>
            </a:fld>
            <a:endParaRPr lang="en-US" altLang="en-US"/>
          </a:p>
        </p:txBody>
      </p:sp>
    </p:spTree>
    <p:extLst>
      <p:ext uri="{BB962C8B-B14F-4D97-AF65-F5344CB8AC3E}">
        <p14:creationId xmlns:p14="http://schemas.microsoft.com/office/powerpoint/2010/main" val="1385318933"/>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096AF7B-06F2-4C5C-AC81-E9474D821AB1}"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8D343F6-C516-457A-94B1-1D0BC1A30C91}" type="slidenum">
              <a:rPr lang="en-US" altLang="en-US"/>
              <a:pPr/>
              <a:t>‹#›</a:t>
            </a:fld>
            <a:endParaRPr lang="en-US" altLang="en-US"/>
          </a:p>
        </p:txBody>
      </p:sp>
    </p:spTree>
    <p:extLst>
      <p:ext uri="{BB962C8B-B14F-4D97-AF65-F5344CB8AC3E}">
        <p14:creationId xmlns:p14="http://schemas.microsoft.com/office/powerpoint/2010/main" val="8234255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1998D90-D3D7-4BED-A32E-99C34149C9A6}"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0C652C4-CD1A-4F55-9B15-B2C227BEDB39}" type="slidenum">
              <a:rPr lang="en-US" altLang="en-US"/>
              <a:pPr/>
              <a:t>‹#›</a:t>
            </a:fld>
            <a:endParaRPr lang="en-US" altLang="en-US"/>
          </a:p>
        </p:txBody>
      </p:sp>
    </p:spTree>
    <p:extLst>
      <p:ext uri="{BB962C8B-B14F-4D97-AF65-F5344CB8AC3E}">
        <p14:creationId xmlns:p14="http://schemas.microsoft.com/office/powerpoint/2010/main" val="32059627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8C65A1D-7BD7-4569-BD8D-4DBCACC88B2D}"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B9B043F-81E9-44F9-AB4F-D0E27AE0F669}" type="slidenum">
              <a:rPr lang="en-US" altLang="en-US"/>
              <a:pPr/>
              <a:t>‹#›</a:t>
            </a:fld>
            <a:endParaRPr lang="en-US" altLang="en-US"/>
          </a:p>
        </p:txBody>
      </p:sp>
    </p:spTree>
    <p:extLst>
      <p:ext uri="{BB962C8B-B14F-4D97-AF65-F5344CB8AC3E}">
        <p14:creationId xmlns:p14="http://schemas.microsoft.com/office/powerpoint/2010/main" val="9788975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DC5372A-E1B6-49B9-B805-88894B5E3359}" type="datetimeFigureOut">
              <a:rPr lang="en-US">
                <a:solidFill>
                  <a:prstClr val="black">
                    <a:tint val="75000"/>
                  </a:prstClr>
                </a:solidFill>
              </a:rPr>
              <a:pPr>
                <a:defRPr/>
              </a:pPr>
              <a:t>10/22/2016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59A733B-F9BB-4217-8817-1DDA171CFAA9}" type="slidenum">
              <a:rPr lang="en-US" altLang="en-US"/>
              <a:pPr/>
              <a:t>‹#›</a:t>
            </a:fld>
            <a:endParaRPr lang="en-US" altLang="en-US"/>
          </a:p>
        </p:txBody>
      </p:sp>
    </p:spTree>
    <p:extLst>
      <p:ext uri="{BB962C8B-B14F-4D97-AF65-F5344CB8AC3E}">
        <p14:creationId xmlns:p14="http://schemas.microsoft.com/office/powerpoint/2010/main" val="29062965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25717DC-AD94-4B8D-9DE4-2F9915303038}" type="datetimeFigureOut">
              <a:rPr lang="en-US">
                <a:solidFill>
                  <a:prstClr val="black">
                    <a:tint val="75000"/>
                  </a:prstClr>
                </a:solidFill>
              </a:rPr>
              <a:pPr>
                <a:defRPr/>
              </a:pPr>
              <a:t>10/22/2016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0AE6E001-6916-4ECC-82D4-044C4965D0FB}" type="slidenum">
              <a:rPr lang="en-US" altLang="en-US"/>
              <a:pPr/>
              <a:t>‹#›</a:t>
            </a:fld>
            <a:endParaRPr lang="en-US" altLang="en-US"/>
          </a:p>
        </p:txBody>
      </p:sp>
    </p:spTree>
    <p:extLst>
      <p:ext uri="{BB962C8B-B14F-4D97-AF65-F5344CB8AC3E}">
        <p14:creationId xmlns:p14="http://schemas.microsoft.com/office/powerpoint/2010/main" val="7791780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8CC4AA1-72C3-4D2C-A04D-C5A1A9151C41}" type="datetimeFigureOut">
              <a:rPr lang="en-US">
                <a:solidFill>
                  <a:prstClr val="black">
                    <a:tint val="75000"/>
                  </a:prstClr>
                </a:solidFill>
              </a:rPr>
              <a:pPr>
                <a:defRPr/>
              </a:pPr>
              <a:t>10/22/2016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6136FEDA-BB71-42E0-8CD0-CA7C1368E07D}" type="slidenum">
              <a:rPr lang="en-US" altLang="en-US"/>
              <a:pPr/>
              <a:t>‹#›</a:t>
            </a:fld>
            <a:endParaRPr lang="en-US" altLang="en-US"/>
          </a:p>
        </p:txBody>
      </p:sp>
    </p:spTree>
    <p:extLst>
      <p:ext uri="{BB962C8B-B14F-4D97-AF65-F5344CB8AC3E}">
        <p14:creationId xmlns:p14="http://schemas.microsoft.com/office/powerpoint/2010/main" val="40677212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0BFCD3C-C124-44DA-92D5-54C2032865DD}" type="datetimeFigureOut">
              <a:rPr lang="en-US">
                <a:solidFill>
                  <a:prstClr val="black">
                    <a:tint val="75000"/>
                  </a:prstClr>
                </a:solidFill>
              </a:rPr>
              <a:pPr>
                <a:defRPr/>
              </a:pPr>
              <a:t>10/22/2016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224E979C-215B-47B5-B7FE-2DA13A52B793}" type="slidenum">
              <a:rPr lang="en-US" altLang="en-US"/>
              <a:pPr/>
              <a:t>‹#›</a:t>
            </a:fld>
            <a:endParaRPr lang="en-US" altLang="en-US"/>
          </a:p>
        </p:txBody>
      </p:sp>
    </p:spTree>
    <p:extLst>
      <p:ext uri="{BB962C8B-B14F-4D97-AF65-F5344CB8AC3E}">
        <p14:creationId xmlns:p14="http://schemas.microsoft.com/office/powerpoint/2010/main" val="11591234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328C5F1-3643-4094-BD7A-411130030FBF}" type="datetimeFigureOut">
              <a:rPr lang="en-US">
                <a:solidFill>
                  <a:prstClr val="black">
                    <a:tint val="75000"/>
                  </a:prstClr>
                </a:solidFill>
              </a:rPr>
              <a:pPr>
                <a:defRPr/>
              </a:pPr>
              <a:t>10/22/2016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4E83260-C972-433F-A11A-CD174A17728D}" type="slidenum">
              <a:rPr lang="en-US" altLang="en-US"/>
              <a:pPr/>
              <a:t>‹#›</a:t>
            </a:fld>
            <a:endParaRPr lang="en-US" altLang="en-US"/>
          </a:p>
        </p:txBody>
      </p:sp>
    </p:spTree>
    <p:extLst>
      <p:ext uri="{BB962C8B-B14F-4D97-AF65-F5344CB8AC3E}">
        <p14:creationId xmlns:p14="http://schemas.microsoft.com/office/powerpoint/2010/main" val="2681005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B0BB46-B148-4D64-8FE1-66F3F355FF6F}" type="datetimeFigureOut">
              <a:rPr lang="en-US" smtClean="0"/>
              <a:t>10/22/2016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364E3D-E4F6-4A96-BBAA-748D3ECF5BCA}" type="slidenum">
              <a:rPr lang="en-US" smtClean="0"/>
              <a:t>‹#›</a:t>
            </a:fld>
            <a:endParaRPr lang="en-US"/>
          </a:p>
        </p:txBody>
      </p:sp>
    </p:spTree>
    <p:extLst>
      <p:ext uri="{BB962C8B-B14F-4D97-AF65-F5344CB8AC3E}">
        <p14:creationId xmlns:p14="http://schemas.microsoft.com/office/powerpoint/2010/main" val="28561891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12B67E3-1335-405C-8D30-FD28A405660B}" type="datetimeFigureOut">
              <a:rPr lang="en-US">
                <a:solidFill>
                  <a:prstClr val="black">
                    <a:tint val="75000"/>
                  </a:prstClr>
                </a:solidFill>
              </a:rPr>
              <a:pPr>
                <a:defRPr/>
              </a:pPr>
              <a:t>10/22/2016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36007E0-3E1C-4F2A-858B-A81B9F5A9687}" type="slidenum">
              <a:rPr lang="en-US" altLang="en-US"/>
              <a:pPr/>
              <a:t>‹#›</a:t>
            </a:fld>
            <a:endParaRPr lang="en-US" altLang="en-US"/>
          </a:p>
        </p:txBody>
      </p:sp>
    </p:spTree>
    <p:extLst>
      <p:ext uri="{BB962C8B-B14F-4D97-AF65-F5344CB8AC3E}">
        <p14:creationId xmlns:p14="http://schemas.microsoft.com/office/powerpoint/2010/main" val="35812732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4239670-5B05-4298-9AB6-FC8E27C61081}"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FB97406-2399-438B-9EAC-A73603CC4375}" type="slidenum">
              <a:rPr lang="en-US" altLang="en-US"/>
              <a:pPr/>
              <a:t>‹#›</a:t>
            </a:fld>
            <a:endParaRPr lang="en-US" altLang="en-US"/>
          </a:p>
        </p:txBody>
      </p:sp>
    </p:spTree>
    <p:extLst>
      <p:ext uri="{BB962C8B-B14F-4D97-AF65-F5344CB8AC3E}">
        <p14:creationId xmlns:p14="http://schemas.microsoft.com/office/powerpoint/2010/main" val="22037409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A2A670E-6F8B-4FA6-B9F4-A238B75CE2CF}"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8C7027E-81D4-4ACB-B5C9-0FC6F866D7AE}" type="slidenum">
              <a:rPr lang="en-US" altLang="en-US"/>
              <a:pPr/>
              <a:t>‹#›</a:t>
            </a:fld>
            <a:endParaRPr lang="en-US" altLang="en-US"/>
          </a:p>
        </p:txBody>
      </p:sp>
    </p:spTree>
    <p:extLst>
      <p:ext uri="{BB962C8B-B14F-4D97-AF65-F5344CB8AC3E}">
        <p14:creationId xmlns:p14="http://schemas.microsoft.com/office/powerpoint/2010/main" val="38076356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0302E42F-2F1E-4EAB-9A25-2366C57AAFBD}" type="slidenum">
              <a:rPr lang="en-US" altLang="en-US"/>
              <a:pPr/>
              <a:t>‹#›</a:t>
            </a:fld>
            <a:endParaRPr lang="en-US" altLang="en-US"/>
          </a:p>
        </p:txBody>
      </p:sp>
    </p:spTree>
    <p:extLst>
      <p:ext uri="{BB962C8B-B14F-4D97-AF65-F5344CB8AC3E}">
        <p14:creationId xmlns:p14="http://schemas.microsoft.com/office/powerpoint/2010/main" val="1996096509"/>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096AF7B-06F2-4C5C-AC81-E9474D821AB1}"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8D343F6-C516-457A-94B1-1D0BC1A30C91}" type="slidenum">
              <a:rPr lang="en-US" altLang="en-US"/>
              <a:pPr/>
              <a:t>‹#›</a:t>
            </a:fld>
            <a:endParaRPr lang="en-US" altLang="en-US"/>
          </a:p>
        </p:txBody>
      </p:sp>
    </p:spTree>
    <p:extLst>
      <p:ext uri="{BB962C8B-B14F-4D97-AF65-F5344CB8AC3E}">
        <p14:creationId xmlns:p14="http://schemas.microsoft.com/office/powerpoint/2010/main" val="32271023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1998D90-D3D7-4BED-A32E-99C34149C9A6}"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0C652C4-CD1A-4F55-9B15-B2C227BEDB39}" type="slidenum">
              <a:rPr lang="en-US" altLang="en-US"/>
              <a:pPr/>
              <a:t>‹#›</a:t>
            </a:fld>
            <a:endParaRPr lang="en-US" altLang="en-US"/>
          </a:p>
        </p:txBody>
      </p:sp>
    </p:spTree>
    <p:extLst>
      <p:ext uri="{BB962C8B-B14F-4D97-AF65-F5344CB8AC3E}">
        <p14:creationId xmlns:p14="http://schemas.microsoft.com/office/powerpoint/2010/main" val="33282318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8C65A1D-7BD7-4569-BD8D-4DBCACC88B2D}"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B9B043F-81E9-44F9-AB4F-D0E27AE0F669}" type="slidenum">
              <a:rPr lang="en-US" altLang="en-US"/>
              <a:pPr/>
              <a:t>‹#›</a:t>
            </a:fld>
            <a:endParaRPr lang="en-US" altLang="en-US"/>
          </a:p>
        </p:txBody>
      </p:sp>
    </p:spTree>
    <p:extLst>
      <p:ext uri="{BB962C8B-B14F-4D97-AF65-F5344CB8AC3E}">
        <p14:creationId xmlns:p14="http://schemas.microsoft.com/office/powerpoint/2010/main" val="35374886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DC5372A-E1B6-49B9-B805-88894B5E3359}" type="datetimeFigureOut">
              <a:rPr lang="en-US">
                <a:solidFill>
                  <a:prstClr val="black">
                    <a:tint val="75000"/>
                  </a:prstClr>
                </a:solidFill>
              </a:rPr>
              <a:pPr>
                <a:defRPr/>
              </a:pPr>
              <a:t>10/22/2016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59A733B-F9BB-4217-8817-1DDA171CFAA9}" type="slidenum">
              <a:rPr lang="en-US" altLang="en-US"/>
              <a:pPr/>
              <a:t>‹#›</a:t>
            </a:fld>
            <a:endParaRPr lang="en-US" altLang="en-US"/>
          </a:p>
        </p:txBody>
      </p:sp>
    </p:spTree>
    <p:extLst>
      <p:ext uri="{BB962C8B-B14F-4D97-AF65-F5344CB8AC3E}">
        <p14:creationId xmlns:p14="http://schemas.microsoft.com/office/powerpoint/2010/main" val="38137902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25717DC-AD94-4B8D-9DE4-2F9915303038}" type="datetimeFigureOut">
              <a:rPr lang="en-US">
                <a:solidFill>
                  <a:prstClr val="black">
                    <a:tint val="75000"/>
                  </a:prstClr>
                </a:solidFill>
              </a:rPr>
              <a:pPr>
                <a:defRPr/>
              </a:pPr>
              <a:t>10/22/2016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0AE6E001-6916-4ECC-82D4-044C4965D0FB}" type="slidenum">
              <a:rPr lang="en-US" altLang="en-US"/>
              <a:pPr/>
              <a:t>‹#›</a:t>
            </a:fld>
            <a:endParaRPr lang="en-US" altLang="en-US"/>
          </a:p>
        </p:txBody>
      </p:sp>
    </p:spTree>
    <p:extLst>
      <p:ext uri="{BB962C8B-B14F-4D97-AF65-F5344CB8AC3E}">
        <p14:creationId xmlns:p14="http://schemas.microsoft.com/office/powerpoint/2010/main" val="14932966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8CC4AA1-72C3-4D2C-A04D-C5A1A9151C41}" type="datetimeFigureOut">
              <a:rPr lang="en-US">
                <a:solidFill>
                  <a:prstClr val="black">
                    <a:tint val="75000"/>
                  </a:prstClr>
                </a:solidFill>
              </a:rPr>
              <a:pPr>
                <a:defRPr/>
              </a:pPr>
              <a:t>10/22/2016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6136FEDA-BB71-42E0-8CD0-CA7C1368E07D}" type="slidenum">
              <a:rPr lang="en-US" altLang="en-US"/>
              <a:pPr/>
              <a:t>‹#›</a:t>
            </a:fld>
            <a:endParaRPr lang="en-US" altLang="en-US"/>
          </a:p>
        </p:txBody>
      </p:sp>
    </p:spTree>
    <p:extLst>
      <p:ext uri="{BB962C8B-B14F-4D97-AF65-F5344CB8AC3E}">
        <p14:creationId xmlns:p14="http://schemas.microsoft.com/office/powerpoint/2010/main" val="2429138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B0BB46-B148-4D64-8FE1-66F3F355FF6F}" type="datetimeFigureOut">
              <a:rPr lang="en-US" smtClean="0"/>
              <a:t>10/22/2016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364E3D-E4F6-4A96-BBAA-748D3ECF5BCA}" type="slidenum">
              <a:rPr lang="en-US" smtClean="0"/>
              <a:t>‹#›</a:t>
            </a:fld>
            <a:endParaRPr lang="en-US"/>
          </a:p>
        </p:txBody>
      </p:sp>
    </p:spTree>
    <p:extLst>
      <p:ext uri="{BB962C8B-B14F-4D97-AF65-F5344CB8AC3E}">
        <p14:creationId xmlns:p14="http://schemas.microsoft.com/office/powerpoint/2010/main" val="38136428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0BFCD3C-C124-44DA-92D5-54C2032865DD}" type="datetimeFigureOut">
              <a:rPr lang="en-US">
                <a:solidFill>
                  <a:prstClr val="black">
                    <a:tint val="75000"/>
                  </a:prstClr>
                </a:solidFill>
              </a:rPr>
              <a:pPr>
                <a:defRPr/>
              </a:pPr>
              <a:t>10/22/2016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224E979C-215B-47B5-B7FE-2DA13A52B793}" type="slidenum">
              <a:rPr lang="en-US" altLang="en-US"/>
              <a:pPr/>
              <a:t>‹#›</a:t>
            </a:fld>
            <a:endParaRPr lang="en-US" altLang="en-US"/>
          </a:p>
        </p:txBody>
      </p:sp>
    </p:spTree>
    <p:extLst>
      <p:ext uri="{BB962C8B-B14F-4D97-AF65-F5344CB8AC3E}">
        <p14:creationId xmlns:p14="http://schemas.microsoft.com/office/powerpoint/2010/main" val="5055029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328C5F1-3643-4094-BD7A-411130030FBF}" type="datetimeFigureOut">
              <a:rPr lang="en-US">
                <a:solidFill>
                  <a:prstClr val="black">
                    <a:tint val="75000"/>
                  </a:prstClr>
                </a:solidFill>
              </a:rPr>
              <a:pPr>
                <a:defRPr/>
              </a:pPr>
              <a:t>10/22/2016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4E83260-C972-433F-A11A-CD174A17728D}" type="slidenum">
              <a:rPr lang="en-US" altLang="en-US"/>
              <a:pPr/>
              <a:t>‹#›</a:t>
            </a:fld>
            <a:endParaRPr lang="en-US" altLang="en-US"/>
          </a:p>
        </p:txBody>
      </p:sp>
    </p:spTree>
    <p:extLst>
      <p:ext uri="{BB962C8B-B14F-4D97-AF65-F5344CB8AC3E}">
        <p14:creationId xmlns:p14="http://schemas.microsoft.com/office/powerpoint/2010/main" val="41927011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12B67E3-1335-405C-8D30-FD28A405660B}" type="datetimeFigureOut">
              <a:rPr lang="en-US">
                <a:solidFill>
                  <a:prstClr val="black">
                    <a:tint val="75000"/>
                  </a:prstClr>
                </a:solidFill>
              </a:rPr>
              <a:pPr>
                <a:defRPr/>
              </a:pPr>
              <a:t>10/22/2016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36007E0-3E1C-4F2A-858B-A81B9F5A9687}" type="slidenum">
              <a:rPr lang="en-US" altLang="en-US"/>
              <a:pPr/>
              <a:t>‹#›</a:t>
            </a:fld>
            <a:endParaRPr lang="en-US" altLang="en-US"/>
          </a:p>
        </p:txBody>
      </p:sp>
    </p:spTree>
    <p:extLst>
      <p:ext uri="{BB962C8B-B14F-4D97-AF65-F5344CB8AC3E}">
        <p14:creationId xmlns:p14="http://schemas.microsoft.com/office/powerpoint/2010/main" val="1341223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4239670-5B05-4298-9AB6-FC8E27C61081}"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FB97406-2399-438B-9EAC-A73603CC4375}" type="slidenum">
              <a:rPr lang="en-US" altLang="en-US"/>
              <a:pPr/>
              <a:t>‹#›</a:t>
            </a:fld>
            <a:endParaRPr lang="en-US" altLang="en-US"/>
          </a:p>
        </p:txBody>
      </p:sp>
    </p:spTree>
    <p:extLst>
      <p:ext uri="{BB962C8B-B14F-4D97-AF65-F5344CB8AC3E}">
        <p14:creationId xmlns:p14="http://schemas.microsoft.com/office/powerpoint/2010/main" val="36836317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A2A670E-6F8B-4FA6-B9F4-A238B75CE2CF}"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8C7027E-81D4-4ACB-B5C9-0FC6F866D7AE}" type="slidenum">
              <a:rPr lang="en-US" altLang="en-US"/>
              <a:pPr/>
              <a:t>‹#›</a:t>
            </a:fld>
            <a:endParaRPr lang="en-US" altLang="en-US"/>
          </a:p>
        </p:txBody>
      </p:sp>
    </p:spTree>
    <p:extLst>
      <p:ext uri="{BB962C8B-B14F-4D97-AF65-F5344CB8AC3E}">
        <p14:creationId xmlns:p14="http://schemas.microsoft.com/office/powerpoint/2010/main" val="21097875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0302E42F-2F1E-4EAB-9A25-2366C57AAFBD}" type="slidenum">
              <a:rPr lang="en-US" altLang="en-US"/>
              <a:pPr/>
              <a:t>‹#›</a:t>
            </a:fld>
            <a:endParaRPr lang="en-US" altLang="en-US"/>
          </a:p>
        </p:txBody>
      </p:sp>
    </p:spTree>
    <p:extLst>
      <p:ext uri="{BB962C8B-B14F-4D97-AF65-F5344CB8AC3E}">
        <p14:creationId xmlns:p14="http://schemas.microsoft.com/office/powerpoint/2010/main" val="3473295556"/>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096AF7B-06F2-4C5C-AC81-E9474D821AB1}"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8D343F6-C516-457A-94B1-1D0BC1A30C91}" type="slidenum">
              <a:rPr lang="en-US" altLang="en-US"/>
              <a:pPr/>
              <a:t>‹#›</a:t>
            </a:fld>
            <a:endParaRPr lang="en-US" altLang="en-US"/>
          </a:p>
        </p:txBody>
      </p:sp>
    </p:spTree>
    <p:extLst>
      <p:ext uri="{BB962C8B-B14F-4D97-AF65-F5344CB8AC3E}">
        <p14:creationId xmlns:p14="http://schemas.microsoft.com/office/powerpoint/2010/main" val="11372047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1998D90-D3D7-4BED-A32E-99C34149C9A6}"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0C652C4-CD1A-4F55-9B15-B2C227BEDB39}" type="slidenum">
              <a:rPr lang="en-US" altLang="en-US"/>
              <a:pPr/>
              <a:t>‹#›</a:t>
            </a:fld>
            <a:endParaRPr lang="en-US" altLang="en-US"/>
          </a:p>
        </p:txBody>
      </p:sp>
    </p:spTree>
    <p:extLst>
      <p:ext uri="{BB962C8B-B14F-4D97-AF65-F5344CB8AC3E}">
        <p14:creationId xmlns:p14="http://schemas.microsoft.com/office/powerpoint/2010/main" val="2127115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8C65A1D-7BD7-4569-BD8D-4DBCACC88B2D}"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B9B043F-81E9-44F9-AB4F-D0E27AE0F669}" type="slidenum">
              <a:rPr lang="en-US" altLang="en-US"/>
              <a:pPr/>
              <a:t>‹#›</a:t>
            </a:fld>
            <a:endParaRPr lang="en-US" altLang="en-US"/>
          </a:p>
        </p:txBody>
      </p:sp>
    </p:spTree>
    <p:extLst>
      <p:ext uri="{BB962C8B-B14F-4D97-AF65-F5344CB8AC3E}">
        <p14:creationId xmlns:p14="http://schemas.microsoft.com/office/powerpoint/2010/main" val="27753077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DC5372A-E1B6-49B9-B805-88894B5E3359}" type="datetimeFigureOut">
              <a:rPr lang="en-US">
                <a:solidFill>
                  <a:prstClr val="black">
                    <a:tint val="75000"/>
                  </a:prstClr>
                </a:solidFill>
              </a:rPr>
              <a:pPr>
                <a:defRPr/>
              </a:pPr>
              <a:t>10/22/2016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59A733B-F9BB-4217-8817-1DDA171CFAA9}" type="slidenum">
              <a:rPr lang="en-US" altLang="en-US"/>
              <a:pPr/>
              <a:t>‹#›</a:t>
            </a:fld>
            <a:endParaRPr lang="en-US" altLang="en-US"/>
          </a:p>
        </p:txBody>
      </p:sp>
    </p:spTree>
    <p:extLst>
      <p:ext uri="{BB962C8B-B14F-4D97-AF65-F5344CB8AC3E}">
        <p14:creationId xmlns:p14="http://schemas.microsoft.com/office/powerpoint/2010/main" val="1335808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B0BB46-B148-4D64-8FE1-66F3F355FF6F}" type="datetimeFigureOut">
              <a:rPr lang="en-US" smtClean="0"/>
              <a:t>10/22/2016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364E3D-E4F6-4A96-BBAA-748D3ECF5BCA}" type="slidenum">
              <a:rPr lang="en-US" smtClean="0"/>
              <a:t>‹#›</a:t>
            </a:fld>
            <a:endParaRPr lang="en-US"/>
          </a:p>
        </p:txBody>
      </p:sp>
    </p:spTree>
    <p:extLst>
      <p:ext uri="{BB962C8B-B14F-4D97-AF65-F5344CB8AC3E}">
        <p14:creationId xmlns:p14="http://schemas.microsoft.com/office/powerpoint/2010/main" val="39314696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78851C9-0C39-4038-A8D7-0332D12818FD}"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onstantia" panose="02030602050306030303" pitchFamily="18" charset="0"/>
              </a:defRPr>
            </a:lvl1pPr>
          </a:lstStyle>
          <a:p>
            <a:pPr fontAlgn="base">
              <a:spcBef>
                <a:spcPct val="0"/>
              </a:spcBef>
              <a:spcAft>
                <a:spcPct val="0"/>
              </a:spcAft>
            </a:pPr>
            <a:fld id="{ADFDE780-2253-4C26-8246-370541D345E4}"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11600520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nstantia" pitchFamily="18" charset="0"/>
        </a:defRPr>
      </a:lvl2pPr>
      <a:lvl3pPr algn="ctr" rtl="0" eaLnBrk="0" fontAlgn="base" hangingPunct="0">
        <a:spcBef>
          <a:spcPct val="0"/>
        </a:spcBef>
        <a:spcAft>
          <a:spcPct val="0"/>
        </a:spcAft>
        <a:defRPr sz="4400">
          <a:solidFill>
            <a:schemeClr val="tx1"/>
          </a:solidFill>
          <a:latin typeface="Constantia" pitchFamily="18" charset="0"/>
        </a:defRPr>
      </a:lvl3pPr>
      <a:lvl4pPr algn="ctr" rtl="0" eaLnBrk="0" fontAlgn="base" hangingPunct="0">
        <a:spcBef>
          <a:spcPct val="0"/>
        </a:spcBef>
        <a:spcAft>
          <a:spcPct val="0"/>
        </a:spcAft>
        <a:defRPr sz="4400">
          <a:solidFill>
            <a:schemeClr val="tx1"/>
          </a:solidFill>
          <a:latin typeface="Constantia" pitchFamily="18" charset="0"/>
        </a:defRPr>
      </a:lvl4pPr>
      <a:lvl5pPr algn="ctr" rtl="0" eaLnBrk="0" fontAlgn="base" hangingPunct="0">
        <a:spcBef>
          <a:spcPct val="0"/>
        </a:spcBef>
        <a:spcAft>
          <a:spcPct val="0"/>
        </a:spcAft>
        <a:defRPr sz="4400">
          <a:solidFill>
            <a:schemeClr val="tx1"/>
          </a:solidFill>
          <a:latin typeface="Constantia" pitchFamily="18" charset="0"/>
        </a:defRPr>
      </a:lvl5pPr>
      <a:lvl6pPr marL="457200" algn="ctr" rtl="0" fontAlgn="base">
        <a:spcBef>
          <a:spcPct val="0"/>
        </a:spcBef>
        <a:spcAft>
          <a:spcPct val="0"/>
        </a:spcAft>
        <a:defRPr sz="4400">
          <a:solidFill>
            <a:schemeClr val="tx1"/>
          </a:solidFill>
          <a:latin typeface="Constantia" pitchFamily="18" charset="0"/>
        </a:defRPr>
      </a:lvl6pPr>
      <a:lvl7pPr marL="914400" algn="ctr" rtl="0" fontAlgn="base">
        <a:spcBef>
          <a:spcPct val="0"/>
        </a:spcBef>
        <a:spcAft>
          <a:spcPct val="0"/>
        </a:spcAft>
        <a:defRPr sz="4400">
          <a:solidFill>
            <a:schemeClr val="tx1"/>
          </a:solidFill>
          <a:latin typeface="Constantia" pitchFamily="18" charset="0"/>
        </a:defRPr>
      </a:lvl7pPr>
      <a:lvl8pPr marL="1371600" algn="ctr" rtl="0" fontAlgn="base">
        <a:spcBef>
          <a:spcPct val="0"/>
        </a:spcBef>
        <a:spcAft>
          <a:spcPct val="0"/>
        </a:spcAft>
        <a:defRPr sz="4400">
          <a:solidFill>
            <a:schemeClr val="tx1"/>
          </a:solidFill>
          <a:latin typeface="Constantia" pitchFamily="18" charset="0"/>
        </a:defRPr>
      </a:lvl8pPr>
      <a:lvl9pPr marL="1828800" algn="ctr" rtl="0" fontAlgn="base">
        <a:spcBef>
          <a:spcPct val="0"/>
        </a:spcBef>
        <a:spcAft>
          <a:spcPct val="0"/>
        </a:spcAft>
        <a:defRPr sz="4400">
          <a:solidFill>
            <a:schemeClr val="tx1"/>
          </a:solidFill>
          <a:latin typeface="Constantia"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8B9F8D9-DBD3-4DF6-B52F-148A8BE9755F}"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onstantia" panose="02030602050306030303" pitchFamily="18" charset="0"/>
              </a:defRPr>
            </a:lvl1pPr>
          </a:lstStyle>
          <a:p>
            <a:pPr fontAlgn="base">
              <a:spcBef>
                <a:spcPct val="0"/>
              </a:spcBef>
              <a:spcAft>
                <a:spcPct val="0"/>
              </a:spcAft>
            </a:pPr>
            <a:fld id="{6C108157-1DDA-4381-9E75-A0BFD4838B2D}"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02923742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nstantia" pitchFamily="18" charset="0"/>
        </a:defRPr>
      </a:lvl2pPr>
      <a:lvl3pPr algn="ctr" rtl="0" eaLnBrk="0" fontAlgn="base" hangingPunct="0">
        <a:spcBef>
          <a:spcPct val="0"/>
        </a:spcBef>
        <a:spcAft>
          <a:spcPct val="0"/>
        </a:spcAft>
        <a:defRPr sz="4400">
          <a:solidFill>
            <a:schemeClr val="tx1"/>
          </a:solidFill>
          <a:latin typeface="Constantia" pitchFamily="18" charset="0"/>
        </a:defRPr>
      </a:lvl3pPr>
      <a:lvl4pPr algn="ctr" rtl="0" eaLnBrk="0" fontAlgn="base" hangingPunct="0">
        <a:spcBef>
          <a:spcPct val="0"/>
        </a:spcBef>
        <a:spcAft>
          <a:spcPct val="0"/>
        </a:spcAft>
        <a:defRPr sz="4400">
          <a:solidFill>
            <a:schemeClr val="tx1"/>
          </a:solidFill>
          <a:latin typeface="Constantia" pitchFamily="18" charset="0"/>
        </a:defRPr>
      </a:lvl4pPr>
      <a:lvl5pPr algn="ctr" rtl="0" eaLnBrk="0" fontAlgn="base" hangingPunct="0">
        <a:spcBef>
          <a:spcPct val="0"/>
        </a:spcBef>
        <a:spcAft>
          <a:spcPct val="0"/>
        </a:spcAft>
        <a:defRPr sz="4400">
          <a:solidFill>
            <a:schemeClr val="tx1"/>
          </a:solidFill>
          <a:latin typeface="Constantia" pitchFamily="18" charset="0"/>
        </a:defRPr>
      </a:lvl5pPr>
      <a:lvl6pPr marL="457200" algn="ctr" rtl="0" fontAlgn="base">
        <a:spcBef>
          <a:spcPct val="0"/>
        </a:spcBef>
        <a:spcAft>
          <a:spcPct val="0"/>
        </a:spcAft>
        <a:defRPr sz="4400">
          <a:solidFill>
            <a:schemeClr val="tx1"/>
          </a:solidFill>
          <a:latin typeface="Constantia" pitchFamily="18" charset="0"/>
        </a:defRPr>
      </a:lvl6pPr>
      <a:lvl7pPr marL="914400" algn="ctr" rtl="0" fontAlgn="base">
        <a:spcBef>
          <a:spcPct val="0"/>
        </a:spcBef>
        <a:spcAft>
          <a:spcPct val="0"/>
        </a:spcAft>
        <a:defRPr sz="4400">
          <a:solidFill>
            <a:schemeClr val="tx1"/>
          </a:solidFill>
          <a:latin typeface="Constantia" pitchFamily="18" charset="0"/>
        </a:defRPr>
      </a:lvl7pPr>
      <a:lvl8pPr marL="1371600" algn="ctr" rtl="0" fontAlgn="base">
        <a:spcBef>
          <a:spcPct val="0"/>
        </a:spcBef>
        <a:spcAft>
          <a:spcPct val="0"/>
        </a:spcAft>
        <a:defRPr sz="4400">
          <a:solidFill>
            <a:schemeClr val="tx1"/>
          </a:solidFill>
          <a:latin typeface="Constantia" pitchFamily="18" charset="0"/>
        </a:defRPr>
      </a:lvl8pPr>
      <a:lvl9pPr marL="1828800" algn="ctr" rtl="0" fontAlgn="base">
        <a:spcBef>
          <a:spcPct val="0"/>
        </a:spcBef>
        <a:spcAft>
          <a:spcPct val="0"/>
        </a:spcAft>
        <a:defRPr sz="4400">
          <a:solidFill>
            <a:schemeClr val="tx1"/>
          </a:solidFill>
          <a:latin typeface="Constantia"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6AD0DEF-F317-4AC8-963B-E2C6519B195B}"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onstantia" panose="02030602050306030303" pitchFamily="18" charset="0"/>
              </a:defRPr>
            </a:lvl1pPr>
          </a:lstStyle>
          <a:p>
            <a:pPr fontAlgn="base">
              <a:spcBef>
                <a:spcPct val="0"/>
              </a:spcBef>
              <a:spcAft>
                <a:spcPct val="0"/>
              </a:spcAft>
            </a:pPr>
            <a:fld id="{DA5E8759-6393-41EA-B238-62D61AECC8CC}"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26267554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nstantia" pitchFamily="18" charset="0"/>
        </a:defRPr>
      </a:lvl2pPr>
      <a:lvl3pPr algn="ctr" rtl="0" eaLnBrk="0" fontAlgn="base" hangingPunct="0">
        <a:spcBef>
          <a:spcPct val="0"/>
        </a:spcBef>
        <a:spcAft>
          <a:spcPct val="0"/>
        </a:spcAft>
        <a:defRPr sz="4400">
          <a:solidFill>
            <a:schemeClr val="tx1"/>
          </a:solidFill>
          <a:latin typeface="Constantia" pitchFamily="18" charset="0"/>
        </a:defRPr>
      </a:lvl3pPr>
      <a:lvl4pPr algn="ctr" rtl="0" eaLnBrk="0" fontAlgn="base" hangingPunct="0">
        <a:spcBef>
          <a:spcPct val="0"/>
        </a:spcBef>
        <a:spcAft>
          <a:spcPct val="0"/>
        </a:spcAft>
        <a:defRPr sz="4400">
          <a:solidFill>
            <a:schemeClr val="tx1"/>
          </a:solidFill>
          <a:latin typeface="Constantia" pitchFamily="18" charset="0"/>
        </a:defRPr>
      </a:lvl4pPr>
      <a:lvl5pPr algn="ctr" rtl="0" eaLnBrk="0" fontAlgn="base" hangingPunct="0">
        <a:spcBef>
          <a:spcPct val="0"/>
        </a:spcBef>
        <a:spcAft>
          <a:spcPct val="0"/>
        </a:spcAft>
        <a:defRPr sz="4400">
          <a:solidFill>
            <a:schemeClr val="tx1"/>
          </a:solidFill>
          <a:latin typeface="Constantia" pitchFamily="18" charset="0"/>
        </a:defRPr>
      </a:lvl5pPr>
      <a:lvl6pPr marL="457200" algn="ctr" rtl="0" fontAlgn="base">
        <a:spcBef>
          <a:spcPct val="0"/>
        </a:spcBef>
        <a:spcAft>
          <a:spcPct val="0"/>
        </a:spcAft>
        <a:defRPr sz="4400">
          <a:solidFill>
            <a:schemeClr val="tx1"/>
          </a:solidFill>
          <a:latin typeface="Constantia" pitchFamily="18" charset="0"/>
        </a:defRPr>
      </a:lvl6pPr>
      <a:lvl7pPr marL="914400" algn="ctr" rtl="0" fontAlgn="base">
        <a:spcBef>
          <a:spcPct val="0"/>
        </a:spcBef>
        <a:spcAft>
          <a:spcPct val="0"/>
        </a:spcAft>
        <a:defRPr sz="4400">
          <a:solidFill>
            <a:schemeClr val="tx1"/>
          </a:solidFill>
          <a:latin typeface="Constantia" pitchFamily="18" charset="0"/>
        </a:defRPr>
      </a:lvl7pPr>
      <a:lvl8pPr marL="1371600" algn="ctr" rtl="0" fontAlgn="base">
        <a:spcBef>
          <a:spcPct val="0"/>
        </a:spcBef>
        <a:spcAft>
          <a:spcPct val="0"/>
        </a:spcAft>
        <a:defRPr sz="4400">
          <a:solidFill>
            <a:schemeClr val="tx1"/>
          </a:solidFill>
          <a:latin typeface="Constantia" pitchFamily="18" charset="0"/>
        </a:defRPr>
      </a:lvl8pPr>
      <a:lvl9pPr marL="1828800" algn="ctr" rtl="0" fontAlgn="base">
        <a:spcBef>
          <a:spcPct val="0"/>
        </a:spcBef>
        <a:spcAft>
          <a:spcPct val="0"/>
        </a:spcAft>
        <a:defRPr sz="4400">
          <a:solidFill>
            <a:schemeClr val="tx1"/>
          </a:solidFill>
          <a:latin typeface="Constantia"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6AD0DEF-F317-4AC8-963B-E2C6519B195B}"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onstantia" panose="02030602050306030303" pitchFamily="18" charset="0"/>
              </a:defRPr>
            </a:lvl1pPr>
          </a:lstStyle>
          <a:p>
            <a:pPr fontAlgn="base">
              <a:spcBef>
                <a:spcPct val="0"/>
              </a:spcBef>
              <a:spcAft>
                <a:spcPct val="0"/>
              </a:spcAft>
            </a:pPr>
            <a:fld id="{DA5E8759-6393-41EA-B238-62D61AECC8CC}"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07654160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nstantia" pitchFamily="18" charset="0"/>
        </a:defRPr>
      </a:lvl2pPr>
      <a:lvl3pPr algn="ctr" rtl="0" eaLnBrk="0" fontAlgn="base" hangingPunct="0">
        <a:spcBef>
          <a:spcPct val="0"/>
        </a:spcBef>
        <a:spcAft>
          <a:spcPct val="0"/>
        </a:spcAft>
        <a:defRPr sz="4400">
          <a:solidFill>
            <a:schemeClr val="tx1"/>
          </a:solidFill>
          <a:latin typeface="Constantia" pitchFamily="18" charset="0"/>
        </a:defRPr>
      </a:lvl3pPr>
      <a:lvl4pPr algn="ctr" rtl="0" eaLnBrk="0" fontAlgn="base" hangingPunct="0">
        <a:spcBef>
          <a:spcPct val="0"/>
        </a:spcBef>
        <a:spcAft>
          <a:spcPct val="0"/>
        </a:spcAft>
        <a:defRPr sz="4400">
          <a:solidFill>
            <a:schemeClr val="tx1"/>
          </a:solidFill>
          <a:latin typeface="Constantia" pitchFamily="18" charset="0"/>
        </a:defRPr>
      </a:lvl4pPr>
      <a:lvl5pPr algn="ctr" rtl="0" eaLnBrk="0" fontAlgn="base" hangingPunct="0">
        <a:spcBef>
          <a:spcPct val="0"/>
        </a:spcBef>
        <a:spcAft>
          <a:spcPct val="0"/>
        </a:spcAft>
        <a:defRPr sz="4400">
          <a:solidFill>
            <a:schemeClr val="tx1"/>
          </a:solidFill>
          <a:latin typeface="Constantia" pitchFamily="18" charset="0"/>
        </a:defRPr>
      </a:lvl5pPr>
      <a:lvl6pPr marL="457200" algn="ctr" rtl="0" fontAlgn="base">
        <a:spcBef>
          <a:spcPct val="0"/>
        </a:spcBef>
        <a:spcAft>
          <a:spcPct val="0"/>
        </a:spcAft>
        <a:defRPr sz="4400">
          <a:solidFill>
            <a:schemeClr val="tx1"/>
          </a:solidFill>
          <a:latin typeface="Constantia" pitchFamily="18" charset="0"/>
        </a:defRPr>
      </a:lvl6pPr>
      <a:lvl7pPr marL="914400" algn="ctr" rtl="0" fontAlgn="base">
        <a:spcBef>
          <a:spcPct val="0"/>
        </a:spcBef>
        <a:spcAft>
          <a:spcPct val="0"/>
        </a:spcAft>
        <a:defRPr sz="4400">
          <a:solidFill>
            <a:schemeClr val="tx1"/>
          </a:solidFill>
          <a:latin typeface="Constantia" pitchFamily="18" charset="0"/>
        </a:defRPr>
      </a:lvl7pPr>
      <a:lvl8pPr marL="1371600" algn="ctr" rtl="0" fontAlgn="base">
        <a:spcBef>
          <a:spcPct val="0"/>
        </a:spcBef>
        <a:spcAft>
          <a:spcPct val="0"/>
        </a:spcAft>
        <a:defRPr sz="4400">
          <a:solidFill>
            <a:schemeClr val="tx1"/>
          </a:solidFill>
          <a:latin typeface="Constantia" pitchFamily="18" charset="0"/>
        </a:defRPr>
      </a:lvl8pPr>
      <a:lvl9pPr marL="1828800" algn="ctr" rtl="0" fontAlgn="base">
        <a:spcBef>
          <a:spcPct val="0"/>
        </a:spcBef>
        <a:spcAft>
          <a:spcPct val="0"/>
        </a:spcAft>
        <a:defRPr sz="4400">
          <a:solidFill>
            <a:schemeClr val="tx1"/>
          </a:solidFill>
          <a:latin typeface="Constantia"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6AD0DEF-F317-4AC8-963B-E2C6519B195B}"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onstantia" panose="02030602050306030303" pitchFamily="18" charset="0"/>
              </a:defRPr>
            </a:lvl1pPr>
          </a:lstStyle>
          <a:p>
            <a:pPr fontAlgn="base">
              <a:spcBef>
                <a:spcPct val="0"/>
              </a:spcBef>
              <a:spcAft>
                <a:spcPct val="0"/>
              </a:spcAft>
            </a:pPr>
            <a:fld id="{DA5E8759-6393-41EA-B238-62D61AECC8CC}"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57838739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nstantia" pitchFamily="18" charset="0"/>
        </a:defRPr>
      </a:lvl2pPr>
      <a:lvl3pPr algn="ctr" rtl="0" eaLnBrk="0" fontAlgn="base" hangingPunct="0">
        <a:spcBef>
          <a:spcPct val="0"/>
        </a:spcBef>
        <a:spcAft>
          <a:spcPct val="0"/>
        </a:spcAft>
        <a:defRPr sz="4400">
          <a:solidFill>
            <a:schemeClr val="tx1"/>
          </a:solidFill>
          <a:latin typeface="Constantia" pitchFamily="18" charset="0"/>
        </a:defRPr>
      </a:lvl3pPr>
      <a:lvl4pPr algn="ctr" rtl="0" eaLnBrk="0" fontAlgn="base" hangingPunct="0">
        <a:spcBef>
          <a:spcPct val="0"/>
        </a:spcBef>
        <a:spcAft>
          <a:spcPct val="0"/>
        </a:spcAft>
        <a:defRPr sz="4400">
          <a:solidFill>
            <a:schemeClr val="tx1"/>
          </a:solidFill>
          <a:latin typeface="Constantia" pitchFamily="18" charset="0"/>
        </a:defRPr>
      </a:lvl4pPr>
      <a:lvl5pPr algn="ctr" rtl="0" eaLnBrk="0" fontAlgn="base" hangingPunct="0">
        <a:spcBef>
          <a:spcPct val="0"/>
        </a:spcBef>
        <a:spcAft>
          <a:spcPct val="0"/>
        </a:spcAft>
        <a:defRPr sz="4400">
          <a:solidFill>
            <a:schemeClr val="tx1"/>
          </a:solidFill>
          <a:latin typeface="Constantia" pitchFamily="18" charset="0"/>
        </a:defRPr>
      </a:lvl5pPr>
      <a:lvl6pPr marL="457200" algn="ctr" rtl="0" fontAlgn="base">
        <a:spcBef>
          <a:spcPct val="0"/>
        </a:spcBef>
        <a:spcAft>
          <a:spcPct val="0"/>
        </a:spcAft>
        <a:defRPr sz="4400">
          <a:solidFill>
            <a:schemeClr val="tx1"/>
          </a:solidFill>
          <a:latin typeface="Constantia" pitchFamily="18" charset="0"/>
        </a:defRPr>
      </a:lvl6pPr>
      <a:lvl7pPr marL="914400" algn="ctr" rtl="0" fontAlgn="base">
        <a:spcBef>
          <a:spcPct val="0"/>
        </a:spcBef>
        <a:spcAft>
          <a:spcPct val="0"/>
        </a:spcAft>
        <a:defRPr sz="4400">
          <a:solidFill>
            <a:schemeClr val="tx1"/>
          </a:solidFill>
          <a:latin typeface="Constantia" pitchFamily="18" charset="0"/>
        </a:defRPr>
      </a:lvl7pPr>
      <a:lvl8pPr marL="1371600" algn="ctr" rtl="0" fontAlgn="base">
        <a:spcBef>
          <a:spcPct val="0"/>
        </a:spcBef>
        <a:spcAft>
          <a:spcPct val="0"/>
        </a:spcAft>
        <a:defRPr sz="4400">
          <a:solidFill>
            <a:schemeClr val="tx1"/>
          </a:solidFill>
          <a:latin typeface="Constantia" pitchFamily="18" charset="0"/>
        </a:defRPr>
      </a:lvl8pPr>
      <a:lvl9pPr marL="1828800" algn="ctr" rtl="0" fontAlgn="base">
        <a:spcBef>
          <a:spcPct val="0"/>
        </a:spcBef>
        <a:spcAft>
          <a:spcPct val="0"/>
        </a:spcAft>
        <a:defRPr sz="4400">
          <a:solidFill>
            <a:schemeClr val="tx1"/>
          </a:solidFill>
          <a:latin typeface="Constantia"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6AD0DEF-F317-4AC8-963B-E2C6519B195B}"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onstantia" panose="02030602050306030303" pitchFamily="18" charset="0"/>
              </a:defRPr>
            </a:lvl1pPr>
          </a:lstStyle>
          <a:p>
            <a:pPr fontAlgn="base">
              <a:spcBef>
                <a:spcPct val="0"/>
              </a:spcBef>
              <a:spcAft>
                <a:spcPct val="0"/>
              </a:spcAft>
            </a:pPr>
            <a:fld id="{DA5E8759-6393-41EA-B238-62D61AECC8CC}"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637868623"/>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nstantia" pitchFamily="18" charset="0"/>
        </a:defRPr>
      </a:lvl2pPr>
      <a:lvl3pPr algn="ctr" rtl="0" eaLnBrk="0" fontAlgn="base" hangingPunct="0">
        <a:spcBef>
          <a:spcPct val="0"/>
        </a:spcBef>
        <a:spcAft>
          <a:spcPct val="0"/>
        </a:spcAft>
        <a:defRPr sz="4400">
          <a:solidFill>
            <a:schemeClr val="tx1"/>
          </a:solidFill>
          <a:latin typeface="Constantia" pitchFamily="18" charset="0"/>
        </a:defRPr>
      </a:lvl3pPr>
      <a:lvl4pPr algn="ctr" rtl="0" eaLnBrk="0" fontAlgn="base" hangingPunct="0">
        <a:spcBef>
          <a:spcPct val="0"/>
        </a:spcBef>
        <a:spcAft>
          <a:spcPct val="0"/>
        </a:spcAft>
        <a:defRPr sz="4400">
          <a:solidFill>
            <a:schemeClr val="tx1"/>
          </a:solidFill>
          <a:latin typeface="Constantia" pitchFamily="18" charset="0"/>
        </a:defRPr>
      </a:lvl4pPr>
      <a:lvl5pPr algn="ctr" rtl="0" eaLnBrk="0" fontAlgn="base" hangingPunct="0">
        <a:spcBef>
          <a:spcPct val="0"/>
        </a:spcBef>
        <a:spcAft>
          <a:spcPct val="0"/>
        </a:spcAft>
        <a:defRPr sz="4400">
          <a:solidFill>
            <a:schemeClr val="tx1"/>
          </a:solidFill>
          <a:latin typeface="Constantia" pitchFamily="18" charset="0"/>
        </a:defRPr>
      </a:lvl5pPr>
      <a:lvl6pPr marL="457200" algn="ctr" rtl="0" fontAlgn="base">
        <a:spcBef>
          <a:spcPct val="0"/>
        </a:spcBef>
        <a:spcAft>
          <a:spcPct val="0"/>
        </a:spcAft>
        <a:defRPr sz="4400">
          <a:solidFill>
            <a:schemeClr val="tx1"/>
          </a:solidFill>
          <a:latin typeface="Constantia" pitchFamily="18" charset="0"/>
        </a:defRPr>
      </a:lvl6pPr>
      <a:lvl7pPr marL="914400" algn="ctr" rtl="0" fontAlgn="base">
        <a:spcBef>
          <a:spcPct val="0"/>
        </a:spcBef>
        <a:spcAft>
          <a:spcPct val="0"/>
        </a:spcAft>
        <a:defRPr sz="4400">
          <a:solidFill>
            <a:schemeClr val="tx1"/>
          </a:solidFill>
          <a:latin typeface="Constantia" pitchFamily="18" charset="0"/>
        </a:defRPr>
      </a:lvl7pPr>
      <a:lvl8pPr marL="1371600" algn="ctr" rtl="0" fontAlgn="base">
        <a:spcBef>
          <a:spcPct val="0"/>
        </a:spcBef>
        <a:spcAft>
          <a:spcPct val="0"/>
        </a:spcAft>
        <a:defRPr sz="4400">
          <a:solidFill>
            <a:schemeClr val="tx1"/>
          </a:solidFill>
          <a:latin typeface="Constantia" pitchFamily="18" charset="0"/>
        </a:defRPr>
      </a:lvl8pPr>
      <a:lvl9pPr marL="1828800" algn="ctr" rtl="0" fontAlgn="base">
        <a:spcBef>
          <a:spcPct val="0"/>
        </a:spcBef>
        <a:spcAft>
          <a:spcPct val="0"/>
        </a:spcAft>
        <a:defRPr sz="4400">
          <a:solidFill>
            <a:schemeClr val="tx1"/>
          </a:solidFill>
          <a:latin typeface="Constantia"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6AD0DEF-F317-4AC8-963B-E2C6519B195B}"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onstantia" panose="02030602050306030303" pitchFamily="18" charset="0"/>
              </a:defRPr>
            </a:lvl1pPr>
          </a:lstStyle>
          <a:p>
            <a:pPr fontAlgn="base">
              <a:spcBef>
                <a:spcPct val="0"/>
              </a:spcBef>
              <a:spcAft>
                <a:spcPct val="0"/>
              </a:spcAft>
            </a:pPr>
            <a:fld id="{DA5E8759-6393-41EA-B238-62D61AECC8CC}"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500191854"/>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nstantia" pitchFamily="18" charset="0"/>
        </a:defRPr>
      </a:lvl2pPr>
      <a:lvl3pPr algn="ctr" rtl="0" eaLnBrk="0" fontAlgn="base" hangingPunct="0">
        <a:spcBef>
          <a:spcPct val="0"/>
        </a:spcBef>
        <a:spcAft>
          <a:spcPct val="0"/>
        </a:spcAft>
        <a:defRPr sz="4400">
          <a:solidFill>
            <a:schemeClr val="tx1"/>
          </a:solidFill>
          <a:latin typeface="Constantia" pitchFamily="18" charset="0"/>
        </a:defRPr>
      </a:lvl3pPr>
      <a:lvl4pPr algn="ctr" rtl="0" eaLnBrk="0" fontAlgn="base" hangingPunct="0">
        <a:spcBef>
          <a:spcPct val="0"/>
        </a:spcBef>
        <a:spcAft>
          <a:spcPct val="0"/>
        </a:spcAft>
        <a:defRPr sz="4400">
          <a:solidFill>
            <a:schemeClr val="tx1"/>
          </a:solidFill>
          <a:latin typeface="Constantia" pitchFamily="18" charset="0"/>
        </a:defRPr>
      </a:lvl4pPr>
      <a:lvl5pPr algn="ctr" rtl="0" eaLnBrk="0" fontAlgn="base" hangingPunct="0">
        <a:spcBef>
          <a:spcPct val="0"/>
        </a:spcBef>
        <a:spcAft>
          <a:spcPct val="0"/>
        </a:spcAft>
        <a:defRPr sz="4400">
          <a:solidFill>
            <a:schemeClr val="tx1"/>
          </a:solidFill>
          <a:latin typeface="Constantia" pitchFamily="18" charset="0"/>
        </a:defRPr>
      </a:lvl5pPr>
      <a:lvl6pPr marL="457200" algn="ctr" rtl="0" fontAlgn="base">
        <a:spcBef>
          <a:spcPct val="0"/>
        </a:spcBef>
        <a:spcAft>
          <a:spcPct val="0"/>
        </a:spcAft>
        <a:defRPr sz="4400">
          <a:solidFill>
            <a:schemeClr val="tx1"/>
          </a:solidFill>
          <a:latin typeface="Constantia" pitchFamily="18" charset="0"/>
        </a:defRPr>
      </a:lvl6pPr>
      <a:lvl7pPr marL="914400" algn="ctr" rtl="0" fontAlgn="base">
        <a:spcBef>
          <a:spcPct val="0"/>
        </a:spcBef>
        <a:spcAft>
          <a:spcPct val="0"/>
        </a:spcAft>
        <a:defRPr sz="4400">
          <a:solidFill>
            <a:schemeClr val="tx1"/>
          </a:solidFill>
          <a:latin typeface="Constantia" pitchFamily="18" charset="0"/>
        </a:defRPr>
      </a:lvl7pPr>
      <a:lvl8pPr marL="1371600" algn="ctr" rtl="0" fontAlgn="base">
        <a:spcBef>
          <a:spcPct val="0"/>
        </a:spcBef>
        <a:spcAft>
          <a:spcPct val="0"/>
        </a:spcAft>
        <a:defRPr sz="4400">
          <a:solidFill>
            <a:schemeClr val="tx1"/>
          </a:solidFill>
          <a:latin typeface="Constantia" pitchFamily="18" charset="0"/>
        </a:defRPr>
      </a:lvl8pPr>
      <a:lvl9pPr marL="1828800" algn="ctr" rtl="0" fontAlgn="base">
        <a:spcBef>
          <a:spcPct val="0"/>
        </a:spcBef>
        <a:spcAft>
          <a:spcPct val="0"/>
        </a:spcAft>
        <a:defRPr sz="4400">
          <a:solidFill>
            <a:schemeClr val="tx1"/>
          </a:solidFill>
          <a:latin typeface="Constantia"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6AD0DEF-F317-4AC8-963B-E2C6519B195B}" type="datetimeFigureOut">
              <a:rPr lang="en-US">
                <a:solidFill>
                  <a:prstClr val="black">
                    <a:tint val="75000"/>
                  </a:prstClr>
                </a:solidFill>
              </a:rPr>
              <a:pPr>
                <a:defRPr/>
              </a:pPr>
              <a:t>10/22/2016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onstantia" panose="02030602050306030303" pitchFamily="18" charset="0"/>
              </a:defRPr>
            </a:lvl1pPr>
          </a:lstStyle>
          <a:p>
            <a:pPr fontAlgn="base">
              <a:spcBef>
                <a:spcPct val="0"/>
              </a:spcBef>
              <a:spcAft>
                <a:spcPct val="0"/>
              </a:spcAft>
            </a:pPr>
            <a:fld id="{DA5E8759-6393-41EA-B238-62D61AECC8CC}" type="slidenum">
              <a:rPr lang="en-US" altLang="en-US">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097166079"/>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nstantia" pitchFamily="18" charset="0"/>
        </a:defRPr>
      </a:lvl2pPr>
      <a:lvl3pPr algn="ctr" rtl="0" eaLnBrk="0" fontAlgn="base" hangingPunct="0">
        <a:spcBef>
          <a:spcPct val="0"/>
        </a:spcBef>
        <a:spcAft>
          <a:spcPct val="0"/>
        </a:spcAft>
        <a:defRPr sz="4400">
          <a:solidFill>
            <a:schemeClr val="tx1"/>
          </a:solidFill>
          <a:latin typeface="Constantia" pitchFamily="18" charset="0"/>
        </a:defRPr>
      </a:lvl3pPr>
      <a:lvl4pPr algn="ctr" rtl="0" eaLnBrk="0" fontAlgn="base" hangingPunct="0">
        <a:spcBef>
          <a:spcPct val="0"/>
        </a:spcBef>
        <a:spcAft>
          <a:spcPct val="0"/>
        </a:spcAft>
        <a:defRPr sz="4400">
          <a:solidFill>
            <a:schemeClr val="tx1"/>
          </a:solidFill>
          <a:latin typeface="Constantia" pitchFamily="18" charset="0"/>
        </a:defRPr>
      </a:lvl4pPr>
      <a:lvl5pPr algn="ctr" rtl="0" eaLnBrk="0" fontAlgn="base" hangingPunct="0">
        <a:spcBef>
          <a:spcPct val="0"/>
        </a:spcBef>
        <a:spcAft>
          <a:spcPct val="0"/>
        </a:spcAft>
        <a:defRPr sz="4400">
          <a:solidFill>
            <a:schemeClr val="tx1"/>
          </a:solidFill>
          <a:latin typeface="Constantia" pitchFamily="18" charset="0"/>
        </a:defRPr>
      </a:lvl5pPr>
      <a:lvl6pPr marL="457200" algn="ctr" rtl="0" fontAlgn="base">
        <a:spcBef>
          <a:spcPct val="0"/>
        </a:spcBef>
        <a:spcAft>
          <a:spcPct val="0"/>
        </a:spcAft>
        <a:defRPr sz="4400">
          <a:solidFill>
            <a:schemeClr val="tx1"/>
          </a:solidFill>
          <a:latin typeface="Constantia" pitchFamily="18" charset="0"/>
        </a:defRPr>
      </a:lvl6pPr>
      <a:lvl7pPr marL="914400" algn="ctr" rtl="0" fontAlgn="base">
        <a:spcBef>
          <a:spcPct val="0"/>
        </a:spcBef>
        <a:spcAft>
          <a:spcPct val="0"/>
        </a:spcAft>
        <a:defRPr sz="4400">
          <a:solidFill>
            <a:schemeClr val="tx1"/>
          </a:solidFill>
          <a:latin typeface="Constantia" pitchFamily="18" charset="0"/>
        </a:defRPr>
      </a:lvl7pPr>
      <a:lvl8pPr marL="1371600" algn="ctr" rtl="0" fontAlgn="base">
        <a:spcBef>
          <a:spcPct val="0"/>
        </a:spcBef>
        <a:spcAft>
          <a:spcPct val="0"/>
        </a:spcAft>
        <a:defRPr sz="4400">
          <a:solidFill>
            <a:schemeClr val="tx1"/>
          </a:solidFill>
          <a:latin typeface="Constantia" pitchFamily="18" charset="0"/>
        </a:defRPr>
      </a:lvl8pPr>
      <a:lvl9pPr marL="1828800" algn="ctr" rtl="0" fontAlgn="base">
        <a:spcBef>
          <a:spcPct val="0"/>
        </a:spcBef>
        <a:spcAft>
          <a:spcPct val="0"/>
        </a:spcAft>
        <a:defRPr sz="4400">
          <a:solidFill>
            <a:schemeClr val="tx1"/>
          </a:solidFill>
          <a:latin typeface="Constantia"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bp0.blogger.com/_w_-tH82vS_M/SCBIkpQkQpI/AAAAAAAAAoo/cDgbOxpO1Bk/s1600-h/abhirupa.JPG" TargetMode="External"/><Relationship Id="rId2" Type="http://schemas.openxmlformats.org/officeDocument/2006/relationships/notesSlide" Target="../notesSlides/notesSlide17.xml"/><Relationship Id="rId1" Type="http://schemas.openxmlformats.org/officeDocument/2006/relationships/slideLayout" Target="../slideLayouts/slideLayout90.xml"/><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2.jpeg"/><Relationship Id="rId3" Type="http://schemas.openxmlformats.org/officeDocument/2006/relationships/image" Target="../media/image14.jpeg"/><Relationship Id="rId7" Type="http://schemas.openxmlformats.org/officeDocument/2006/relationships/image" Target="../media/image17.jpeg"/><Relationship Id="rId12"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0.jpeg"/><Relationship Id="rId5" Type="http://schemas.openxmlformats.org/officeDocument/2006/relationships/image" Target="../media/image15.jpeg"/><Relationship Id="rId10" Type="http://schemas.openxmlformats.org/officeDocument/2006/relationships/image" Target="../media/image19.jpeg"/><Relationship Id="rId4" Type="http://schemas.openxmlformats.org/officeDocument/2006/relationships/hyperlink" Target="http://www.dhammawiki.com/index.php?title=Image:DhammanandaBhikkhuni.jpg" TargetMode="External"/><Relationship Id="rId9" Type="http://schemas.openxmlformats.org/officeDocument/2006/relationships/hyperlink" Target="http://www.thubtenchodron.org/Biography/index.html" TargetMode="External"/><Relationship Id="rId1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jpeg"/><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hyperlink" Target="http://www.thubtenchodron.org/Biography/index.html" TargetMode="Externa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greatmirror.com/index.cfm?countryid=563&amp;chapterid=491&amp;picid=4&amp;picturesize=medium" TargetMode="External"/><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22.jpe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63.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63.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3.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3" Type="http://schemas.openxmlformats.org/officeDocument/2006/relationships/hyperlink" Target="http://www.dhammawiki.com/index.php?title=Image:DhammanandaBhikkhuni.jpg" TargetMode="External"/><Relationship Id="rId2" Type="http://schemas.openxmlformats.org/officeDocument/2006/relationships/notesSlide" Target="../notesSlides/notesSlide32.xml"/><Relationship Id="rId1" Type="http://schemas.openxmlformats.org/officeDocument/2006/relationships/slideLayout" Target="../slideLayouts/slideLayout66.xml"/><Relationship Id="rId5" Type="http://schemas.openxmlformats.org/officeDocument/2006/relationships/image" Target="../media/image39.jpeg"/><Relationship Id="rId4" Type="http://schemas.openxmlformats.org/officeDocument/2006/relationships/image" Target="../media/image15.jpeg"/></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63.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3.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63.xml"/></Relationships>
</file>

<file path=ppt/slides/_rels/slide4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5.xml"/><Relationship Id="rId1" Type="http://schemas.openxmlformats.org/officeDocument/2006/relationships/slideLayout" Target="../slideLayouts/slideLayout71.xml"/><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Eight_Precept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en.wikipedia.org/wiki/Vinaya" TargetMode="External"/><Relationship Id="rId5" Type="http://schemas.openxmlformats.org/officeDocument/2006/relationships/hyperlink" Target="https://en.wikipedia.org/wiki/Bhikkhu" TargetMode="External"/><Relationship Id="rId4" Type="http://schemas.openxmlformats.org/officeDocument/2006/relationships/hyperlink" Target="http://dhammawiki.com/index.php?title=10_precepts"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63.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64.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68.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61.xml"/></Relationships>
</file>

<file path=ppt/slides/_rels/slide54.xml.rels><?xml version="1.0" encoding="UTF-8" standalone="yes"?>
<Relationships xmlns="http://schemas.openxmlformats.org/package/2006/relationships"><Relationship Id="rId3" Type="http://schemas.openxmlformats.org/officeDocument/2006/relationships/hyperlink" Target="http://www.dhammawiki.com/index.php?title=Image:Ncaordination1.jpg" TargetMode="External"/><Relationship Id="rId2" Type="http://schemas.openxmlformats.org/officeDocument/2006/relationships/notesSlide" Target="../notesSlides/notesSlide40.xml"/><Relationship Id="rId1" Type="http://schemas.openxmlformats.org/officeDocument/2006/relationships/slideLayout" Target="../slideLayouts/slideLayout78.xml"/><Relationship Id="rId6" Type="http://schemas.openxmlformats.org/officeDocument/2006/relationships/image" Target="../media/image50.jpeg"/><Relationship Id="rId5" Type="http://schemas.openxmlformats.org/officeDocument/2006/relationships/hyperlink" Target="http://4.bp.blogspot.com/_rubBFQErg38/TH1_ppKqXyI/AAAAAAAAACI/noMfhK6fRx0/s1600/Aug+29+Bhikkhuni+Ordination+at+Aranya+Bodhi+-+Confirmation+w+Bhikkhu+Sangha.JPG" TargetMode="External"/><Relationship Id="rId4" Type="http://schemas.openxmlformats.org/officeDocument/2006/relationships/image" Target="../media/image49.jpeg"/></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73.xml"/><Relationship Id="rId4" Type="http://schemas.openxmlformats.org/officeDocument/2006/relationships/image" Target="../media/image52.jpeg"/></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76.xml"/><Relationship Id="rId4" Type="http://schemas.openxmlformats.org/officeDocument/2006/relationships/image" Target="../media/image54.jpeg"/></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73.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3.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75.xml"/><Relationship Id="rId4" Type="http://schemas.openxmlformats.org/officeDocument/2006/relationships/image" Target="../media/image5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78.xml"/></Relationships>
</file>

<file path=ppt/slides/_rels/slide62.xml.rels><?xml version="1.0" encoding="UTF-8" standalone="yes"?>
<Relationships xmlns="http://schemas.openxmlformats.org/package/2006/relationships"><Relationship Id="rId3" Type="http://schemas.openxmlformats.org/officeDocument/2006/relationships/hyperlink" Target="http://www.bhikkhuni.net/" TargetMode="External"/><Relationship Id="rId2" Type="http://schemas.openxmlformats.org/officeDocument/2006/relationships/notesSlide" Target="../notesSlides/notesSlide47.xml"/><Relationship Id="rId1" Type="http://schemas.openxmlformats.org/officeDocument/2006/relationships/slideLayout" Target="../slideLayouts/slideLayout73.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107.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80595" y="1108954"/>
            <a:ext cx="11214100" cy="4865878"/>
          </a:xfrm>
        </p:spPr>
        <p:txBody>
          <a:bodyPr>
            <a:normAutofit fontScale="90000"/>
          </a:bodyPr>
          <a:lstStyle/>
          <a:p>
            <a:pPr algn="ctr"/>
            <a:r>
              <a:rPr lang="en-US" dirty="0">
                <a:solidFill>
                  <a:schemeClr val="accent4">
                    <a:lumMod val="40000"/>
                    <a:lumOff val="60000"/>
                  </a:schemeClr>
                </a:solidFill>
              </a:rPr>
              <a:t>Celebrating the</a:t>
            </a:r>
            <a:br>
              <a:rPr lang="en-US" dirty="0">
                <a:solidFill>
                  <a:schemeClr val="accent4">
                    <a:lumMod val="40000"/>
                    <a:lumOff val="60000"/>
                  </a:schemeClr>
                </a:solidFill>
              </a:rPr>
            </a:br>
            <a:r>
              <a:rPr lang="en-US" dirty="0"/>
              <a:t/>
            </a:r>
            <a:br>
              <a:rPr lang="en-US" dirty="0"/>
            </a:br>
            <a:r>
              <a:rPr lang="en-US" b="1" dirty="0">
                <a:solidFill>
                  <a:schemeClr val="accent4">
                    <a:lumMod val="40000"/>
                    <a:lumOff val="60000"/>
                  </a:schemeClr>
                </a:solidFill>
                <a:latin typeface="+mn-lt"/>
              </a:rPr>
              <a:t>2600</a:t>
            </a:r>
            <a:r>
              <a:rPr lang="en-US" b="1" baseline="30000" dirty="0">
                <a:solidFill>
                  <a:schemeClr val="accent4">
                    <a:lumMod val="40000"/>
                    <a:lumOff val="60000"/>
                  </a:schemeClr>
                </a:solidFill>
                <a:latin typeface="+mn-lt"/>
              </a:rPr>
              <a:t>th</a:t>
            </a:r>
            <a:r>
              <a:rPr lang="en-US" b="1" dirty="0">
                <a:solidFill>
                  <a:schemeClr val="accent4">
                    <a:lumMod val="40000"/>
                    <a:lumOff val="60000"/>
                  </a:schemeClr>
                </a:solidFill>
                <a:latin typeface="+mn-lt"/>
              </a:rPr>
              <a:t> Anniversary of the Bhikkhuni Sangha</a:t>
            </a:r>
            <a:br>
              <a:rPr lang="en-US" b="1" dirty="0">
                <a:solidFill>
                  <a:schemeClr val="accent4">
                    <a:lumMod val="40000"/>
                    <a:lumOff val="60000"/>
                  </a:schemeClr>
                </a:solidFill>
                <a:latin typeface="+mn-lt"/>
              </a:rPr>
            </a:br>
            <a:r>
              <a:rPr lang="en-US" sz="4000" b="1" dirty="0"/>
              <a:t/>
            </a:r>
            <a:br>
              <a:rPr lang="en-US" sz="4000" b="1" dirty="0"/>
            </a:br>
            <a:r>
              <a:rPr lang="en-US" sz="4000" dirty="0">
                <a:solidFill>
                  <a:schemeClr val="accent4">
                    <a:lumMod val="40000"/>
                    <a:lumOff val="60000"/>
                  </a:schemeClr>
                </a:solidFill>
              </a:rPr>
              <a:t>And Honoring </a:t>
            </a:r>
            <a:br>
              <a:rPr lang="en-US" sz="4000" dirty="0">
                <a:solidFill>
                  <a:schemeClr val="accent4">
                    <a:lumMod val="40000"/>
                    <a:lumOff val="60000"/>
                  </a:schemeClr>
                </a:solidFill>
              </a:rPr>
            </a:br>
            <a:r>
              <a:rPr lang="en-US" sz="4000" dirty="0">
                <a:solidFill>
                  <a:schemeClr val="accent4">
                    <a:lumMod val="40000"/>
                    <a:lumOff val="60000"/>
                  </a:schemeClr>
                </a:solidFill>
              </a:rPr>
              <a:t/>
            </a:r>
            <a:br>
              <a:rPr lang="en-US" sz="4000" dirty="0">
                <a:solidFill>
                  <a:schemeClr val="accent4">
                    <a:lumMod val="40000"/>
                    <a:lumOff val="60000"/>
                  </a:schemeClr>
                </a:solidFill>
              </a:rPr>
            </a:br>
            <a:r>
              <a:rPr lang="en-US" b="1" dirty="0">
                <a:solidFill>
                  <a:schemeClr val="accent4">
                    <a:lumMod val="40000"/>
                    <a:lumOff val="60000"/>
                  </a:schemeClr>
                </a:solidFill>
                <a:latin typeface="+mn-lt"/>
              </a:rPr>
              <a:t>All Bhikkhunis, Past and Present, East and West</a:t>
            </a:r>
            <a:br>
              <a:rPr lang="en-US" b="1" dirty="0">
                <a:solidFill>
                  <a:schemeClr val="accent4">
                    <a:lumMod val="40000"/>
                    <a:lumOff val="60000"/>
                  </a:schemeClr>
                </a:solidFill>
                <a:latin typeface="+mn-lt"/>
              </a:rPr>
            </a:br>
            <a:r>
              <a:rPr lang="en-US" b="1" dirty="0">
                <a:solidFill>
                  <a:schemeClr val="accent4">
                    <a:lumMod val="40000"/>
                    <a:lumOff val="60000"/>
                  </a:schemeClr>
                </a:solidFill>
                <a:latin typeface="+mn-lt"/>
              </a:rPr>
              <a:t/>
            </a:r>
            <a:br>
              <a:rPr lang="en-US" b="1" dirty="0">
                <a:solidFill>
                  <a:schemeClr val="accent4">
                    <a:lumMod val="40000"/>
                    <a:lumOff val="60000"/>
                  </a:schemeClr>
                </a:solidFill>
                <a:latin typeface="+mn-lt"/>
              </a:rPr>
            </a:br>
            <a:r>
              <a:rPr lang="en-US" b="1" dirty="0">
                <a:solidFill>
                  <a:schemeClr val="accent4">
                    <a:lumMod val="40000"/>
                    <a:lumOff val="60000"/>
                  </a:schemeClr>
                </a:solidFill>
                <a:latin typeface="+mn-lt"/>
              </a:rPr>
              <a:t/>
            </a:r>
            <a:br>
              <a:rPr lang="en-US" b="1" dirty="0">
                <a:solidFill>
                  <a:schemeClr val="accent4">
                    <a:lumMod val="40000"/>
                    <a:lumOff val="60000"/>
                  </a:schemeClr>
                </a:solidFill>
                <a:latin typeface="+mn-lt"/>
              </a:rPr>
            </a:br>
            <a:r>
              <a:rPr lang="en-US" sz="3100" i="1" dirty="0">
                <a:solidFill>
                  <a:schemeClr val="accent4">
                    <a:lumMod val="40000"/>
                    <a:lumOff val="60000"/>
                  </a:schemeClr>
                </a:solidFill>
                <a:latin typeface="+mn-lt"/>
              </a:rPr>
              <a:t>Alliance for Bhikkhunis, 2016</a:t>
            </a:r>
            <a:endParaRPr lang="en-US" i="1" dirty="0">
              <a:solidFill>
                <a:schemeClr val="accent4">
                  <a:lumMod val="40000"/>
                  <a:lumOff val="60000"/>
                </a:schemeClr>
              </a:solidFill>
              <a:latin typeface="+mn-lt"/>
            </a:endParaRPr>
          </a:p>
        </p:txBody>
      </p:sp>
    </p:spTree>
    <p:extLst>
      <p:ext uri="{BB962C8B-B14F-4D97-AF65-F5344CB8AC3E}">
        <p14:creationId xmlns:p14="http://schemas.microsoft.com/office/powerpoint/2010/main" val="4208543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Rectangle 3"/>
          <p:cNvSpPr/>
          <p:nvPr/>
        </p:nvSpPr>
        <p:spPr>
          <a:xfrm>
            <a:off x="6952735" y="530479"/>
            <a:ext cx="4477265" cy="1200329"/>
          </a:xfrm>
          <a:prstGeom prst="rect">
            <a:avLst/>
          </a:prstGeom>
        </p:spPr>
        <p:txBody>
          <a:bodyPr wrap="square">
            <a:spAutoFit/>
          </a:bodyPr>
          <a:lstStyle/>
          <a:p>
            <a:pPr algn="ctr">
              <a:defRPr/>
            </a:pPr>
            <a:r>
              <a:rPr lang="en-US" sz="3600" b="1" dirty="0">
                <a:solidFill>
                  <a:schemeClr val="accent6">
                    <a:lumMod val="75000"/>
                  </a:schemeClr>
                </a:solidFill>
                <a:latin typeface="+mj-lt"/>
              </a:rPr>
              <a:t>Many Enlightened Bhikkhunis</a:t>
            </a:r>
          </a:p>
        </p:txBody>
      </p:sp>
      <p:pic>
        <p:nvPicPr>
          <p:cNvPr id="8195" name="Picture 2" descr="DSCF0159 2 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350" y="426309"/>
            <a:ext cx="5673811" cy="5948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696200" y="1828800"/>
            <a:ext cx="2590800" cy="2816156"/>
          </a:xfrm>
          <a:prstGeom prst="rect">
            <a:avLst/>
          </a:prstGeom>
        </p:spPr>
        <p:txBody>
          <a:bodyPr>
            <a:spAutoFit/>
          </a:bodyPr>
          <a:lstStyle/>
          <a:p>
            <a:pPr>
              <a:spcBef>
                <a:spcPct val="50000"/>
              </a:spcBef>
              <a:defRPr/>
            </a:pPr>
            <a:endParaRPr lang="en-US" b="1" dirty="0">
              <a:solidFill>
                <a:srgbClr val="FFC000"/>
              </a:solidFill>
            </a:endParaRPr>
          </a:p>
          <a:p>
            <a:pPr>
              <a:spcBef>
                <a:spcPct val="50000"/>
              </a:spcBef>
              <a:defRPr/>
            </a:pPr>
            <a:endParaRPr lang="en-US" b="1" dirty="0">
              <a:solidFill>
                <a:srgbClr val="FFC000"/>
              </a:solidFill>
            </a:endParaRPr>
          </a:p>
          <a:p>
            <a:pPr algn="ctr">
              <a:spcBef>
                <a:spcPct val="50000"/>
              </a:spcBef>
              <a:defRPr/>
            </a:pPr>
            <a:r>
              <a:rPr lang="en-US" sz="2400" b="1" dirty="0">
                <a:solidFill>
                  <a:schemeClr val="accent6">
                    <a:lumMod val="75000"/>
                  </a:schemeClr>
                </a:solidFill>
              </a:rPr>
              <a:t>The Thirteen Great Arahant Bhikkhuni Disciples, mural in Wat Pho, Bangkok, Thailand</a:t>
            </a:r>
          </a:p>
        </p:txBody>
      </p:sp>
    </p:spTree>
    <p:extLst>
      <p:ext uri="{BB962C8B-B14F-4D97-AF65-F5344CB8AC3E}">
        <p14:creationId xmlns:p14="http://schemas.microsoft.com/office/powerpoint/2010/main" val="2050672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p:nvPr>
        </p:nvSpPr>
        <p:spPr>
          <a:xfrm>
            <a:off x="625098" y="1206500"/>
            <a:ext cx="10972800" cy="4636361"/>
          </a:xfrm>
        </p:spPr>
        <p:txBody>
          <a:bodyPr/>
          <a:lstStyle/>
          <a:p>
            <a:pPr marL="0" indent="0">
              <a:buNone/>
            </a:pPr>
            <a:r>
              <a:rPr lang="en-US" dirty="0"/>
              <a:t>Dhammadinna </a:t>
            </a:r>
            <a:endParaRPr lang="en-US" dirty="0" smtClean="0"/>
          </a:p>
          <a:p>
            <a:pPr marL="0" indent="0">
              <a:buNone/>
            </a:pPr>
            <a:r>
              <a:rPr lang="en-US" dirty="0" smtClean="0"/>
              <a:t>She </a:t>
            </a:r>
            <a:r>
              <a:rPr lang="en-US" dirty="0"/>
              <a:t>who has given rise to the wish for </a:t>
            </a:r>
            <a:r>
              <a:rPr lang="en-US" dirty="0" smtClean="0"/>
              <a:t>freedom</a:t>
            </a:r>
          </a:p>
          <a:p>
            <a:pPr marL="0" indent="0">
              <a:buNone/>
            </a:pPr>
            <a:r>
              <a:rPr lang="en-US" dirty="0" smtClean="0"/>
              <a:t>and </a:t>
            </a:r>
            <a:r>
              <a:rPr lang="en-US" dirty="0"/>
              <a:t>is set on it, shall be clear in mind. </a:t>
            </a:r>
            <a:endParaRPr lang="en-US" dirty="0" smtClean="0"/>
          </a:p>
          <a:p>
            <a:pPr marL="0" indent="0">
              <a:buNone/>
            </a:pPr>
            <a:r>
              <a:rPr lang="en-US" dirty="0" smtClean="0"/>
              <a:t>One </a:t>
            </a:r>
            <a:r>
              <a:rPr lang="en-US" dirty="0"/>
              <a:t>whose heart is not caught in the </a:t>
            </a:r>
            <a:r>
              <a:rPr lang="en-US" dirty="0" smtClean="0"/>
              <a:t>pleasures </a:t>
            </a:r>
            <a:r>
              <a:rPr lang="en-US" dirty="0"/>
              <a:t>of the senses</a:t>
            </a:r>
            <a:r>
              <a:rPr lang="en-US" dirty="0" smtClean="0"/>
              <a:t>,</a:t>
            </a:r>
          </a:p>
          <a:p>
            <a:pPr marL="0" indent="0">
              <a:buNone/>
            </a:pPr>
            <a:r>
              <a:rPr lang="en-US" dirty="0" smtClean="0"/>
              <a:t> </a:t>
            </a:r>
            <a:r>
              <a:rPr lang="en-US" dirty="0"/>
              <a:t>one who is bound upstream, will be freed. </a:t>
            </a:r>
            <a:endParaRPr lang="en-US" dirty="0" smtClean="0"/>
          </a:p>
          <a:p>
            <a:pPr marL="0" indent="0">
              <a:buNone/>
            </a:pPr>
            <a:endParaRPr lang="en-US" dirty="0"/>
          </a:p>
          <a:p>
            <a:pPr marL="0" indent="0">
              <a:buNone/>
            </a:pPr>
            <a:r>
              <a:rPr lang="en-US" dirty="0" smtClean="0"/>
              <a:t>Therigatha</a:t>
            </a:r>
            <a:r>
              <a:rPr lang="en-US" dirty="0"/>
              <a:t>: Poems of the First Buddhist Women, p 13.</a:t>
            </a:r>
          </a:p>
        </p:txBody>
      </p:sp>
    </p:spTree>
    <p:extLst>
      <p:ext uri="{BB962C8B-B14F-4D97-AF65-F5344CB8AC3E}">
        <p14:creationId xmlns:p14="http://schemas.microsoft.com/office/powerpoint/2010/main" val="2671375863"/>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alpha val="98000"/>
          </a:schemeClr>
        </a:solidFill>
        <a:effectLst/>
      </p:bgPr>
    </p:bg>
    <p:spTree>
      <p:nvGrpSpPr>
        <p:cNvPr id="1" name=""/>
        <p:cNvGrpSpPr/>
        <p:nvPr/>
      </p:nvGrpSpPr>
      <p:grpSpPr>
        <a:xfrm>
          <a:off x="0" y="0"/>
          <a:ext cx="0" cy="0"/>
          <a:chOff x="0" y="0"/>
          <a:chExt cx="0" cy="0"/>
        </a:xfrm>
      </p:grpSpPr>
      <p:sp>
        <p:nvSpPr>
          <p:cNvPr id="9218" name="Content Placeholder 2"/>
          <p:cNvSpPr>
            <a:spLocks noGrp="1"/>
          </p:cNvSpPr>
          <p:nvPr>
            <p:ph idx="4294967295"/>
          </p:nvPr>
        </p:nvSpPr>
        <p:spPr>
          <a:xfrm>
            <a:off x="1437897" y="1904626"/>
            <a:ext cx="8229600" cy="3554879"/>
          </a:xfrm>
          <a:solidFill>
            <a:schemeClr val="accent4">
              <a:lumMod val="20000"/>
              <a:lumOff val="80000"/>
              <a:alpha val="98000"/>
            </a:schemeClr>
          </a:solidFill>
        </p:spPr>
        <p:txBody>
          <a:bodyPr>
            <a:normAutofit lnSpcReduction="10000"/>
          </a:bodyPr>
          <a:lstStyle/>
          <a:p>
            <a:pPr eaLnBrk="1" hangingPunct="1">
              <a:buFont typeface="Arial" panose="020B0604020202020204" pitchFamily="34" charset="0"/>
              <a:buNone/>
            </a:pPr>
            <a:r>
              <a:rPr lang="en-US" altLang="en-US" dirty="0">
                <a:solidFill>
                  <a:srgbClr val="FFC000"/>
                </a:solidFill>
              </a:rPr>
              <a:t>	</a:t>
            </a:r>
            <a:r>
              <a:rPr lang="en-US" altLang="en-US" sz="3200" b="1" dirty="0">
                <a:solidFill>
                  <a:srgbClr val="C00000"/>
                </a:solidFill>
              </a:rPr>
              <a:t>Before he died the Buddha said: “I will not pass away…until I have bhikkhu disciples...bhikkhuni disciples...layman disciples… laywoman disciples who are accomplished, disciplined, skilled, learned, expert in the Dhamma.” </a:t>
            </a:r>
          </a:p>
          <a:p>
            <a:pPr eaLnBrk="1" hangingPunct="1">
              <a:buFont typeface="Arial" panose="020B0604020202020204" pitchFamily="34" charset="0"/>
              <a:buNone/>
            </a:pPr>
            <a:endParaRPr lang="en-US" altLang="en-US" dirty="0">
              <a:solidFill>
                <a:schemeClr val="accent2"/>
              </a:solidFill>
            </a:endParaRPr>
          </a:p>
          <a:p>
            <a:pPr eaLnBrk="1" hangingPunct="1">
              <a:buFont typeface="Arial" panose="020B0604020202020204" pitchFamily="34" charset="0"/>
              <a:buNone/>
            </a:pPr>
            <a:r>
              <a:rPr lang="en-US" altLang="en-US" b="1" dirty="0">
                <a:solidFill>
                  <a:schemeClr val="accent2">
                    <a:lumMod val="75000"/>
                  </a:schemeClr>
                </a:solidFill>
              </a:rPr>
              <a:t>From the </a:t>
            </a:r>
            <a:r>
              <a:rPr lang="en-US" altLang="en-US" b="1" dirty="0" err="1">
                <a:solidFill>
                  <a:schemeClr val="accent2">
                    <a:lumMod val="75000"/>
                  </a:schemeClr>
                </a:solidFill>
              </a:rPr>
              <a:t>Mahaparinibbana</a:t>
            </a:r>
            <a:r>
              <a:rPr lang="en-US" altLang="en-US" b="1" dirty="0">
                <a:solidFill>
                  <a:schemeClr val="accent2">
                    <a:lumMod val="75000"/>
                  </a:schemeClr>
                </a:solidFill>
              </a:rPr>
              <a:t> </a:t>
            </a:r>
            <a:r>
              <a:rPr lang="en-US" altLang="en-US" b="1" dirty="0" err="1">
                <a:solidFill>
                  <a:schemeClr val="accent2">
                    <a:lumMod val="75000"/>
                  </a:schemeClr>
                </a:solidFill>
              </a:rPr>
              <a:t>Sutta</a:t>
            </a:r>
            <a:r>
              <a:rPr lang="en-US" altLang="en-US" b="1" dirty="0">
                <a:solidFill>
                  <a:schemeClr val="accent2">
                    <a:lumMod val="75000"/>
                  </a:schemeClr>
                </a:solidFill>
              </a:rPr>
              <a:t> </a:t>
            </a:r>
          </a:p>
        </p:txBody>
      </p:sp>
      <p:sp>
        <p:nvSpPr>
          <p:cNvPr id="3" name="TextBox 2"/>
          <p:cNvSpPr txBox="1"/>
          <p:nvPr/>
        </p:nvSpPr>
        <p:spPr>
          <a:xfrm>
            <a:off x="3352800" y="533400"/>
            <a:ext cx="4399794" cy="707886"/>
          </a:xfrm>
          <a:prstGeom prst="rect">
            <a:avLst/>
          </a:prstGeom>
          <a:noFill/>
        </p:spPr>
        <p:txBody>
          <a:bodyPr wrap="none">
            <a:spAutoFit/>
          </a:bodyPr>
          <a:lstStyle/>
          <a:p>
            <a:pPr>
              <a:defRPr/>
            </a:pPr>
            <a:r>
              <a:rPr lang="en-US" sz="4000" b="1" dirty="0">
                <a:latin typeface="+mj-lt"/>
              </a:rPr>
              <a:t>The Fourfold Sangha</a:t>
            </a:r>
          </a:p>
        </p:txBody>
      </p:sp>
    </p:spTree>
    <p:extLst>
      <p:ext uri="{BB962C8B-B14F-4D97-AF65-F5344CB8AC3E}">
        <p14:creationId xmlns:p14="http://schemas.microsoft.com/office/powerpoint/2010/main" val="1948284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10242" name="Title 2"/>
          <p:cNvSpPr>
            <a:spLocks noGrp="1"/>
          </p:cNvSpPr>
          <p:nvPr>
            <p:ph type="title"/>
          </p:nvPr>
        </p:nvSpPr>
        <p:spPr>
          <a:xfrm>
            <a:off x="1981200" y="381000"/>
            <a:ext cx="8229600" cy="1143000"/>
          </a:xfrm>
        </p:spPr>
        <p:txBody>
          <a:bodyPr/>
          <a:lstStyle/>
          <a:p>
            <a:pPr eaLnBrk="1" hangingPunct="1"/>
            <a:r>
              <a:rPr lang="en-US" altLang="en-US" sz="1800" dirty="0">
                <a:solidFill>
                  <a:srgbClr val="FFC000"/>
                </a:solidFill>
              </a:rPr>
              <a:t/>
            </a:r>
            <a:br>
              <a:rPr lang="en-US" altLang="en-US" sz="1800" dirty="0">
                <a:solidFill>
                  <a:srgbClr val="FFC000"/>
                </a:solidFill>
              </a:rPr>
            </a:br>
            <a:endParaRPr lang="en-US" altLang="en-US" sz="1800" dirty="0">
              <a:solidFill>
                <a:srgbClr val="FFC000"/>
              </a:solidFill>
            </a:endParaRPr>
          </a:p>
        </p:txBody>
      </p:sp>
      <p:pic>
        <p:nvPicPr>
          <p:cNvPr id="10243" name="Content Placeholder 6" descr="2009_0404Spring20090048.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39666" y="509338"/>
            <a:ext cx="7640717" cy="5731041"/>
          </a:xfrm>
        </p:spPr>
      </p:pic>
      <p:sp>
        <p:nvSpPr>
          <p:cNvPr id="10244" name="Rectangle 3"/>
          <p:cNvSpPr>
            <a:spLocks noChangeArrowheads="1"/>
          </p:cNvSpPr>
          <p:nvPr/>
        </p:nvSpPr>
        <p:spPr bwMode="auto">
          <a:xfrm>
            <a:off x="215451" y="2122454"/>
            <a:ext cx="337798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dirty="0">
                <a:latin typeface="Constantia" panose="02030602050306030303" pitchFamily="18" charset="0"/>
              </a:rPr>
              <a:t>   </a:t>
            </a:r>
            <a:r>
              <a:rPr lang="en-US" altLang="en-US" sz="2800" b="1" dirty="0">
                <a:solidFill>
                  <a:schemeClr val="accent2">
                    <a:lumMod val="50000"/>
                  </a:schemeClr>
                </a:solidFill>
                <a:latin typeface="Constantia" panose="02030602050306030303" pitchFamily="18" charset="0"/>
              </a:rPr>
              <a:t>Mural of</a:t>
            </a:r>
          </a:p>
          <a:p>
            <a:pPr algn="ctr" eaLnBrk="1" hangingPunct="1"/>
            <a:r>
              <a:rPr lang="en-US" altLang="en-US" sz="2800" b="1" dirty="0">
                <a:solidFill>
                  <a:schemeClr val="accent2">
                    <a:lumMod val="50000"/>
                  </a:schemeClr>
                </a:solidFill>
                <a:latin typeface="Constantia" panose="02030602050306030303" pitchFamily="18" charset="0"/>
              </a:rPr>
              <a:t> Fourfold Assembly </a:t>
            </a:r>
          </a:p>
          <a:p>
            <a:pPr algn="ctr" eaLnBrk="1" hangingPunct="1"/>
            <a:r>
              <a:rPr lang="en-US" altLang="en-US" sz="2800" b="1" dirty="0">
                <a:solidFill>
                  <a:schemeClr val="accent2">
                    <a:lumMod val="50000"/>
                  </a:schemeClr>
                </a:solidFill>
                <a:latin typeface="Constantia" panose="02030602050306030303" pitchFamily="18" charset="0"/>
              </a:rPr>
              <a:t>at Wat Pho, Bangkok, Thailand</a:t>
            </a:r>
          </a:p>
        </p:txBody>
      </p:sp>
    </p:spTree>
    <p:extLst>
      <p:ext uri="{BB962C8B-B14F-4D97-AF65-F5344CB8AC3E}">
        <p14:creationId xmlns:p14="http://schemas.microsoft.com/office/powerpoint/2010/main" val="1988783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6" descr="http://www.buddha101.com/images/mapspre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8047" y="1116106"/>
            <a:ext cx="6553200"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608464" y="330506"/>
            <a:ext cx="9022814" cy="584775"/>
          </a:xfrm>
          <a:prstGeom prst="rect">
            <a:avLst/>
          </a:prstGeom>
          <a:noFill/>
        </p:spPr>
        <p:txBody>
          <a:bodyPr wrap="square" rtlCol="0">
            <a:spAutoFit/>
          </a:bodyPr>
          <a:lstStyle/>
          <a:p>
            <a:r>
              <a:rPr lang="en-US" sz="3200" dirty="0"/>
              <a:t>The Spread of Buddhism and the Bhikkhuni Sanga</a:t>
            </a:r>
          </a:p>
        </p:txBody>
      </p:sp>
    </p:spTree>
    <p:extLst>
      <p:ext uri="{BB962C8B-B14F-4D97-AF65-F5344CB8AC3E}">
        <p14:creationId xmlns:p14="http://schemas.microsoft.com/office/powerpoint/2010/main" val="4203506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317812" y="560294"/>
            <a:ext cx="2819400" cy="4953000"/>
          </a:xfrm>
        </p:spPr>
        <p:txBody>
          <a:bodyPr rtlCol="0">
            <a:normAutofit/>
          </a:bodyPr>
          <a:lstStyle/>
          <a:p>
            <a:pPr>
              <a:defRPr/>
            </a:pPr>
            <a:r>
              <a:rPr lang="en-US" dirty="0">
                <a:solidFill>
                  <a:schemeClr val="accent6"/>
                </a:solidFill>
              </a:rPr>
              <a:t/>
            </a:r>
            <a:br>
              <a:rPr lang="en-US" dirty="0">
                <a:solidFill>
                  <a:schemeClr val="accent6"/>
                </a:solidFill>
              </a:rPr>
            </a:br>
            <a:r>
              <a:rPr lang="en-US" dirty="0">
                <a:solidFill>
                  <a:schemeClr val="accent6"/>
                </a:solidFill>
              </a:rPr>
              <a:t/>
            </a:r>
            <a:br>
              <a:rPr lang="en-US" dirty="0">
                <a:solidFill>
                  <a:schemeClr val="accent6"/>
                </a:solidFill>
              </a:rPr>
            </a:br>
            <a:r>
              <a:rPr lang="en-US" sz="3600" dirty="0">
                <a:solidFill>
                  <a:schemeClr val="accent4">
                    <a:lumMod val="40000"/>
                    <a:lumOff val="60000"/>
                  </a:schemeClr>
                </a:solidFill>
              </a:rPr>
              <a:t>Bhikkhuni Sanghamitta, with the Bodhi-Tree sapling, lands in Sri Lanka, greeted by King Tissa.</a:t>
            </a:r>
          </a:p>
        </p:txBody>
      </p:sp>
      <p:pic>
        <p:nvPicPr>
          <p:cNvPr id="33795" name="Content Placeholder 4" descr="300px-Sanghamitta.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876800" y="363538"/>
            <a:ext cx="5181600" cy="6113462"/>
          </a:xfrm>
        </p:spPr>
      </p:pic>
    </p:spTree>
    <p:extLst>
      <p:ext uri="{BB962C8B-B14F-4D97-AF65-F5344CB8AC3E}">
        <p14:creationId xmlns:p14="http://schemas.microsoft.com/office/powerpoint/2010/main" val="2380368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rtlCol="0">
            <a:normAutofit fontScale="90000"/>
          </a:bodyPr>
          <a:lstStyle/>
          <a:p>
            <a:pPr algn="ctr">
              <a:defRPr/>
            </a:pPr>
            <a:r>
              <a:rPr lang="en-US" sz="3600" b="1" dirty="0">
                <a:solidFill>
                  <a:schemeClr val="accent4">
                    <a:lumMod val="60000"/>
                    <a:lumOff val="40000"/>
                  </a:schemeClr>
                </a:solidFill>
              </a:rPr>
              <a:t>Bhikkhuni Sangha Spreads to China</a:t>
            </a:r>
            <a:r>
              <a:rPr lang="en-US" sz="3100" b="1" dirty="0">
                <a:solidFill>
                  <a:schemeClr val="accent3">
                    <a:lumMod val="60000"/>
                    <a:lumOff val="40000"/>
                  </a:schemeClr>
                </a:solidFill>
              </a:rPr>
              <a:t/>
            </a:r>
            <a:br>
              <a:rPr lang="en-US" sz="3100" b="1" dirty="0">
                <a:solidFill>
                  <a:schemeClr val="accent3">
                    <a:lumMod val="60000"/>
                    <a:lumOff val="40000"/>
                  </a:schemeClr>
                </a:solidFill>
              </a:rPr>
            </a:br>
            <a:r>
              <a:rPr lang="en-US" dirty="0">
                <a:solidFill>
                  <a:schemeClr val="accent3">
                    <a:lumMod val="60000"/>
                    <a:lumOff val="40000"/>
                  </a:schemeClr>
                </a:solidFill>
              </a:rPr>
              <a:t/>
            </a:r>
            <a:br>
              <a:rPr lang="en-US" dirty="0">
                <a:solidFill>
                  <a:schemeClr val="accent3">
                    <a:lumMod val="60000"/>
                    <a:lumOff val="40000"/>
                  </a:schemeClr>
                </a:solidFill>
              </a:rPr>
            </a:br>
            <a:endParaRPr lang="en-US" dirty="0">
              <a:solidFill>
                <a:schemeClr val="accent3">
                  <a:lumMod val="60000"/>
                  <a:lumOff val="40000"/>
                </a:schemeClr>
              </a:solidFill>
            </a:endParaRPr>
          </a:p>
        </p:txBody>
      </p:sp>
      <p:pic>
        <p:nvPicPr>
          <p:cNvPr id="3993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35250" y="1967753"/>
            <a:ext cx="6921500" cy="4375150"/>
          </a:xfrm>
        </p:spPr>
      </p:pic>
      <p:sp>
        <p:nvSpPr>
          <p:cNvPr id="8" name="Rectangle 7"/>
          <p:cNvSpPr/>
          <p:nvPr/>
        </p:nvSpPr>
        <p:spPr>
          <a:xfrm>
            <a:off x="1319463" y="736647"/>
            <a:ext cx="9813758" cy="1231106"/>
          </a:xfrm>
          <a:prstGeom prst="rect">
            <a:avLst/>
          </a:prstGeom>
        </p:spPr>
        <p:txBody>
          <a:bodyPr wrap="square">
            <a:spAutoFit/>
          </a:bodyPr>
          <a:lstStyle/>
          <a:p>
            <a:pPr algn="ctr">
              <a:defRPr/>
            </a:pPr>
            <a:r>
              <a:rPr lang="en-US" sz="2800" dirty="0">
                <a:solidFill>
                  <a:schemeClr val="accent4">
                    <a:lumMod val="60000"/>
                    <a:lumOff val="40000"/>
                  </a:schemeClr>
                </a:solidFill>
              </a:rPr>
              <a:t>In 429 CE, Sri Lankan Bhikkhuni Devasara traveled to China with a group of bhikkhunis to establish a bhikkhuni sangha there. </a:t>
            </a:r>
          </a:p>
          <a:p>
            <a:pPr>
              <a:defRPr/>
            </a:pPr>
            <a:endParaRPr lang="en-US" dirty="0">
              <a:solidFill>
                <a:schemeClr val="accent6"/>
              </a:solidFill>
            </a:endParaRPr>
          </a:p>
        </p:txBody>
      </p:sp>
    </p:spTree>
    <p:extLst>
      <p:ext uri="{BB962C8B-B14F-4D97-AF65-F5344CB8AC3E}">
        <p14:creationId xmlns:p14="http://schemas.microsoft.com/office/powerpoint/2010/main" val="3705202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alpha val="51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362200" y="5410200"/>
            <a:ext cx="7391400" cy="609600"/>
          </a:xfrm>
        </p:spPr>
        <p:txBody>
          <a:bodyPr rtlCol="0">
            <a:normAutofit fontScale="90000"/>
          </a:bodyPr>
          <a:lstStyle/>
          <a:p>
            <a:pPr algn="ctr">
              <a:defRPr/>
            </a:pPr>
            <a:r>
              <a:rPr lang="en-US" dirty="0">
                <a:solidFill>
                  <a:srgbClr val="CC9900"/>
                </a:solidFill>
              </a:rPr>
              <a:t/>
            </a:r>
            <a:br>
              <a:rPr lang="en-US" dirty="0">
                <a:solidFill>
                  <a:srgbClr val="CC9900"/>
                </a:solidFill>
              </a:rPr>
            </a:br>
            <a:r>
              <a:rPr lang="en-US" dirty="0">
                <a:solidFill>
                  <a:srgbClr val="CC9900"/>
                </a:solidFill>
              </a:rPr>
              <a:t/>
            </a:r>
            <a:br>
              <a:rPr lang="en-US" dirty="0">
                <a:solidFill>
                  <a:srgbClr val="CC9900"/>
                </a:solidFill>
              </a:rPr>
            </a:br>
            <a:r>
              <a:rPr lang="en-US" dirty="0">
                <a:solidFill>
                  <a:schemeClr val="tx2"/>
                </a:solidFill>
                <a:latin typeface="Lucida Handwriting" pitchFamily="66" charset="0"/>
              </a:rPr>
              <a:t/>
            </a:r>
            <a:br>
              <a:rPr lang="en-US" dirty="0">
                <a:solidFill>
                  <a:schemeClr val="tx2"/>
                </a:solidFill>
                <a:latin typeface="Lucida Handwriting" pitchFamily="66" charset="0"/>
              </a:rPr>
            </a:br>
            <a:endParaRPr lang="en-US" dirty="0"/>
          </a:p>
        </p:txBody>
      </p:sp>
      <p:pic>
        <p:nvPicPr>
          <p:cNvPr id="40963" name="Picture 2"/>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6169" r="6169"/>
          <a:stretch>
            <a:fillRect/>
          </a:stretch>
        </p:blipFill>
        <p:spPr>
          <a:xfrm>
            <a:off x="3243549" y="513034"/>
            <a:ext cx="5628701" cy="3823342"/>
          </a:xfrm>
        </p:spPr>
      </p:pic>
      <p:sp>
        <p:nvSpPr>
          <p:cNvPr id="8" name="Content Placeholder 2"/>
          <p:cNvSpPr>
            <a:spLocks noGrp="1"/>
          </p:cNvSpPr>
          <p:nvPr>
            <p:ph type="body" sz="half" idx="2"/>
          </p:nvPr>
        </p:nvSpPr>
        <p:spPr>
          <a:xfrm>
            <a:off x="766482" y="4693023"/>
            <a:ext cx="11147611" cy="1963271"/>
          </a:xfrm>
        </p:spPr>
        <p:txBody>
          <a:bodyPr rtlCol="0">
            <a:noAutofit/>
          </a:bodyPr>
          <a:lstStyle/>
          <a:p>
            <a:pPr algn="ctr">
              <a:defRPr/>
            </a:pPr>
            <a:r>
              <a:rPr lang="en-US" sz="3200" dirty="0">
                <a:solidFill>
                  <a:srgbClr val="C00000"/>
                </a:solidFill>
              </a:rPr>
              <a:t>China’s bhikkhuni lineage, originating from Sri Lanka, has continued to the present day in an unbroken upasampada (ordination) lineage.  This lineage eventually spread to Taiwan, Korea, and Vietnam. </a:t>
            </a:r>
          </a:p>
        </p:txBody>
      </p:sp>
    </p:spTree>
    <p:extLst>
      <p:ext uri="{BB962C8B-B14F-4D97-AF65-F5344CB8AC3E}">
        <p14:creationId xmlns:p14="http://schemas.microsoft.com/office/powerpoint/2010/main" val="1426191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59000"/>
          </a:schemeClr>
        </a:solidFill>
        <a:effectLst/>
      </p:bgPr>
    </p:bg>
    <p:spTree>
      <p:nvGrpSpPr>
        <p:cNvPr id="1" name=""/>
        <p:cNvGrpSpPr/>
        <p:nvPr/>
      </p:nvGrpSpPr>
      <p:grpSpPr>
        <a:xfrm>
          <a:off x="0" y="0"/>
          <a:ext cx="0" cy="0"/>
          <a:chOff x="0" y="0"/>
          <a:chExt cx="0" cy="0"/>
        </a:xfrm>
      </p:grpSpPr>
      <p:sp>
        <p:nvSpPr>
          <p:cNvPr id="44034" name="TextBox 6"/>
          <p:cNvSpPr txBox="1">
            <a:spLocks noChangeArrowheads="1"/>
          </p:cNvSpPr>
          <p:nvPr/>
        </p:nvSpPr>
        <p:spPr bwMode="auto">
          <a:xfrm>
            <a:off x="1752600" y="457200"/>
            <a:ext cx="8686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000" b="1" dirty="0">
                <a:latin typeface="+mj-lt"/>
              </a:rPr>
              <a:t>One Major Thing Prevented the Spread of the </a:t>
            </a:r>
            <a:r>
              <a:rPr lang="en-US" altLang="en-US" sz="4000" b="1" i="1" dirty="0">
                <a:latin typeface="+mj-lt"/>
              </a:rPr>
              <a:t>Bhiksuni</a:t>
            </a:r>
            <a:r>
              <a:rPr lang="en-US" altLang="en-US" sz="4000" b="1" dirty="0">
                <a:latin typeface="+mj-lt"/>
              </a:rPr>
              <a:t> Order to Tibet</a:t>
            </a:r>
          </a:p>
        </p:txBody>
      </p:sp>
      <p:pic>
        <p:nvPicPr>
          <p:cNvPr id="44035" name="Picture 2" descr="Kashmir Himalayas"/>
          <p:cNvPicPr>
            <a:picLocks noChangeAspect="1" noChangeArrowheads="1"/>
          </p:cNvPicPr>
          <p:nvPr/>
        </p:nvPicPr>
        <p:blipFill>
          <a:blip r:embed="rId3">
            <a:extLst>
              <a:ext uri="{28A0092B-C50C-407E-A947-70E740481C1C}">
                <a14:useLocalDpi xmlns:a14="http://schemas.microsoft.com/office/drawing/2010/main" val="0"/>
              </a:ext>
            </a:extLst>
          </a:blip>
          <a:srcRect l="2299" t="3758" r="2463" b="4805"/>
          <a:stretch>
            <a:fillRect/>
          </a:stretch>
        </p:blipFill>
        <p:spPr bwMode="auto">
          <a:xfrm>
            <a:off x="2487706" y="1828800"/>
            <a:ext cx="6775804" cy="4467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5955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76941" y="104479"/>
            <a:ext cx="10248900" cy="2286000"/>
          </a:xfrm>
        </p:spPr>
        <p:txBody>
          <a:bodyPr rtlCol="0">
            <a:normAutofit/>
          </a:bodyPr>
          <a:lstStyle/>
          <a:p>
            <a:pPr algn="ctr">
              <a:defRPr/>
            </a:pPr>
            <a:r>
              <a:rPr lang="en-US" sz="3100" b="1" dirty="0">
                <a:solidFill>
                  <a:schemeClr val="bg1"/>
                </a:solidFill>
                <a:latin typeface="Arial" pitchFamily="34" charset="0"/>
                <a:cs typeface="Arial" pitchFamily="34" charset="0"/>
              </a:rPr>
              <a:t>Disappearance of the Bhikkhuni Sangha</a:t>
            </a:r>
            <a:br>
              <a:rPr lang="en-US" sz="3100" b="1" dirty="0">
                <a:solidFill>
                  <a:schemeClr val="bg1"/>
                </a:solidFill>
                <a:latin typeface="Arial" pitchFamily="34" charset="0"/>
                <a:cs typeface="Arial" pitchFamily="34" charset="0"/>
              </a:rPr>
            </a:br>
            <a:r>
              <a:rPr lang="en-US" sz="3100" b="1" dirty="0">
                <a:solidFill>
                  <a:schemeClr val="bg1"/>
                </a:solidFill>
                <a:latin typeface="Arial" pitchFamily="34" charset="0"/>
                <a:cs typeface="Arial" pitchFamily="34" charset="0"/>
              </a:rPr>
              <a:t> in India and Sri Lanka</a:t>
            </a:r>
            <a:r>
              <a:rPr lang="en-US" sz="3100" b="1" dirty="0">
                <a:latin typeface="Arial" pitchFamily="34" charset="0"/>
                <a:cs typeface="Arial" pitchFamily="34" charset="0"/>
              </a:rPr>
              <a:t/>
            </a:r>
            <a:br>
              <a:rPr lang="en-US" sz="3100" b="1" dirty="0">
                <a:latin typeface="Arial" pitchFamily="34" charset="0"/>
                <a:cs typeface="Arial" pitchFamily="34" charset="0"/>
              </a:rPr>
            </a:br>
            <a:r>
              <a:rPr lang="en-US" sz="3100" dirty="0">
                <a:latin typeface="Arial" pitchFamily="34" charset="0"/>
                <a:cs typeface="Arial" pitchFamily="34" charset="0"/>
              </a:rPr>
              <a:t/>
            </a:r>
            <a:br>
              <a:rPr lang="en-US" sz="3100" dirty="0">
                <a:latin typeface="Arial" pitchFamily="34" charset="0"/>
                <a:cs typeface="Arial" pitchFamily="34" charset="0"/>
              </a:rPr>
            </a:br>
            <a:r>
              <a:rPr lang="en-US" sz="2200" dirty="0">
                <a:solidFill>
                  <a:schemeClr val="bg1"/>
                </a:solidFill>
                <a:latin typeface="Arial" pitchFamily="34" charset="0"/>
                <a:cs typeface="Arial" pitchFamily="34" charset="0"/>
              </a:rPr>
              <a:t>Between the 11</a:t>
            </a:r>
            <a:r>
              <a:rPr lang="en-US" sz="2200" baseline="30000" dirty="0">
                <a:solidFill>
                  <a:schemeClr val="bg1"/>
                </a:solidFill>
                <a:latin typeface="Arial" pitchFamily="34" charset="0"/>
                <a:cs typeface="Arial" pitchFamily="34" charset="0"/>
              </a:rPr>
              <a:t>th</a:t>
            </a:r>
            <a:r>
              <a:rPr lang="en-US" sz="2200" dirty="0">
                <a:solidFill>
                  <a:schemeClr val="bg1"/>
                </a:solidFill>
                <a:latin typeface="Arial" pitchFamily="34" charset="0"/>
                <a:cs typeface="Arial" pitchFamily="34" charset="0"/>
              </a:rPr>
              <a:t>   and  14</a:t>
            </a:r>
            <a:r>
              <a:rPr lang="en-US" sz="2200" baseline="30000" dirty="0">
                <a:solidFill>
                  <a:schemeClr val="bg1"/>
                </a:solidFill>
                <a:latin typeface="Arial" pitchFamily="34" charset="0"/>
                <a:cs typeface="Arial" pitchFamily="34" charset="0"/>
              </a:rPr>
              <a:t>th</a:t>
            </a:r>
            <a:r>
              <a:rPr lang="en-US" sz="2200" dirty="0">
                <a:solidFill>
                  <a:schemeClr val="bg1"/>
                </a:solidFill>
                <a:latin typeface="Arial" pitchFamily="34" charset="0"/>
                <a:cs typeface="Arial" pitchFamily="34" charset="0"/>
              </a:rPr>
              <a:t> centuries CE both the Bhikkhu and Bhikkhuni Sanghas died out in India and Sri Lanka due to invasions, war, and famine,</a:t>
            </a:r>
            <a:endParaRPr lang="en-US" sz="2000" dirty="0">
              <a:solidFill>
                <a:schemeClr val="bg1"/>
              </a:solidFill>
            </a:endParaRPr>
          </a:p>
        </p:txBody>
      </p:sp>
      <p:pic>
        <p:nvPicPr>
          <p:cNvPr id="41987" name="Picture 3" descr="Sanghamitta's shrine with the Mahabodhi in Kelaniy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2300" y="2697240"/>
            <a:ext cx="4749800" cy="335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Box 3"/>
          <p:cNvSpPr txBox="1">
            <a:spLocks noChangeArrowheads="1"/>
          </p:cNvSpPr>
          <p:nvPr/>
        </p:nvSpPr>
        <p:spPr bwMode="auto">
          <a:xfrm>
            <a:off x="2597150" y="6235701"/>
            <a:ext cx="588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dirty="0">
                <a:latin typeface="Signet Roundhand ATT"/>
              </a:rPr>
              <a:t>   </a:t>
            </a:r>
            <a:r>
              <a:rPr lang="en-US" altLang="en-US" sz="2400" dirty="0">
                <a:solidFill>
                  <a:schemeClr val="bg1"/>
                </a:solidFill>
                <a:latin typeface="Signet Roundhand ATT"/>
              </a:rPr>
              <a:t>Sanghamitta Shrine, </a:t>
            </a:r>
            <a:r>
              <a:rPr lang="en-US" altLang="en-US" sz="2400" dirty="0" err="1">
                <a:solidFill>
                  <a:schemeClr val="bg1"/>
                </a:solidFill>
                <a:latin typeface="Signet Roundhand ATT"/>
              </a:rPr>
              <a:t>Kelaniya</a:t>
            </a:r>
            <a:r>
              <a:rPr lang="en-US" altLang="en-US" sz="2400" dirty="0">
                <a:solidFill>
                  <a:schemeClr val="bg1"/>
                </a:solidFill>
                <a:latin typeface="Signet Roundhand ATT"/>
              </a:rPr>
              <a:t>, Sri Lanka</a:t>
            </a:r>
            <a:endParaRPr lang="en-US" altLang="en-US" sz="2400" dirty="0">
              <a:solidFill>
                <a:schemeClr val="bg1"/>
              </a:solidFill>
            </a:endParaRPr>
          </a:p>
        </p:txBody>
      </p:sp>
    </p:spTree>
    <p:extLst>
      <p:ext uri="{BB962C8B-B14F-4D97-AF65-F5344CB8AC3E}">
        <p14:creationId xmlns:p14="http://schemas.microsoft.com/office/powerpoint/2010/main" val="2125623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46688" y="938562"/>
            <a:ext cx="10515600" cy="1325563"/>
          </a:xfrm>
        </p:spPr>
        <p:txBody>
          <a:bodyPr/>
          <a:lstStyle/>
          <a:p>
            <a:r>
              <a:rPr lang="en-US" dirty="0"/>
              <a:t>Ayya Tathaaloka</a:t>
            </a:r>
            <a:br>
              <a:rPr lang="en-US" dirty="0"/>
            </a:br>
            <a:r>
              <a:rPr lang="en-US" sz="2400" dirty="0"/>
              <a:t>Dhammadharini </a:t>
            </a:r>
          </a:p>
        </p:txBody>
      </p:sp>
      <p:sp>
        <p:nvSpPr>
          <p:cNvPr id="3" name="Content Placeholder 2"/>
          <p:cNvSpPr>
            <a:spLocks noGrp="1"/>
          </p:cNvSpPr>
          <p:nvPr>
            <p:ph idx="1"/>
          </p:nvPr>
        </p:nvSpPr>
        <p:spPr>
          <a:xfrm>
            <a:off x="946688" y="2399547"/>
            <a:ext cx="10515600" cy="2420426"/>
          </a:xfrm>
        </p:spPr>
        <p:txBody>
          <a:bodyPr/>
          <a:lstStyle/>
          <a:p>
            <a:pPr marL="0" indent="0">
              <a:buNone/>
            </a:pPr>
            <a:r>
              <a:rPr lang="en-US" dirty="0"/>
              <a:t>“We will be beginning our year-long commemoration of the 2600-Year Anniversary of the Bhikkhuni Sangha this coming September full moon.  I feel it is an important time to take stock, look at where we were a hundred years ago, where we are now, the challenges we face, and what our strategy is to work effectively with them</a:t>
            </a:r>
            <a:r>
              <a:rPr lang="en-US" dirty="0" smtClean="0"/>
              <a:t>.”</a:t>
            </a:r>
            <a:endParaRPr lang="en-US" dirty="0"/>
          </a:p>
          <a:p>
            <a:endParaRPr lang="en-US" dirty="0"/>
          </a:p>
        </p:txBody>
      </p:sp>
    </p:spTree>
    <p:extLst>
      <p:ext uri="{BB962C8B-B14F-4D97-AF65-F5344CB8AC3E}">
        <p14:creationId xmlns:p14="http://schemas.microsoft.com/office/powerpoint/2010/main" val="418856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75000"/>
            <a:alpha val="56000"/>
          </a:schemeClr>
        </a:solidFill>
        <a:effectLst/>
      </p:bgPr>
    </p:bg>
    <p:spTree>
      <p:nvGrpSpPr>
        <p:cNvPr id="1" name=""/>
        <p:cNvGrpSpPr/>
        <p:nvPr/>
      </p:nvGrpSpPr>
      <p:grpSpPr>
        <a:xfrm>
          <a:off x="0" y="0"/>
          <a:ext cx="0" cy="0"/>
          <a:chOff x="0" y="0"/>
          <a:chExt cx="0" cy="0"/>
        </a:xfrm>
      </p:grpSpPr>
      <p:sp>
        <p:nvSpPr>
          <p:cNvPr id="46082" name="Title 3"/>
          <p:cNvSpPr>
            <a:spLocks noGrp="1"/>
          </p:cNvSpPr>
          <p:nvPr>
            <p:ph type="title"/>
          </p:nvPr>
        </p:nvSpPr>
        <p:spPr>
          <a:xfrm>
            <a:off x="655393" y="2504979"/>
            <a:ext cx="5756432" cy="3067918"/>
          </a:xfrm>
          <a:solidFill>
            <a:schemeClr val="accent4">
              <a:lumMod val="40000"/>
              <a:lumOff val="60000"/>
            </a:schemeClr>
          </a:solidFill>
        </p:spPr>
        <p:txBody>
          <a:bodyPr>
            <a:normAutofit fontScale="90000"/>
          </a:bodyPr>
          <a:lstStyle/>
          <a:p>
            <a:pPr algn="ctr"/>
            <a:r>
              <a:rPr lang="en-US" altLang="en-US" sz="4000" b="1" dirty="0"/>
              <a:t>With a little help from our friends (sisters)!</a:t>
            </a:r>
            <a:br>
              <a:rPr lang="en-US" altLang="en-US" sz="4000" b="1" dirty="0"/>
            </a:br>
            <a:r>
              <a:rPr lang="en-US" altLang="en-US" sz="3000" b="1" dirty="0"/>
              <a:t/>
            </a:r>
            <a:br>
              <a:rPr lang="en-US" altLang="en-US" sz="3000" b="1" dirty="0"/>
            </a:br>
            <a:r>
              <a:rPr lang="en-US" altLang="en-US" sz="3600" b="1" i="1" dirty="0">
                <a:solidFill>
                  <a:schemeClr val="accent2">
                    <a:lumMod val="50000"/>
                  </a:schemeClr>
                </a:solidFill>
              </a:rPr>
              <a:t>Bhikshuni</a:t>
            </a:r>
            <a:r>
              <a:rPr lang="en-US" altLang="en-US" sz="3600" b="1" dirty="0">
                <a:solidFill>
                  <a:schemeClr val="accent2">
                    <a:lumMod val="50000"/>
                  </a:schemeClr>
                </a:solidFill>
              </a:rPr>
              <a:t>s in Taiwan, Korea and Hong Kong Helped Revive the </a:t>
            </a:r>
            <a:r>
              <a:rPr lang="en-US" altLang="en-US" sz="3600" b="1" i="1" dirty="0">
                <a:solidFill>
                  <a:schemeClr val="accent2">
                    <a:lumMod val="50000"/>
                  </a:schemeClr>
                </a:solidFill>
              </a:rPr>
              <a:t>Bhikkhuni/Bhiksuni</a:t>
            </a:r>
            <a:r>
              <a:rPr lang="en-US" altLang="en-US" sz="3600" b="1" dirty="0">
                <a:solidFill>
                  <a:schemeClr val="accent2">
                    <a:lumMod val="50000"/>
                  </a:schemeClr>
                </a:solidFill>
              </a:rPr>
              <a:t> Sanghas in the Theravada &amp; Tibetan Traditions</a:t>
            </a:r>
          </a:p>
        </p:txBody>
      </p:sp>
      <p:pic>
        <p:nvPicPr>
          <p:cNvPr id="46083" name="Picture 2" descr="Un Mun Sa in the main hall cropped &amp; edite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688212" y="2411552"/>
            <a:ext cx="4593507" cy="3161345"/>
          </a:xfrm>
        </p:spPr>
      </p:pic>
      <p:sp>
        <p:nvSpPr>
          <p:cNvPr id="7" name="Rectangle 6"/>
          <p:cNvSpPr/>
          <p:nvPr/>
        </p:nvSpPr>
        <p:spPr>
          <a:xfrm>
            <a:off x="6411825" y="5647037"/>
            <a:ext cx="5376520" cy="830997"/>
          </a:xfrm>
          <a:prstGeom prst="rect">
            <a:avLst/>
          </a:prstGeom>
        </p:spPr>
        <p:txBody>
          <a:bodyPr wrap="square">
            <a:spAutoFit/>
          </a:bodyPr>
          <a:lstStyle/>
          <a:p>
            <a:pPr algn="ctr">
              <a:defRPr/>
            </a:pPr>
            <a:r>
              <a:rPr lang="en-US" sz="2400" dirty="0" err="1"/>
              <a:t>Unmoonsa</a:t>
            </a:r>
            <a:r>
              <a:rPr lang="en-US" sz="2400" dirty="0"/>
              <a:t> Bhikkhuni Monastery</a:t>
            </a:r>
          </a:p>
          <a:p>
            <a:pPr algn="ctr">
              <a:defRPr/>
            </a:pPr>
            <a:r>
              <a:rPr lang="en-US" sz="2400" dirty="0"/>
              <a:t> &amp; Sangha University, South Korea</a:t>
            </a:r>
          </a:p>
        </p:txBody>
      </p:sp>
      <p:sp>
        <p:nvSpPr>
          <p:cNvPr id="3" name="Rectangle 2"/>
          <p:cNvSpPr/>
          <p:nvPr/>
        </p:nvSpPr>
        <p:spPr>
          <a:xfrm>
            <a:off x="2035016" y="389324"/>
            <a:ext cx="7998669" cy="1938992"/>
          </a:xfrm>
          <a:prstGeom prst="rect">
            <a:avLst/>
          </a:prstGeom>
        </p:spPr>
        <p:txBody>
          <a:bodyPr wrap="square">
            <a:spAutoFit/>
          </a:bodyPr>
          <a:lstStyle/>
          <a:p>
            <a:pPr algn="ctr"/>
            <a:r>
              <a:rPr lang="en-US" sz="4000" b="1" dirty="0"/>
              <a:t>1900s - Revival of the Modern Theravada and Tibetan Bhikkhuni Sanghas</a:t>
            </a:r>
          </a:p>
        </p:txBody>
      </p:sp>
    </p:spTree>
    <p:extLst>
      <p:ext uri="{BB962C8B-B14F-4D97-AF65-F5344CB8AC3E}">
        <p14:creationId xmlns:p14="http://schemas.microsoft.com/office/powerpoint/2010/main" val="3695578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75000"/>
            <a:alpha val="64000"/>
          </a:schemeClr>
        </a:solidFill>
        <a:effectLst/>
      </p:bgPr>
    </p:bg>
    <p:spTree>
      <p:nvGrpSpPr>
        <p:cNvPr id="1" name=""/>
        <p:cNvGrpSpPr/>
        <p:nvPr/>
      </p:nvGrpSpPr>
      <p:grpSpPr>
        <a:xfrm>
          <a:off x="0" y="0"/>
          <a:ext cx="0" cy="0"/>
          <a:chOff x="0" y="0"/>
          <a:chExt cx="0" cy="0"/>
        </a:xfrm>
      </p:grpSpPr>
      <p:pic>
        <p:nvPicPr>
          <p:cNvPr id="47106" name="Picture 1" descr="Ajahn Brahm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3176" y="1981200"/>
            <a:ext cx="552770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1"/>
          <p:cNvSpPr>
            <a:spLocks noChangeArrowheads="1"/>
          </p:cNvSpPr>
          <p:nvPr/>
        </p:nvSpPr>
        <p:spPr bwMode="auto">
          <a:xfrm>
            <a:off x="1435769" y="1981200"/>
            <a:ext cx="342900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dirty="0">
                <a:solidFill>
                  <a:srgbClr val="000000"/>
                </a:solidFill>
                <a:latin typeface="Calibri" panose="020F0502020204030204" pitchFamily="34" charset="0"/>
                <a:cs typeface="Times New Roman" panose="02020603050405020304" pitchFamily="18" charset="0"/>
              </a:rPr>
              <a:t>“In all the Mahayana schools whether in Tibet, China, Korea, or Vietnam, they follow mostly a </a:t>
            </a:r>
            <a:r>
              <a:rPr lang="en-US" altLang="en-US" sz="2400" dirty="0" err="1">
                <a:solidFill>
                  <a:srgbClr val="000000"/>
                </a:solidFill>
                <a:latin typeface="Calibri" panose="020F0502020204030204" pitchFamily="34" charset="0"/>
                <a:cs typeface="Times New Roman" panose="02020603050405020304" pitchFamily="18" charset="0"/>
              </a:rPr>
              <a:t>Dharmagupta</a:t>
            </a:r>
            <a:r>
              <a:rPr lang="en-US" altLang="en-US" sz="2400" dirty="0">
                <a:solidFill>
                  <a:srgbClr val="000000"/>
                </a:solidFill>
                <a:latin typeface="Calibri" panose="020F0502020204030204" pitchFamily="34" charset="0"/>
                <a:cs typeface="Times New Roman" panose="02020603050405020304" pitchFamily="18" charset="0"/>
              </a:rPr>
              <a:t> Vinaya.  </a:t>
            </a:r>
            <a:r>
              <a:rPr lang="en-US" altLang="en-US" sz="2400" dirty="0" err="1">
                <a:solidFill>
                  <a:srgbClr val="000000"/>
                </a:solidFill>
                <a:latin typeface="Calibri" panose="020F0502020204030204" pitchFamily="34" charset="0"/>
                <a:cs typeface="Times New Roman" panose="02020603050405020304" pitchFamily="18" charset="0"/>
              </a:rPr>
              <a:t>Dharmagupta</a:t>
            </a:r>
            <a:r>
              <a:rPr lang="en-US" altLang="en-US" sz="2400" dirty="0">
                <a:solidFill>
                  <a:srgbClr val="000000"/>
                </a:solidFill>
                <a:latin typeface="Calibri" panose="020F0502020204030204" pitchFamily="34" charset="0"/>
                <a:cs typeface="Times New Roman" panose="02020603050405020304" pitchFamily="18" charset="0"/>
              </a:rPr>
              <a:t> is one of the Theravada sects. ”</a:t>
            </a:r>
            <a:endParaRPr lang="en-US" altLang="en-US" sz="2400" dirty="0">
              <a:latin typeface="Calibri" panose="020F0502020204030204" pitchFamily="34" charset="0"/>
              <a:cs typeface="Times New Roman" panose="02020603050405020304" pitchFamily="18" charset="0"/>
            </a:endParaRPr>
          </a:p>
          <a:p>
            <a:pPr eaLnBrk="1" hangingPunct="1"/>
            <a:endParaRPr lang="en-US" altLang="en-US" dirty="0">
              <a:latin typeface="Calibri" panose="020F0502020204030204" pitchFamily="34" charset="0"/>
              <a:cs typeface="Times New Roman" panose="02020603050405020304" pitchFamily="18" charset="0"/>
            </a:endParaRPr>
          </a:p>
          <a:p>
            <a:pPr eaLnBrk="1" hangingPunct="1"/>
            <a:r>
              <a:rPr lang="en-US" altLang="en-US" sz="2400" dirty="0">
                <a:latin typeface="Calibri" panose="020F0502020204030204" pitchFamily="34" charset="0"/>
                <a:cs typeface="Times New Roman" panose="02020603050405020304" pitchFamily="18" charset="0"/>
              </a:rPr>
              <a:t>Ajahn Brahm </a:t>
            </a:r>
          </a:p>
        </p:txBody>
      </p:sp>
      <p:sp>
        <p:nvSpPr>
          <p:cNvPr id="47108" name="TextBox 4"/>
          <p:cNvSpPr txBox="1">
            <a:spLocks noChangeArrowheads="1"/>
          </p:cNvSpPr>
          <p:nvPr/>
        </p:nvSpPr>
        <p:spPr bwMode="auto">
          <a:xfrm>
            <a:off x="2590800" y="609600"/>
            <a:ext cx="7010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dirty="0">
                <a:solidFill>
                  <a:srgbClr val="000000"/>
                </a:solidFill>
                <a:latin typeface="Calibri" panose="020F0502020204030204" pitchFamily="34" charset="0"/>
                <a:cs typeface="Times New Roman" panose="02020603050405020304" pitchFamily="18" charset="0"/>
              </a:rPr>
              <a:t>Mahayana Ordination Almost Identical to Theravada Ordination Ceremony</a:t>
            </a:r>
          </a:p>
        </p:txBody>
      </p:sp>
    </p:spTree>
    <p:extLst>
      <p:ext uri="{BB962C8B-B14F-4D97-AF65-F5344CB8AC3E}">
        <p14:creationId xmlns:p14="http://schemas.microsoft.com/office/powerpoint/2010/main" val="3137707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77826" name="Picture 2" descr="http://bp0.blogger.com/_w_-tH82vS_M/SCBIkpQkQpI/AAAAAAAAAoo/cDgbOxpO1Bk/s320/abhirupa.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290" y="164795"/>
            <a:ext cx="3108258" cy="637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ounded Rectangular Callout 5"/>
          <p:cNvSpPr>
            <a:spLocks noChangeArrowheads="1"/>
          </p:cNvSpPr>
          <p:nvPr/>
        </p:nvSpPr>
        <p:spPr bwMode="auto">
          <a:xfrm>
            <a:off x="5137484" y="405063"/>
            <a:ext cx="4343400" cy="1676400"/>
          </a:xfrm>
          <a:prstGeom prst="wedgeRoundRectCallout">
            <a:avLst>
              <a:gd name="adj1" fmla="val -80634"/>
              <a:gd name="adj2" fmla="val 11444"/>
              <a:gd name="adj3" fmla="val 16667"/>
            </a:avLst>
          </a:prstGeom>
          <a:noFill/>
          <a:ln w="9525" algn="ctr">
            <a:solidFill>
              <a:schemeClr val="tx1"/>
            </a:solidFill>
            <a:round/>
            <a:headEnd/>
            <a:tailEnd/>
          </a:ln>
        </p:spPr>
        <p:txBody>
          <a:bodyPr wrap="none"/>
          <a:lstStyle/>
          <a:p>
            <a:pPr algn="ctr" fontAlgn="base">
              <a:spcBef>
                <a:spcPct val="0"/>
              </a:spcBef>
              <a:spcAft>
                <a:spcPct val="0"/>
              </a:spcAft>
              <a:defRPr/>
            </a:pPr>
            <a:r>
              <a:rPr lang="en-US" sz="3200" i="1" dirty="0">
                <a:solidFill>
                  <a:prstClr val="black"/>
                </a:solidFill>
                <a:cs typeface="Arial" panose="020B0604020202020204" pitchFamily="34" charset="0"/>
              </a:rPr>
              <a:t>I’ve been waiting for</a:t>
            </a:r>
          </a:p>
          <a:p>
            <a:pPr algn="ctr" fontAlgn="base">
              <a:spcBef>
                <a:spcPct val="0"/>
              </a:spcBef>
              <a:spcAft>
                <a:spcPct val="0"/>
              </a:spcAft>
              <a:defRPr/>
            </a:pPr>
            <a:r>
              <a:rPr lang="en-US" sz="3200" i="1" dirty="0">
                <a:solidFill>
                  <a:prstClr val="black"/>
                </a:solidFill>
                <a:cs typeface="Arial" panose="020B0604020202020204" pitchFamily="34" charset="0"/>
              </a:rPr>
              <a:t>bhikkhuni ordination</a:t>
            </a:r>
          </a:p>
          <a:p>
            <a:pPr algn="ctr" fontAlgn="base">
              <a:spcBef>
                <a:spcPct val="0"/>
              </a:spcBef>
              <a:spcAft>
                <a:spcPct val="0"/>
              </a:spcAft>
              <a:defRPr/>
            </a:pPr>
            <a:r>
              <a:rPr lang="en-US" sz="3200" i="1" dirty="0">
                <a:solidFill>
                  <a:prstClr val="black"/>
                </a:solidFill>
                <a:cs typeface="Arial" panose="020B0604020202020204" pitchFamily="34" charset="0"/>
              </a:rPr>
              <a:t>for </a:t>
            </a:r>
            <a:r>
              <a:rPr lang="en-US" sz="3200" i="1" u="sng" dirty="0">
                <a:solidFill>
                  <a:prstClr val="black"/>
                </a:solidFill>
                <a:cs typeface="Arial" panose="020B0604020202020204" pitchFamily="34" charset="0"/>
              </a:rPr>
              <a:t>such</a:t>
            </a:r>
            <a:r>
              <a:rPr lang="en-US" sz="3200" i="1" dirty="0">
                <a:solidFill>
                  <a:prstClr val="black"/>
                </a:solidFill>
                <a:cs typeface="Arial" panose="020B0604020202020204" pitchFamily="34" charset="0"/>
              </a:rPr>
              <a:t> a long time…</a:t>
            </a:r>
          </a:p>
        </p:txBody>
      </p:sp>
      <p:sp>
        <p:nvSpPr>
          <p:cNvPr id="68612" name="TextBox 3"/>
          <p:cNvSpPr txBox="1">
            <a:spLocks noChangeArrowheads="1"/>
          </p:cNvSpPr>
          <p:nvPr/>
        </p:nvSpPr>
        <p:spPr bwMode="auto">
          <a:xfrm>
            <a:off x="5943600" y="6172200"/>
            <a:ext cx="3913700" cy="369332"/>
          </a:xfrm>
          <a:prstGeom prst="rect">
            <a:avLst/>
          </a:prstGeom>
          <a:noFill/>
          <a:ln w="9525">
            <a:noFill/>
            <a:miter lim="800000"/>
            <a:headEnd/>
            <a:tailEnd/>
          </a:ln>
        </p:spPr>
        <p:txBody>
          <a:bodyPr wrap="none">
            <a:spAutoFit/>
          </a:bodyPr>
          <a:lstStyle/>
          <a:p>
            <a:pPr fontAlgn="base">
              <a:spcBef>
                <a:spcPct val="0"/>
              </a:spcBef>
              <a:spcAft>
                <a:spcPct val="0"/>
              </a:spcAft>
              <a:defRPr/>
            </a:pPr>
            <a:r>
              <a:rPr lang="en-US" dirty="0">
                <a:solidFill>
                  <a:prstClr val="black"/>
                </a:solidFill>
                <a:cs typeface="Arial" panose="020B0604020202020204" pitchFamily="34" charset="0"/>
              </a:rPr>
              <a:t>From </a:t>
            </a:r>
            <a:r>
              <a:rPr lang="en-US" dirty="0" err="1">
                <a:solidFill>
                  <a:prstClr val="black"/>
                </a:solidFill>
                <a:cs typeface="Arial" panose="020B0604020202020204" pitchFamily="34" charset="0"/>
              </a:rPr>
              <a:t>Santi</a:t>
            </a:r>
            <a:r>
              <a:rPr lang="en-US" dirty="0">
                <a:solidFill>
                  <a:prstClr val="black"/>
                </a:solidFill>
                <a:cs typeface="Arial" panose="020B0604020202020204" pitchFamily="34" charset="0"/>
              </a:rPr>
              <a:t> Forest Monastery Website</a:t>
            </a:r>
          </a:p>
        </p:txBody>
      </p:sp>
    </p:spTree>
    <p:extLst>
      <p:ext uri="{BB962C8B-B14F-4D97-AF65-F5344CB8AC3E}">
        <p14:creationId xmlns:p14="http://schemas.microsoft.com/office/powerpoint/2010/main" val="3801679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http://www.geocities.com/tokyo/6774/ayy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6438" y="0"/>
            <a:ext cx="234156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4" descr="http://www.dhammawiki.com/images/0/0c/DhammanandaBhikkhuni.jpg">
            <a:hlinkClick r:id="rId4" tooltip="DhammanandaBhikkhuni.jpg"/>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200" y="3352800"/>
            <a:ext cx="2209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2" descr="C:\Users\owner\Pictures\Alliance for Bhikkhunis\Lekshe at Sakayadhita Crop.jpg"/>
          <p:cNvPicPr>
            <a:picLocks noChangeAspect="1" noChangeArrowheads="1"/>
          </p:cNvPicPr>
          <p:nvPr/>
        </p:nvPicPr>
        <p:blipFill>
          <a:blip r:embed="rId6">
            <a:extLst>
              <a:ext uri="{28A0092B-C50C-407E-A947-70E740481C1C}">
                <a14:useLocalDpi xmlns:a14="http://schemas.microsoft.com/office/drawing/2010/main" val="0"/>
              </a:ext>
            </a:extLst>
          </a:blip>
          <a:srcRect t="4918" b="-4918"/>
          <a:stretch>
            <a:fillRect/>
          </a:stretch>
        </p:blipFill>
        <p:spPr bwMode="auto">
          <a:xfrm>
            <a:off x="5888038" y="0"/>
            <a:ext cx="264636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2" descr="http://www.snowlionpub.com/data/img3/palm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1" y="0"/>
            <a:ext cx="30210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Content Placeholder 4" descr="02bhiksuni_voramai_kabilsingh_thailand_2.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0"/>
            <a:ext cx="21336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2" descr="Ven. Thubten Chodron (Click here for more pictures and slideshows on Bio page.)">
            <a:hlinkClick r:id="rId9"/>
          </p:cNvPr>
          <p:cNvPicPr>
            <a:picLocks noChangeAspect="1" noChangeArrowheads="1"/>
          </p:cNvPicPr>
          <p:nvPr/>
        </p:nvPicPr>
        <p:blipFill>
          <a:blip r:embed="rId10">
            <a:lum bright="-6000" contrast="8000"/>
            <a:extLst>
              <a:ext uri="{28A0092B-C50C-407E-A947-70E740481C1C}">
                <a14:useLocalDpi xmlns:a14="http://schemas.microsoft.com/office/drawing/2010/main" val="0"/>
              </a:ext>
            </a:extLst>
          </a:blip>
          <a:srcRect/>
          <a:stretch>
            <a:fillRect/>
          </a:stretch>
        </p:blipFill>
        <p:spPr bwMode="auto">
          <a:xfrm>
            <a:off x="5791200" y="3810000"/>
            <a:ext cx="2743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4" descr="Ani Pema Chodr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2590800"/>
            <a:ext cx="2133600"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Content Placeholder 6" descr="Ayya Tathaaloka.jpg"/>
          <p:cNvPicPr>
            <a:picLocks noGrp="1"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657601" y="2209800"/>
            <a:ext cx="1522413"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4" descr="http://www.bhikkhunikusuma.info/2010-may-mi-pictures/photos/bhikkhuni011.jpg"/>
          <p:cNvPicPr>
            <a:picLocks noChangeAspect="1" noChangeArrowheads="1"/>
          </p:cNvPicPr>
          <p:nvPr/>
        </p:nvPicPr>
        <p:blipFill>
          <a:blip r:embed="rId13">
            <a:extLst>
              <a:ext uri="{28A0092B-C50C-407E-A947-70E740481C1C}">
                <a14:useLocalDpi xmlns:a14="http://schemas.microsoft.com/office/drawing/2010/main" val="0"/>
              </a:ext>
            </a:extLst>
          </a:blip>
          <a:srcRect l="19127" t="1692" r="30760" b="29655"/>
          <a:stretch>
            <a:fillRect/>
          </a:stretch>
        </p:blipFill>
        <p:spPr bwMode="auto">
          <a:xfrm>
            <a:off x="1524001" y="4724400"/>
            <a:ext cx="23082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9" name="Picture 2" descr="620SobhanaWithCertificateAndTeacherKneeling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33800" y="3981450"/>
            <a:ext cx="2230438"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62782" y="6140450"/>
            <a:ext cx="8412464" cy="584775"/>
          </a:xfrm>
          <a:prstGeom prst="rect">
            <a:avLst/>
          </a:prstGeom>
          <a:noFill/>
        </p:spPr>
        <p:txBody>
          <a:bodyPr wrap="square" rtlCol="0">
            <a:spAutoFit/>
          </a:bodyPr>
          <a:lstStyle/>
          <a:p>
            <a:r>
              <a:rPr lang="en-US" sz="3200" b="1" dirty="0">
                <a:solidFill>
                  <a:schemeClr val="accent4">
                    <a:lumMod val="60000"/>
                    <a:lumOff val="40000"/>
                  </a:schemeClr>
                </a:solidFill>
              </a:rPr>
              <a:t>Some Modern </a:t>
            </a:r>
            <a:r>
              <a:rPr lang="en-US" sz="3200" b="1" dirty="0" smtClean="0">
                <a:solidFill>
                  <a:schemeClr val="accent4">
                    <a:lumMod val="60000"/>
                    <a:lumOff val="40000"/>
                  </a:schemeClr>
                </a:solidFill>
              </a:rPr>
              <a:t>Bhikkhuni and Bhiksuni </a:t>
            </a:r>
            <a:r>
              <a:rPr lang="en-US" sz="3200" b="1" dirty="0">
                <a:solidFill>
                  <a:schemeClr val="accent4">
                    <a:lumMod val="60000"/>
                    <a:lumOff val="40000"/>
                  </a:schemeClr>
                </a:solidFill>
              </a:rPr>
              <a:t>Pioneers</a:t>
            </a:r>
          </a:p>
        </p:txBody>
      </p:sp>
    </p:spTree>
    <p:extLst>
      <p:ext uri="{BB962C8B-B14F-4D97-AF65-F5344CB8AC3E}">
        <p14:creationId xmlns:p14="http://schemas.microsoft.com/office/powerpoint/2010/main" val="360528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99000"/>
          </a:schemeClr>
        </a:solidFill>
        <a:effectLst/>
      </p:bgPr>
    </p:bg>
    <p:spTree>
      <p:nvGrpSpPr>
        <p:cNvPr id="1" name=""/>
        <p:cNvGrpSpPr/>
        <p:nvPr/>
      </p:nvGrpSpPr>
      <p:grpSpPr>
        <a:xfrm>
          <a:off x="0" y="0"/>
          <a:ext cx="0" cy="0"/>
          <a:chOff x="0" y="0"/>
          <a:chExt cx="0" cy="0"/>
        </a:xfrm>
      </p:grpSpPr>
      <p:sp>
        <p:nvSpPr>
          <p:cNvPr id="49154" name="Title 1"/>
          <p:cNvSpPr>
            <a:spLocks noGrp="1"/>
          </p:cNvSpPr>
          <p:nvPr>
            <p:ph type="title"/>
          </p:nvPr>
        </p:nvSpPr>
        <p:spPr>
          <a:xfrm>
            <a:off x="1844842" y="958515"/>
            <a:ext cx="8839200" cy="609600"/>
          </a:xfrm>
        </p:spPr>
        <p:txBody>
          <a:bodyPr/>
          <a:lstStyle/>
          <a:p>
            <a:pPr algn="ctr"/>
            <a:r>
              <a:rPr lang="en-US" altLang="en-US" sz="2800" dirty="0"/>
              <a:t>First Thai woman to become a</a:t>
            </a:r>
            <a:r>
              <a:rPr lang="en-US" altLang="en-US" sz="2800" i="1" dirty="0"/>
              <a:t> bhikkhuni </a:t>
            </a:r>
            <a:endParaRPr lang="en-US" altLang="en-US" sz="2800" dirty="0"/>
          </a:p>
        </p:txBody>
      </p:sp>
      <p:pic>
        <p:nvPicPr>
          <p:cNvPr id="49155" name="Content Placeholder 4" descr="02bhiksuni_voramai_kabilsingh_thailand_2.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094874" y="1808748"/>
            <a:ext cx="3084513" cy="4132263"/>
          </a:xfrm>
        </p:spPr>
      </p:pic>
      <p:sp>
        <p:nvSpPr>
          <p:cNvPr id="49156" name="Text Placeholder 3"/>
          <p:cNvSpPr>
            <a:spLocks noGrp="1"/>
          </p:cNvSpPr>
          <p:nvPr>
            <p:ph type="body" sz="half" idx="2"/>
          </p:nvPr>
        </p:nvSpPr>
        <p:spPr>
          <a:xfrm>
            <a:off x="5081337" y="1676400"/>
            <a:ext cx="6645442" cy="4772526"/>
          </a:xfrm>
        </p:spPr>
        <p:txBody>
          <a:bodyPr>
            <a:noAutofit/>
          </a:bodyPr>
          <a:lstStyle/>
          <a:p>
            <a:r>
              <a:rPr lang="en-US" altLang="en-US" sz="2800" dirty="0"/>
              <a:t>1908  Born </a:t>
            </a:r>
            <a:r>
              <a:rPr lang="en-US" altLang="en-US" sz="2800" dirty="0" err="1"/>
              <a:t>Voramai</a:t>
            </a:r>
            <a:r>
              <a:rPr lang="en-US" altLang="en-US" sz="2800" dirty="0"/>
              <a:t> Kabilsingh </a:t>
            </a:r>
            <a:r>
              <a:rPr lang="en-US" altLang="en-US" sz="2800" dirty="0" err="1"/>
              <a:t>Shatsena</a:t>
            </a:r>
            <a:r>
              <a:rPr lang="en-US" altLang="en-US" sz="2800" dirty="0"/>
              <a:t> </a:t>
            </a:r>
          </a:p>
          <a:p>
            <a:r>
              <a:rPr lang="en-US" altLang="en-US" sz="2800" dirty="0"/>
              <a:t>1955  Ordained as a </a:t>
            </a:r>
            <a:r>
              <a:rPr lang="en-US" altLang="en-US" sz="2800" i="1" dirty="0"/>
              <a:t>samaneri</a:t>
            </a:r>
            <a:r>
              <a:rPr lang="en-US" altLang="en-US" sz="2800" dirty="0"/>
              <a:t> (10 precepts)</a:t>
            </a:r>
          </a:p>
          <a:p>
            <a:r>
              <a:rPr lang="en-US" altLang="en-US" sz="2800" b="1" dirty="0"/>
              <a:t>1971  Lacking full ordination in Thailand, she traveled to Taiwan for bhikkhuni ordination</a:t>
            </a:r>
          </a:p>
          <a:p>
            <a:r>
              <a:rPr lang="en-US" altLang="en-US" sz="2800" dirty="0"/>
              <a:t>Established </a:t>
            </a:r>
            <a:r>
              <a:rPr lang="en-US" altLang="en-US" sz="2800" dirty="0" err="1"/>
              <a:t>Sondhammakalyani</a:t>
            </a:r>
            <a:r>
              <a:rPr lang="en-US" altLang="en-US" sz="2800" dirty="0"/>
              <a:t> Temple outside of Bangkok</a:t>
            </a:r>
          </a:p>
          <a:p>
            <a:r>
              <a:rPr lang="en-US" altLang="en-US" sz="2800" dirty="0"/>
              <a:t>Her daughter </a:t>
            </a:r>
            <a:r>
              <a:rPr lang="en-US" altLang="en-US" sz="2800" b="1" dirty="0"/>
              <a:t>Ayya Dhammananda </a:t>
            </a:r>
            <a:r>
              <a:rPr lang="en-US" altLang="en-US" sz="2800" dirty="0"/>
              <a:t>is now the most prominent bhikkhuni in Thailand, and is a pioneer in reviving the bhikkhuni order in Thailand.</a:t>
            </a:r>
          </a:p>
        </p:txBody>
      </p:sp>
      <p:sp>
        <p:nvSpPr>
          <p:cNvPr id="5" name="TextBox 4"/>
          <p:cNvSpPr txBox="1"/>
          <p:nvPr/>
        </p:nvSpPr>
        <p:spPr>
          <a:xfrm>
            <a:off x="2895600" y="354513"/>
            <a:ext cx="6477000" cy="646113"/>
          </a:xfrm>
          <a:prstGeom prst="rect">
            <a:avLst/>
          </a:prstGeom>
          <a:noFill/>
        </p:spPr>
        <p:txBody>
          <a:bodyPr>
            <a:spAutoFit/>
          </a:bodyPr>
          <a:lstStyle/>
          <a:p>
            <a:pPr algn="ctr">
              <a:defRPr/>
            </a:pPr>
            <a:r>
              <a:rPr lang="en-US" sz="3600" b="1" dirty="0" err="1">
                <a:latin typeface="+mj-lt"/>
              </a:rPr>
              <a:t>Bhikkhuni</a:t>
            </a:r>
            <a:r>
              <a:rPr lang="en-US" sz="3600" b="1" dirty="0">
                <a:latin typeface="+mj-lt"/>
              </a:rPr>
              <a:t> Tao </a:t>
            </a:r>
            <a:r>
              <a:rPr lang="en-US" sz="3600" b="1" dirty="0" err="1">
                <a:latin typeface="+mj-lt"/>
              </a:rPr>
              <a:t>Fa</a:t>
            </a:r>
            <a:r>
              <a:rPr lang="en-US" sz="3600" b="1" dirty="0">
                <a:latin typeface="+mj-lt"/>
              </a:rPr>
              <a:t> Tzu</a:t>
            </a:r>
          </a:p>
        </p:txBody>
      </p:sp>
    </p:spTree>
    <p:extLst>
      <p:ext uri="{BB962C8B-B14F-4D97-AF65-F5344CB8AC3E}">
        <p14:creationId xmlns:p14="http://schemas.microsoft.com/office/powerpoint/2010/main" val="517046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24135" y="1153486"/>
            <a:ext cx="8387191" cy="4477293"/>
          </a:xfrm>
          <a:blipFill>
            <a:blip r:embed="rId2"/>
            <a:tile tx="0" ty="0" sx="100000" sy="100000" flip="none" algn="tl"/>
          </a:blipFill>
        </p:spPr>
        <p:txBody>
          <a:bodyPr>
            <a:normAutofit/>
          </a:bodyPr>
          <a:lstStyle/>
          <a:p>
            <a:pPr algn="ctr"/>
            <a:r>
              <a:rPr lang="en-US" b="1" dirty="0"/>
              <a:t>During the next 16 years, four pioneering women, practicing in the Tibetan tradition, also received bhikkhuni ordination from their Mahayana sisters.  They were also </a:t>
            </a:r>
            <a:r>
              <a:rPr lang="en-US" b="1" dirty="0" smtClean="0"/>
              <a:t>very helpful </a:t>
            </a:r>
            <a:r>
              <a:rPr lang="en-US" b="1" dirty="0"/>
              <a:t>in the future ordinations of Theravada bhikkhunis</a:t>
            </a:r>
          </a:p>
        </p:txBody>
      </p:sp>
    </p:spTree>
    <p:extLst>
      <p:ext uri="{BB962C8B-B14F-4D97-AF65-F5344CB8AC3E}">
        <p14:creationId xmlns:p14="http://schemas.microsoft.com/office/powerpoint/2010/main" val="3850645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709930" y="227415"/>
            <a:ext cx="4184799" cy="883238"/>
          </a:xfrm>
        </p:spPr>
        <p:txBody>
          <a:bodyPr>
            <a:normAutofit fontScale="55000" lnSpcReduction="20000"/>
          </a:bodyPr>
          <a:lstStyle/>
          <a:p>
            <a:endParaRPr lang="en-US" dirty="0"/>
          </a:p>
          <a:p>
            <a:pPr marL="457200" indent="-457200">
              <a:buAutoNum type="arabicParenR"/>
            </a:pPr>
            <a:r>
              <a:rPr lang="en-US" sz="4400" dirty="0"/>
              <a:t>1973:  Bhiksuni </a:t>
            </a:r>
            <a:r>
              <a:rPr lang="en-US" sz="4400" dirty="0" err="1"/>
              <a:t>Jetsunma</a:t>
            </a:r>
            <a:r>
              <a:rPr lang="en-US" sz="4400" dirty="0"/>
              <a:t> Tenzin </a:t>
            </a:r>
            <a:r>
              <a:rPr lang="en-US" sz="4400" dirty="0" err="1"/>
              <a:t>Palmo</a:t>
            </a:r>
            <a:r>
              <a:rPr lang="en-US" sz="4400" dirty="0"/>
              <a:t> in Hong Kong</a:t>
            </a:r>
          </a:p>
          <a:p>
            <a:endParaRPr lang="en-US" dirty="0"/>
          </a:p>
        </p:txBody>
      </p:sp>
      <p:pic>
        <p:nvPicPr>
          <p:cNvPr id="12" name="Picture 2" descr="http://www.snowlionpub.com/data/img3/palmo.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383104" y="983938"/>
            <a:ext cx="28384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9"/>
          <p:cNvSpPr>
            <a:spLocks noGrp="1"/>
          </p:cNvSpPr>
          <p:nvPr>
            <p:ph type="body" sz="quarter" idx="3"/>
          </p:nvPr>
        </p:nvSpPr>
        <p:spPr>
          <a:xfrm>
            <a:off x="6290630" y="440422"/>
            <a:ext cx="5183188" cy="601681"/>
          </a:xfrm>
        </p:spPr>
        <p:txBody>
          <a:bodyPr>
            <a:normAutofit fontScale="25000" lnSpcReduction="20000"/>
          </a:bodyPr>
          <a:lstStyle/>
          <a:p>
            <a:endParaRPr lang="en-US" sz="1800" dirty="0"/>
          </a:p>
          <a:p>
            <a:endParaRPr lang="en-US" sz="1800" dirty="0"/>
          </a:p>
          <a:p>
            <a:r>
              <a:rPr lang="en-US" sz="9600" dirty="0"/>
              <a:t>3)  1982:  Bhiksuni Karma Lekshe Tsomo, Ph.D. in South Korea</a:t>
            </a:r>
          </a:p>
          <a:p>
            <a:endParaRPr lang="en-US" dirty="0"/>
          </a:p>
        </p:txBody>
      </p:sp>
      <p:pic>
        <p:nvPicPr>
          <p:cNvPr id="16" name="Picture 2" descr="C:\Users\owner\Pictures\Alliance for Bhikkhunis\Lekshe at Sakayadhita Crop.jpg"/>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t="4918" b="-4918"/>
          <a:stretch>
            <a:fillRect/>
          </a:stretch>
        </p:blipFill>
        <p:spPr bwMode="auto">
          <a:xfrm>
            <a:off x="7418046" y="881817"/>
            <a:ext cx="1974615" cy="2679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833294" y="3429498"/>
            <a:ext cx="4338317" cy="830997"/>
          </a:xfrm>
          <a:prstGeom prst="rect">
            <a:avLst/>
          </a:prstGeom>
        </p:spPr>
        <p:txBody>
          <a:bodyPr wrap="square">
            <a:spAutoFit/>
          </a:bodyPr>
          <a:lstStyle/>
          <a:p>
            <a:r>
              <a:rPr lang="en-US" sz="2400" b="1" dirty="0"/>
              <a:t>2) 1981:  Bhiksuni Pema Chodron in Hong Kong</a:t>
            </a:r>
          </a:p>
        </p:txBody>
      </p:sp>
      <p:pic>
        <p:nvPicPr>
          <p:cNvPr id="15" name="Picture 4" descr="Ani Pema Chodr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6901" y="4338290"/>
            <a:ext cx="2210855" cy="221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Ven. Thubten Chodron (Click here for more pictures and slideshows on Bio page.)">
            <a:hlinkClick r:id="rId5"/>
          </p:cNvPr>
          <p:cNvPicPr>
            <a:picLocks noChangeAspect="1" noChangeArrowheads="1"/>
          </p:cNvPicPr>
          <p:nvPr/>
        </p:nvPicPr>
        <p:blipFill>
          <a:blip r:embed="rId6">
            <a:lum bright="-6000" contrast="8000"/>
            <a:extLst>
              <a:ext uri="{28A0092B-C50C-407E-A947-70E740481C1C}">
                <a14:useLocalDpi xmlns:a14="http://schemas.microsoft.com/office/drawing/2010/main" val="0"/>
              </a:ext>
            </a:extLst>
          </a:blip>
          <a:srcRect/>
          <a:stretch>
            <a:fillRect/>
          </a:stretch>
        </p:blipFill>
        <p:spPr bwMode="auto">
          <a:xfrm>
            <a:off x="7252768" y="4089651"/>
            <a:ext cx="2305170" cy="256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5990311" y="3455212"/>
            <a:ext cx="6087436" cy="461665"/>
          </a:xfrm>
          <a:prstGeom prst="rect">
            <a:avLst/>
          </a:prstGeom>
        </p:spPr>
        <p:txBody>
          <a:bodyPr wrap="none">
            <a:spAutoFit/>
          </a:bodyPr>
          <a:lstStyle/>
          <a:p>
            <a:r>
              <a:rPr lang="en-US" sz="2400" b="1" dirty="0"/>
              <a:t>4)  1987:  Bhiksuni Thubten Chodron in Taiwan</a:t>
            </a:r>
          </a:p>
        </p:txBody>
      </p:sp>
    </p:spTree>
    <p:extLst>
      <p:ext uri="{BB962C8B-B14F-4D97-AF65-F5344CB8AC3E}">
        <p14:creationId xmlns:p14="http://schemas.microsoft.com/office/powerpoint/2010/main" val="599737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B6543">
            <a:alpha val="63136"/>
          </a:srgbClr>
        </a:solidFill>
        <a:effectLst/>
      </p:bgPr>
    </p:bg>
    <p:spTree>
      <p:nvGrpSpPr>
        <p:cNvPr id="1" name=""/>
        <p:cNvGrpSpPr/>
        <p:nvPr/>
      </p:nvGrpSpPr>
      <p:grpSpPr>
        <a:xfrm>
          <a:off x="0" y="0"/>
          <a:ext cx="0" cy="0"/>
          <a:chOff x="0" y="0"/>
          <a:chExt cx="0" cy="0"/>
        </a:xfrm>
      </p:grpSpPr>
      <p:sp>
        <p:nvSpPr>
          <p:cNvPr id="55298" name="Title 3"/>
          <p:cNvSpPr>
            <a:spLocks noGrp="1"/>
          </p:cNvSpPr>
          <p:nvPr>
            <p:ph type="title"/>
          </p:nvPr>
        </p:nvSpPr>
        <p:spPr>
          <a:xfrm>
            <a:off x="309966" y="2106913"/>
            <a:ext cx="4995621" cy="2898183"/>
          </a:xfrm>
        </p:spPr>
        <p:txBody>
          <a:bodyPr/>
          <a:lstStyle/>
          <a:p>
            <a:pPr algn="l" eaLnBrk="1" hangingPunct="1"/>
            <a:r>
              <a:rPr lang="en-US" altLang="en-US" sz="3200" b="1" u="sng" dirty="0"/>
              <a:t>1988</a:t>
            </a:r>
            <a:r>
              <a:rPr lang="en-US" altLang="en-US" sz="3200" dirty="0"/>
              <a:t> – </a:t>
            </a:r>
            <a:r>
              <a:rPr lang="en-US" altLang="en-US" sz="3200" dirty="0" smtClean="0"/>
              <a:t>An ordination was held at Hsi </a:t>
            </a:r>
            <a:r>
              <a:rPr lang="en-US" altLang="en-US" sz="3200" dirty="0"/>
              <a:t>Lai Monastery in Los Angeles by Taiwanese bhikkhus and bhikkhunis</a:t>
            </a:r>
            <a:r>
              <a:rPr lang="en-US" altLang="en-US" sz="3200" dirty="0" smtClean="0"/>
              <a:t>.</a:t>
            </a:r>
            <a:endParaRPr lang="en-US" altLang="en-US" sz="3200" dirty="0"/>
          </a:p>
        </p:txBody>
      </p:sp>
      <p:pic>
        <p:nvPicPr>
          <p:cNvPr id="55299" name="Content Placeholder 5" descr="250px-Mountain_Gate_of_Hsi_Lai_Temple.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540644" y="368086"/>
            <a:ext cx="5486400" cy="4125913"/>
          </a:xfrm>
        </p:spPr>
      </p:pic>
      <p:sp>
        <p:nvSpPr>
          <p:cNvPr id="2" name="Rectangle 1"/>
          <p:cNvSpPr/>
          <p:nvPr/>
        </p:nvSpPr>
        <p:spPr>
          <a:xfrm>
            <a:off x="821410" y="368086"/>
            <a:ext cx="4484177" cy="1754326"/>
          </a:xfrm>
          <a:prstGeom prst="rect">
            <a:avLst/>
          </a:prstGeom>
        </p:spPr>
        <p:txBody>
          <a:bodyPr wrap="square">
            <a:spAutoFit/>
          </a:bodyPr>
          <a:lstStyle/>
          <a:p>
            <a:r>
              <a:rPr lang="en-US" sz="3600" b="1" dirty="0">
                <a:latin typeface="Calibri" panose="020F0502020204030204" pitchFamily="34" charset="0"/>
              </a:rPr>
              <a:t>Shortly after </a:t>
            </a:r>
            <a:r>
              <a:rPr lang="en-US" sz="3600" b="1" dirty="0" smtClean="0">
                <a:latin typeface="Calibri" panose="020F0502020204030204" pitchFamily="34" charset="0"/>
              </a:rPr>
              <a:t>this, </a:t>
            </a:r>
            <a:r>
              <a:rPr lang="en-US" sz="3600" b="1" dirty="0">
                <a:latin typeface="Calibri" panose="020F0502020204030204" pitchFamily="34" charset="0"/>
              </a:rPr>
              <a:t>Theravada Bhikkhuni Ordinations Began</a:t>
            </a:r>
            <a:endParaRPr lang="en-US" sz="3600" dirty="0"/>
          </a:p>
        </p:txBody>
      </p:sp>
      <p:sp>
        <p:nvSpPr>
          <p:cNvPr id="3" name="TextBox 2"/>
          <p:cNvSpPr txBox="1"/>
          <p:nvPr/>
        </p:nvSpPr>
        <p:spPr>
          <a:xfrm>
            <a:off x="1301857" y="4957745"/>
            <a:ext cx="10440964" cy="1569660"/>
          </a:xfrm>
          <a:prstGeom prst="rect">
            <a:avLst/>
          </a:prstGeom>
          <a:noFill/>
        </p:spPr>
        <p:txBody>
          <a:bodyPr wrap="square" rtlCol="0">
            <a:spAutoFit/>
          </a:bodyPr>
          <a:lstStyle/>
          <a:p>
            <a:r>
              <a:rPr lang="en-US" sz="3200" dirty="0" smtClean="0"/>
              <a:t>To our knowledge, 3 of these bhikkhunis (</a:t>
            </a:r>
            <a:r>
              <a:rPr lang="en-US" sz="3200" b="1" dirty="0" smtClean="0"/>
              <a:t>now Mahatheris!) </a:t>
            </a:r>
            <a:r>
              <a:rPr lang="en-US" sz="3200" dirty="0" smtClean="0"/>
              <a:t>are  still living: </a:t>
            </a:r>
            <a:r>
              <a:rPr lang="en-US" sz="3200" b="1" dirty="0" smtClean="0"/>
              <a:t>Mahatheris Dhamma </a:t>
            </a:r>
            <a:r>
              <a:rPr lang="en-US" sz="3200" dirty="0" smtClean="0"/>
              <a:t>(Germany); </a:t>
            </a:r>
            <a:r>
              <a:rPr lang="en-US" sz="3200" b="1" dirty="0" err="1" smtClean="0"/>
              <a:t>Darsika</a:t>
            </a:r>
            <a:r>
              <a:rPr lang="en-US" sz="3200" dirty="0" smtClean="0"/>
              <a:t> (Sri Lanka) &amp; </a:t>
            </a:r>
            <a:r>
              <a:rPr lang="en-US" sz="3200" b="1" dirty="0" err="1" smtClean="0"/>
              <a:t>Dammavati</a:t>
            </a:r>
            <a:r>
              <a:rPr lang="en-US" sz="3200" b="1" dirty="0" smtClean="0"/>
              <a:t> </a:t>
            </a:r>
            <a:r>
              <a:rPr lang="en-US" sz="3200" dirty="0" smtClean="0"/>
              <a:t>(Nepal).</a:t>
            </a:r>
            <a:endParaRPr lang="en-US" sz="3200" dirty="0"/>
          </a:p>
        </p:txBody>
      </p:sp>
    </p:spTree>
    <p:extLst>
      <p:ext uri="{BB962C8B-B14F-4D97-AF65-F5344CB8AC3E}">
        <p14:creationId xmlns:p14="http://schemas.microsoft.com/office/powerpoint/2010/main" val="3165349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alpha val="54000"/>
          </a:schemeClr>
        </a:solidFill>
        <a:effectLst/>
      </p:bgPr>
    </p:bg>
    <p:spTree>
      <p:nvGrpSpPr>
        <p:cNvPr id="1" name=""/>
        <p:cNvGrpSpPr/>
        <p:nvPr/>
      </p:nvGrpSpPr>
      <p:grpSpPr>
        <a:xfrm>
          <a:off x="0" y="0"/>
          <a:ext cx="0" cy="0"/>
          <a:chOff x="0" y="0"/>
          <a:chExt cx="0" cy="0"/>
        </a:xfrm>
      </p:grpSpPr>
      <p:sp>
        <p:nvSpPr>
          <p:cNvPr id="56322" name="Title 4"/>
          <p:cNvSpPr>
            <a:spLocks noGrp="1"/>
          </p:cNvSpPr>
          <p:nvPr>
            <p:ph type="title"/>
          </p:nvPr>
        </p:nvSpPr>
        <p:spPr>
          <a:xfrm>
            <a:off x="2133600" y="152400"/>
            <a:ext cx="8229600" cy="1143000"/>
          </a:xfrm>
        </p:spPr>
        <p:txBody>
          <a:bodyPr/>
          <a:lstStyle/>
          <a:p>
            <a:pPr eaLnBrk="1" hangingPunct="1"/>
            <a:r>
              <a:rPr lang="en-US" altLang="en-US" sz="2800"/>
              <a:t>Ayya Khema</a:t>
            </a:r>
            <a:br>
              <a:rPr lang="en-US" altLang="en-US" sz="2800"/>
            </a:br>
            <a:r>
              <a:rPr lang="en-US" altLang="en-US" sz="2000">
                <a:solidFill>
                  <a:schemeClr val="bg1"/>
                </a:solidFill>
              </a:rPr>
              <a:t> </a:t>
            </a:r>
            <a:r>
              <a:rPr lang="en-US" altLang="en-US" sz="2000"/>
              <a:t>(b. Berlin 1923 – d. Buddhahaus, 1997)</a:t>
            </a:r>
          </a:p>
        </p:txBody>
      </p:sp>
      <p:sp>
        <p:nvSpPr>
          <p:cNvPr id="7" name="Content Placeholder 6"/>
          <p:cNvSpPr>
            <a:spLocks noGrp="1"/>
          </p:cNvSpPr>
          <p:nvPr>
            <p:ph sz="half" idx="2"/>
          </p:nvPr>
        </p:nvSpPr>
        <p:spPr>
          <a:xfrm>
            <a:off x="5591013" y="1267068"/>
            <a:ext cx="4495800" cy="4525963"/>
          </a:xfrm>
        </p:spPr>
        <p:txBody>
          <a:bodyPr rtlCol="0">
            <a:normAutofit fontScale="85000" lnSpcReduction="20000"/>
          </a:bodyPr>
          <a:lstStyle/>
          <a:p>
            <a:pPr eaLnBrk="1" fontAlgn="auto" hangingPunct="1">
              <a:spcAft>
                <a:spcPts val="0"/>
              </a:spcAft>
              <a:buNone/>
              <a:defRPr/>
            </a:pPr>
            <a:r>
              <a:rPr lang="en-US" sz="2600" dirty="0"/>
              <a:t>-</a:t>
            </a:r>
            <a:r>
              <a:rPr lang="en-US" sz="3000" dirty="0"/>
              <a:t>1979 first Western woman to ordain as a Theravada samaneri .</a:t>
            </a:r>
          </a:p>
          <a:p>
            <a:pPr eaLnBrk="1" fontAlgn="auto" hangingPunct="1">
              <a:spcAft>
                <a:spcPts val="0"/>
              </a:spcAft>
              <a:buNone/>
              <a:defRPr/>
            </a:pPr>
            <a:r>
              <a:rPr lang="en-US" sz="3000" dirty="0"/>
              <a:t>-1987 co-organized the first international conference of Buddhist nuns, resulting in the founding of Sakyadhita.</a:t>
            </a:r>
          </a:p>
          <a:p>
            <a:pPr eaLnBrk="1" fontAlgn="auto" hangingPunct="1">
              <a:spcAft>
                <a:spcPts val="0"/>
              </a:spcAft>
              <a:buNone/>
              <a:defRPr/>
            </a:pPr>
            <a:r>
              <a:rPr lang="en-US" sz="3000" dirty="0"/>
              <a:t>-First Buddhist nun to address the U.N. in N.Y. in 1987.</a:t>
            </a:r>
          </a:p>
          <a:p>
            <a:pPr eaLnBrk="1" fontAlgn="auto" hangingPunct="1">
              <a:spcAft>
                <a:spcPts val="0"/>
              </a:spcAft>
              <a:buNone/>
              <a:defRPr/>
            </a:pPr>
            <a:r>
              <a:rPr lang="en-US" sz="3000" b="1" dirty="0"/>
              <a:t>-1988 fully ordained in the Los Angeles Chinese temple Hsi Lai (Taiwanese).</a:t>
            </a:r>
          </a:p>
          <a:p>
            <a:pPr eaLnBrk="1" fontAlgn="auto" hangingPunct="1">
              <a:spcAft>
                <a:spcPts val="0"/>
              </a:spcAft>
              <a:buNone/>
              <a:defRPr/>
            </a:pPr>
            <a:endParaRPr lang="en-US" sz="3200" dirty="0"/>
          </a:p>
          <a:p>
            <a:pPr eaLnBrk="1" fontAlgn="auto" hangingPunct="1">
              <a:spcAft>
                <a:spcPts val="0"/>
              </a:spcAft>
              <a:buNone/>
              <a:defRPr/>
            </a:pPr>
            <a:endParaRPr lang="en-US" dirty="0"/>
          </a:p>
        </p:txBody>
      </p:sp>
      <p:pic>
        <p:nvPicPr>
          <p:cNvPr id="56324" name="Picture 4" descr="http://www.geocities.com/tokyo/6774/ayya.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288942" y="1295400"/>
            <a:ext cx="2988590" cy="4377653"/>
          </a:xfrm>
        </p:spPr>
      </p:pic>
      <p:sp>
        <p:nvSpPr>
          <p:cNvPr id="56325" name="Rectangle 8"/>
          <p:cNvSpPr>
            <a:spLocks noChangeArrowheads="1"/>
          </p:cNvSpPr>
          <p:nvPr/>
        </p:nvSpPr>
        <p:spPr bwMode="auto">
          <a:xfrm>
            <a:off x="2590800" y="6019800"/>
            <a:ext cx="7315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000">
                <a:solidFill>
                  <a:srgbClr val="C00000"/>
                </a:solidFill>
                <a:latin typeface="Constantia" panose="02030602050306030303" pitchFamily="18" charset="0"/>
              </a:rPr>
              <a:t>The inspiration for the creation of the Alliance for Bhikkhunis</a:t>
            </a:r>
          </a:p>
        </p:txBody>
      </p:sp>
    </p:spTree>
    <p:extLst>
      <p:ext uri="{BB962C8B-B14F-4D97-AF65-F5344CB8AC3E}">
        <p14:creationId xmlns:p14="http://schemas.microsoft.com/office/powerpoint/2010/main" val="2455972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9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3103" y="966616"/>
            <a:ext cx="10972800" cy="1143000"/>
          </a:xfrm>
        </p:spPr>
        <p:txBody>
          <a:bodyPr/>
          <a:lstStyle/>
          <a:p>
            <a:r>
              <a:rPr lang="en-US" dirty="0">
                <a:solidFill>
                  <a:schemeClr val="bg1"/>
                </a:solidFill>
              </a:rPr>
              <a:t>Theravada Mahatheris for the First Time in Centuries!</a:t>
            </a:r>
          </a:p>
        </p:txBody>
      </p:sp>
      <p:sp>
        <p:nvSpPr>
          <p:cNvPr id="3" name="Content Placeholder 2"/>
          <p:cNvSpPr>
            <a:spLocks noGrp="1"/>
          </p:cNvSpPr>
          <p:nvPr>
            <p:ph idx="1"/>
          </p:nvPr>
        </p:nvSpPr>
        <p:spPr>
          <a:xfrm>
            <a:off x="523103" y="3018410"/>
            <a:ext cx="10972800" cy="2756747"/>
          </a:xfrm>
        </p:spPr>
        <p:txBody>
          <a:bodyPr/>
          <a:lstStyle/>
          <a:p>
            <a:r>
              <a:rPr lang="en-US" dirty="0">
                <a:solidFill>
                  <a:schemeClr val="bg1"/>
                </a:solidFill>
              </a:rPr>
              <a:t>Mahatheri is a title meaning ‘Great Elder’.  It is conferred after 20 vassas (rains retreats/years) as a bhikkhuni</a:t>
            </a:r>
            <a:r>
              <a:rPr lang="en-US" dirty="0" smtClean="0">
                <a:solidFill>
                  <a:schemeClr val="bg1"/>
                </a:solidFill>
              </a:rPr>
              <a:t>.</a:t>
            </a:r>
          </a:p>
          <a:p>
            <a:r>
              <a:rPr lang="en-US" dirty="0" smtClean="0">
                <a:solidFill>
                  <a:schemeClr val="bg1"/>
                </a:solidFill>
              </a:rPr>
              <a:t>In 2008, the bhikkhunis ordained in 1988 became  the first Theravada Mahatheris in centuries!</a:t>
            </a:r>
            <a:endParaRPr lang="en-US" dirty="0">
              <a:solidFill>
                <a:schemeClr val="bg1"/>
              </a:solidFill>
            </a:endParaRPr>
          </a:p>
        </p:txBody>
      </p:sp>
    </p:spTree>
    <p:extLst>
      <p:ext uri="{BB962C8B-B14F-4D97-AF65-F5344CB8AC3E}">
        <p14:creationId xmlns:p14="http://schemas.microsoft.com/office/powerpoint/2010/main" val="1765386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683217" y="1159198"/>
            <a:ext cx="10515600" cy="4351338"/>
          </a:xfrm>
        </p:spPr>
        <p:txBody>
          <a:bodyPr>
            <a:normAutofit/>
          </a:bodyPr>
          <a:lstStyle/>
          <a:p>
            <a:r>
              <a:rPr lang="en-US" dirty="0">
                <a:solidFill>
                  <a:schemeClr val="accent4">
                    <a:lumMod val="40000"/>
                    <a:lumOff val="60000"/>
                  </a:schemeClr>
                </a:solidFill>
              </a:rPr>
              <a:t>What is a Bhikkhuni?</a:t>
            </a:r>
          </a:p>
          <a:p>
            <a:r>
              <a:rPr lang="en-US" dirty="0">
                <a:solidFill>
                  <a:schemeClr val="accent4">
                    <a:lumMod val="40000"/>
                    <a:lumOff val="60000"/>
                  </a:schemeClr>
                </a:solidFill>
              </a:rPr>
              <a:t>A Short History of the Bhikkhuni Order</a:t>
            </a:r>
          </a:p>
          <a:p>
            <a:r>
              <a:rPr lang="en-US" dirty="0">
                <a:solidFill>
                  <a:schemeClr val="accent4">
                    <a:lumMod val="40000"/>
                    <a:lumOff val="60000"/>
                  </a:schemeClr>
                </a:solidFill>
              </a:rPr>
              <a:t>Demise of the Theravada Bhikkhuni Order</a:t>
            </a:r>
          </a:p>
          <a:p>
            <a:r>
              <a:rPr lang="en-US" dirty="0">
                <a:solidFill>
                  <a:schemeClr val="accent4">
                    <a:lumMod val="40000"/>
                    <a:lumOff val="60000"/>
                  </a:schemeClr>
                </a:solidFill>
              </a:rPr>
              <a:t>Revival of the Modern Bhikkhuni/Bhiksuni </a:t>
            </a:r>
            <a:r>
              <a:rPr lang="en-US" dirty="0" smtClean="0">
                <a:solidFill>
                  <a:schemeClr val="accent4">
                    <a:lumMod val="40000"/>
                    <a:lumOff val="60000"/>
                  </a:schemeClr>
                </a:solidFill>
              </a:rPr>
              <a:t>Order</a:t>
            </a:r>
          </a:p>
          <a:p>
            <a:r>
              <a:rPr lang="en-US" dirty="0">
                <a:solidFill>
                  <a:schemeClr val="accent4">
                    <a:lumMod val="40000"/>
                    <a:lumOff val="60000"/>
                  </a:schemeClr>
                </a:solidFill>
              </a:rPr>
              <a:t>AfB Honors Mahatheris </a:t>
            </a:r>
          </a:p>
          <a:p>
            <a:r>
              <a:rPr lang="en-US" dirty="0" smtClean="0">
                <a:solidFill>
                  <a:schemeClr val="accent4">
                    <a:lumMod val="40000"/>
                    <a:lumOff val="60000"/>
                  </a:schemeClr>
                </a:solidFill>
              </a:rPr>
              <a:t>Honoring Some </a:t>
            </a:r>
            <a:r>
              <a:rPr lang="en-US" dirty="0">
                <a:solidFill>
                  <a:schemeClr val="accent4">
                    <a:lumMod val="40000"/>
                    <a:lumOff val="60000"/>
                  </a:schemeClr>
                </a:solidFill>
              </a:rPr>
              <a:t>Current Bhikkhuni </a:t>
            </a:r>
            <a:r>
              <a:rPr lang="en-US" dirty="0" smtClean="0">
                <a:solidFill>
                  <a:schemeClr val="accent4">
                    <a:lumMod val="40000"/>
                    <a:lumOff val="60000"/>
                  </a:schemeClr>
                </a:solidFill>
              </a:rPr>
              <a:t>Theris</a:t>
            </a:r>
            <a:endParaRPr lang="en-US" dirty="0">
              <a:solidFill>
                <a:schemeClr val="accent4">
                  <a:lumMod val="40000"/>
                  <a:lumOff val="60000"/>
                </a:schemeClr>
              </a:solidFill>
            </a:endParaRPr>
          </a:p>
          <a:p>
            <a:r>
              <a:rPr lang="en-US" dirty="0" smtClean="0">
                <a:solidFill>
                  <a:schemeClr val="accent4">
                    <a:lumMod val="40000"/>
                    <a:lumOff val="60000"/>
                  </a:schemeClr>
                </a:solidFill>
              </a:rPr>
              <a:t>Theravada Bhikkhuni Ordinations Continue Around the World</a:t>
            </a:r>
          </a:p>
          <a:p>
            <a:r>
              <a:rPr lang="en-US" dirty="0" smtClean="0">
                <a:solidFill>
                  <a:schemeClr val="accent4">
                    <a:lumMod val="40000"/>
                    <a:lumOff val="60000"/>
                  </a:schemeClr>
                </a:solidFill>
              </a:rPr>
              <a:t>Alliance for Bhikkhunis</a:t>
            </a:r>
            <a:endParaRPr lang="en-US" dirty="0">
              <a:solidFill>
                <a:schemeClr val="accent4">
                  <a:lumMod val="40000"/>
                  <a:lumOff val="60000"/>
                </a:schemeClr>
              </a:solidFill>
            </a:endParaRPr>
          </a:p>
          <a:p>
            <a:endParaRPr lang="en-US" dirty="0">
              <a:solidFill>
                <a:schemeClr val="accent4">
                  <a:lumMod val="40000"/>
                  <a:lumOff val="60000"/>
                </a:schemeClr>
              </a:solidFill>
            </a:endParaRPr>
          </a:p>
        </p:txBody>
      </p:sp>
    </p:spTree>
    <p:extLst>
      <p:ext uri="{BB962C8B-B14F-4D97-AF65-F5344CB8AC3E}">
        <p14:creationId xmlns:p14="http://schemas.microsoft.com/office/powerpoint/2010/main" val="4125824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alpha val="61000"/>
          </a:schemeClr>
        </a:solidFill>
        <a:effectLst/>
      </p:bgPr>
    </p:bg>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r>
              <a:rPr lang="en-US" altLang="en-US" sz="3600" dirty="0"/>
              <a:t>Theravada Bhikkhuni reestablished</a:t>
            </a:r>
            <a:br>
              <a:rPr lang="en-US" altLang="en-US" sz="3600" dirty="0"/>
            </a:br>
            <a:r>
              <a:rPr lang="en-US" altLang="en-US" sz="3600" dirty="0"/>
              <a:t> in Sri Lanka.</a:t>
            </a:r>
          </a:p>
        </p:txBody>
      </p:sp>
      <p:sp>
        <p:nvSpPr>
          <p:cNvPr id="57347" name="Content Placeholder 2"/>
          <p:cNvSpPr>
            <a:spLocks noGrp="1"/>
          </p:cNvSpPr>
          <p:nvPr>
            <p:ph sz="half" idx="1"/>
          </p:nvPr>
        </p:nvSpPr>
        <p:spPr>
          <a:xfrm>
            <a:off x="247974" y="4422731"/>
            <a:ext cx="6476568" cy="2311283"/>
          </a:xfrm>
          <a:solidFill>
            <a:schemeClr val="bg1"/>
          </a:solidFill>
        </p:spPr>
        <p:txBody>
          <a:bodyPr/>
          <a:lstStyle/>
          <a:p>
            <a:pPr eaLnBrk="1" hangingPunct="1"/>
            <a:r>
              <a:rPr lang="en-US" altLang="en-US" sz="2800" b="1" dirty="0"/>
              <a:t>1996</a:t>
            </a:r>
            <a:r>
              <a:rPr lang="en-US" altLang="en-US" sz="2800" dirty="0"/>
              <a:t> – Organized by </a:t>
            </a:r>
            <a:r>
              <a:rPr lang="en-US" altLang="en-US" sz="2800" dirty="0" smtClean="0"/>
              <a:t>Sakyadhita, the </a:t>
            </a:r>
            <a:r>
              <a:rPr lang="en-US" altLang="en-US" sz="2800" dirty="0"/>
              <a:t>Korean Bhikkhu Sangha </a:t>
            </a:r>
            <a:r>
              <a:rPr lang="en-US" altLang="en-US" dirty="0"/>
              <a:t>&amp;</a:t>
            </a:r>
            <a:r>
              <a:rPr lang="en-US" altLang="en-US" sz="2800" dirty="0" smtClean="0"/>
              <a:t> </a:t>
            </a:r>
            <a:r>
              <a:rPr lang="en-US" altLang="en-US" sz="2800" dirty="0"/>
              <a:t>Sri Lankan monks sponsored a bhikkhuni ordination for 10 Sri Lankan dasasilmatas in Sarnath, India.</a:t>
            </a:r>
          </a:p>
        </p:txBody>
      </p:sp>
      <p:pic>
        <p:nvPicPr>
          <p:cNvPr id="57348" name="Picture 4" descr="Northern India: Sarnath picture 4">
            <a:hlinkClick r:id="rId3" tooltip="Northern India: Sarnath picture 4"/>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6630" y="1417638"/>
            <a:ext cx="4279255" cy="2857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half" idx="2"/>
          </p:nvPr>
        </p:nvSpPr>
        <p:spPr>
          <a:xfrm>
            <a:off x="6946685" y="1417638"/>
            <a:ext cx="4635715" cy="5169142"/>
          </a:xfrm>
        </p:spPr>
        <p:txBody>
          <a:bodyPr/>
          <a:lstStyle/>
          <a:p>
            <a:r>
              <a:rPr lang="en-US" dirty="0"/>
              <a:t>K. Kusuma</a:t>
            </a:r>
          </a:p>
          <a:p>
            <a:r>
              <a:rPr lang="en-US" dirty="0" err="1"/>
              <a:t>Habarana</a:t>
            </a:r>
            <a:r>
              <a:rPr lang="en-US" dirty="0"/>
              <a:t> </a:t>
            </a:r>
            <a:r>
              <a:rPr lang="en-US" dirty="0" err="1"/>
              <a:t>Chandradassi</a:t>
            </a:r>
            <a:endParaRPr lang="en-US" dirty="0"/>
          </a:p>
          <a:p>
            <a:r>
              <a:rPr lang="en-US" dirty="0" err="1"/>
              <a:t>Matale</a:t>
            </a:r>
            <a:r>
              <a:rPr lang="en-US" dirty="0"/>
              <a:t> </a:t>
            </a:r>
            <a:r>
              <a:rPr lang="en-US" dirty="0" err="1"/>
              <a:t>Vijitha</a:t>
            </a:r>
            <a:endParaRPr lang="en-US" dirty="0"/>
          </a:p>
          <a:p>
            <a:r>
              <a:rPr lang="en-US" dirty="0"/>
              <a:t>Galle Subhadra</a:t>
            </a:r>
          </a:p>
          <a:p>
            <a:r>
              <a:rPr lang="en-US" dirty="0" err="1"/>
              <a:t>Bandarawela</a:t>
            </a:r>
            <a:r>
              <a:rPr lang="en-US" dirty="0"/>
              <a:t> </a:t>
            </a:r>
            <a:r>
              <a:rPr lang="en-US" dirty="0" err="1"/>
              <a:t>Sudhammika</a:t>
            </a:r>
            <a:endParaRPr lang="en-US" dirty="0"/>
          </a:p>
          <a:p>
            <a:r>
              <a:rPr lang="en-US" dirty="0" err="1"/>
              <a:t>Peliyagoda</a:t>
            </a:r>
            <a:r>
              <a:rPr lang="en-US" dirty="0"/>
              <a:t> Sudharshana</a:t>
            </a:r>
          </a:p>
          <a:p>
            <a:r>
              <a:rPr lang="en-US" dirty="0" err="1"/>
              <a:t>Pandura</a:t>
            </a:r>
            <a:r>
              <a:rPr lang="en-US" dirty="0"/>
              <a:t> </a:t>
            </a:r>
            <a:r>
              <a:rPr lang="en-US" dirty="0" err="1"/>
              <a:t>Wekada-Bhadra</a:t>
            </a:r>
            <a:endParaRPr lang="en-US" dirty="0"/>
          </a:p>
          <a:p>
            <a:r>
              <a:rPr lang="en-US" dirty="0" err="1"/>
              <a:t>Passara</a:t>
            </a:r>
            <a:r>
              <a:rPr lang="en-US" dirty="0"/>
              <a:t> </a:t>
            </a:r>
            <a:r>
              <a:rPr lang="en-US" dirty="0" err="1"/>
              <a:t>Sama</a:t>
            </a:r>
            <a:endParaRPr lang="en-US" dirty="0"/>
          </a:p>
          <a:p>
            <a:r>
              <a:rPr lang="en-US" dirty="0" err="1"/>
              <a:t>Kurengala</a:t>
            </a:r>
            <a:r>
              <a:rPr lang="en-US" dirty="0"/>
              <a:t> Subhadra</a:t>
            </a:r>
          </a:p>
          <a:p>
            <a:r>
              <a:rPr lang="en-US" dirty="0" err="1"/>
              <a:t>Kurunegala</a:t>
            </a:r>
            <a:r>
              <a:rPr lang="en-US" dirty="0"/>
              <a:t> </a:t>
            </a:r>
            <a:r>
              <a:rPr lang="en-US" dirty="0" err="1"/>
              <a:t>Hemapali</a:t>
            </a:r>
            <a:endParaRPr lang="en-US" dirty="0"/>
          </a:p>
        </p:txBody>
      </p:sp>
    </p:spTree>
    <p:extLst>
      <p:ext uri="{BB962C8B-B14F-4D97-AF65-F5344CB8AC3E}">
        <p14:creationId xmlns:p14="http://schemas.microsoft.com/office/powerpoint/2010/main" val="3031103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alpha val="4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First Sri Lankan Bhikkhunis</a:t>
            </a:r>
            <a:br>
              <a:rPr lang="en-US" dirty="0" smtClean="0"/>
            </a:br>
            <a:r>
              <a:rPr lang="en-US" dirty="0" smtClean="0"/>
              <a:t>1996 Sarnath, India</a:t>
            </a:r>
            <a:endParaRPr lang="en-US" dirty="0"/>
          </a:p>
        </p:txBody>
      </p:sp>
      <p:pic>
        <p:nvPicPr>
          <p:cNvPr id="4" name="Content Placeholder 3"/>
          <p:cNvPicPr>
            <a:picLocks noGrp="1" noChangeAspect="1"/>
          </p:cNvPicPr>
          <p:nvPr>
            <p:ph idx="1"/>
          </p:nvPr>
        </p:nvPicPr>
        <p:blipFill>
          <a:blip r:embed="rId3"/>
          <a:stretch>
            <a:fillRect/>
          </a:stretch>
        </p:blipFill>
        <p:spPr>
          <a:xfrm>
            <a:off x="838200" y="1856622"/>
            <a:ext cx="7195852" cy="4351338"/>
          </a:xfrm>
          <a:prstGeom prst="rect">
            <a:avLst/>
          </a:prstGeom>
        </p:spPr>
      </p:pic>
      <p:sp>
        <p:nvSpPr>
          <p:cNvPr id="5" name="TextBox 4"/>
          <p:cNvSpPr txBox="1"/>
          <p:nvPr/>
        </p:nvSpPr>
        <p:spPr>
          <a:xfrm>
            <a:off x="8787538" y="1856622"/>
            <a:ext cx="2836191" cy="4031873"/>
          </a:xfrm>
          <a:prstGeom prst="rect">
            <a:avLst/>
          </a:prstGeom>
          <a:noFill/>
        </p:spPr>
        <p:txBody>
          <a:bodyPr wrap="square" rtlCol="0">
            <a:spAutoFit/>
          </a:bodyPr>
          <a:lstStyle/>
          <a:p>
            <a:r>
              <a:rPr lang="en-US" sz="3200" dirty="0" smtClean="0"/>
              <a:t>A very grainy, but historic, photo, from the Dharma Vijaya Buddhist Vihara Silver Jubilee Issue (1955-2005)</a:t>
            </a:r>
            <a:endParaRPr lang="en-US" sz="3200" dirty="0"/>
          </a:p>
        </p:txBody>
      </p:sp>
    </p:spTree>
    <p:extLst>
      <p:ext uri="{BB962C8B-B14F-4D97-AF65-F5344CB8AC3E}">
        <p14:creationId xmlns:p14="http://schemas.microsoft.com/office/powerpoint/2010/main" val="24449145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75000"/>
            <a:alpha val="8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3103" y="966616"/>
            <a:ext cx="10972800" cy="1143000"/>
          </a:xfrm>
        </p:spPr>
        <p:txBody>
          <a:bodyPr/>
          <a:lstStyle/>
          <a:p>
            <a:r>
              <a:rPr lang="en-US" dirty="0" smtClean="0">
                <a:solidFill>
                  <a:schemeClr val="bg1"/>
                </a:solidFill>
              </a:rPr>
              <a:t>With this year, More Theravada Mahatheris!</a:t>
            </a:r>
            <a:endParaRPr lang="en-US" dirty="0">
              <a:solidFill>
                <a:schemeClr val="bg1"/>
              </a:solidFill>
            </a:endParaRPr>
          </a:p>
        </p:txBody>
      </p:sp>
      <p:sp>
        <p:nvSpPr>
          <p:cNvPr id="3" name="Content Placeholder 2"/>
          <p:cNvSpPr>
            <a:spLocks noGrp="1"/>
          </p:cNvSpPr>
          <p:nvPr>
            <p:ph idx="1"/>
          </p:nvPr>
        </p:nvSpPr>
        <p:spPr>
          <a:xfrm>
            <a:off x="523103" y="2405276"/>
            <a:ext cx="10972800" cy="3701056"/>
          </a:xfrm>
        </p:spPr>
        <p:txBody>
          <a:bodyPr/>
          <a:lstStyle/>
          <a:p>
            <a:r>
              <a:rPr lang="en-US" dirty="0" smtClean="0">
                <a:solidFill>
                  <a:schemeClr val="bg1"/>
                </a:solidFill>
              </a:rPr>
              <a:t>In addition to the three previously named Mahatheris, in 2016, Ayya </a:t>
            </a:r>
            <a:r>
              <a:rPr lang="en-US" dirty="0">
                <a:solidFill>
                  <a:schemeClr val="bg1"/>
                </a:solidFill>
              </a:rPr>
              <a:t>Kusuma, </a:t>
            </a:r>
            <a:r>
              <a:rPr lang="en-US" dirty="0" smtClean="0">
                <a:solidFill>
                  <a:schemeClr val="bg1"/>
                </a:solidFill>
              </a:rPr>
              <a:t>Ayya Sudharshana and </a:t>
            </a:r>
            <a:r>
              <a:rPr lang="en-US" dirty="0">
                <a:solidFill>
                  <a:schemeClr val="bg1"/>
                </a:solidFill>
              </a:rPr>
              <a:t>all the other Sri Lankan bhikkhunis ordained </a:t>
            </a:r>
            <a:r>
              <a:rPr lang="en-US" dirty="0" smtClean="0">
                <a:solidFill>
                  <a:schemeClr val="bg1"/>
                </a:solidFill>
              </a:rPr>
              <a:t>at </a:t>
            </a:r>
            <a:r>
              <a:rPr lang="en-US" dirty="0">
                <a:solidFill>
                  <a:schemeClr val="bg1"/>
                </a:solidFill>
              </a:rPr>
              <a:t>the 1996 ordination, </a:t>
            </a:r>
            <a:r>
              <a:rPr lang="en-US" dirty="0" smtClean="0">
                <a:solidFill>
                  <a:schemeClr val="bg1"/>
                </a:solidFill>
              </a:rPr>
              <a:t>became Mahatheris.  (We trying to locate some of the others.)</a:t>
            </a:r>
            <a:endParaRPr lang="en-US" dirty="0">
              <a:solidFill>
                <a:schemeClr val="bg1"/>
              </a:solidFill>
            </a:endParaRPr>
          </a:p>
          <a:p>
            <a:r>
              <a:rPr lang="en-US" dirty="0">
                <a:solidFill>
                  <a:schemeClr val="bg1"/>
                </a:solidFill>
              </a:rPr>
              <a:t>Something else to celebrate along with the </a:t>
            </a:r>
            <a:r>
              <a:rPr lang="en-US" dirty="0" smtClean="0">
                <a:solidFill>
                  <a:schemeClr val="bg1"/>
                </a:solidFill>
              </a:rPr>
              <a:t>2600</a:t>
            </a:r>
            <a:r>
              <a:rPr lang="en-US" baseline="30000" dirty="0" smtClean="0">
                <a:solidFill>
                  <a:schemeClr val="bg1"/>
                </a:solidFill>
              </a:rPr>
              <a:t>th</a:t>
            </a:r>
            <a:r>
              <a:rPr lang="en-US" dirty="0" smtClean="0">
                <a:solidFill>
                  <a:schemeClr val="bg1"/>
                </a:solidFill>
              </a:rPr>
              <a:t>  </a:t>
            </a:r>
            <a:r>
              <a:rPr lang="en-US" dirty="0">
                <a:solidFill>
                  <a:schemeClr val="bg1"/>
                </a:solidFill>
              </a:rPr>
              <a:t>anniversary of the bhikkhuni sangha!</a:t>
            </a:r>
          </a:p>
        </p:txBody>
      </p:sp>
    </p:spTree>
    <p:extLst>
      <p:ext uri="{BB962C8B-B14F-4D97-AF65-F5344CB8AC3E}">
        <p14:creationId xmlns:p14="http://schemas.microsoft.com/office/powerpoint/2010/main" val="3848214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8370" name="Picture 4" descr="http://www.infractal.net/kusama/images/buddhasbann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914400"/>
            <a:ext cx="21923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5" descr="http://www.infractal.net/kusama/images/titlebanne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133601"/>
            <a:ext cx="42100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Rectangle 13"/>
          <p:cNvSpPr>
            <a:spLocks noChangeArrowheads="1"/>
          </p:cNvSpPr>
          <p:nvPr/>
        </p:nvSpPr>
        <p:spPr bwMode="auto">
          <a:xfrm>
            <a:off x="1600200" y="5594350"/>
            <a:ext cx="8991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2400" dirty="0">
                <a:solidFill>
                  <a:prstClr val="black"/>
                </a:solidFill>
                <a:latin typeface="Garamond" panose="02020404030301010803" pitchFamily="18" charset="0"/>
                <a:ea typeface="Calibri" panose="020F0502020204030204" pitchFamily="34" charset="0"/>
                <a:cs typeface="Times New Roman" panose="02020603050405020304" pitchFamily="18" charset="0"/>
              </a:rPr>
              <a:t>Bhikkhuni Kusuma was one of 10 Sri Lankan women ordained in</a:t>
            </a:r>
            <a:r>
              <a:rPr lang="en-US" altLang="en-US" sz="2400" b="1" dirty="0">
                <a:solidFill>
                  <a:prstClr val="black"/>
                </a:solidFill>
                <a:latin typeface="Garamond" panose="02020404030301010803" pitchFamily="18" charset="0"/>
                <a:ea typeface="Calibri" panose="020F0502020204030204" pitchFamily="34" charset="0"/>
                <a:cs typeface="Times New Roman" panose="02020603050405020304" pitchFamily="18" charset="0"/>
              </a:rPr>
              <a:t> 1996 </a:t>
            </a:r>
            <a:r>
              <a:rPr lang="en-US" altLang="en-US" sz="2400" dirty="0">
                <a:solidFill>
                  <a:prstClr val="black"/>
                </a:solidFill>
                <a:latin typeface="Garamond" panose="02020404030301010803" pitchFamily="18" charset="0"/>
                <a:ea typeface="Calibri" panose="020F0502020204030204" pitchFamily="34" charset="0"/>
                <a:cs typeface="Times New Roman" panose="02020603050405020304" pitchFamily="18" charset="0"/>
              </a:rPr>
              <a:t>in Sarnath, India. </a:t>
            </a:r>
            <a:r>
              <a:rPr lang="en-US" altLang="en-US" sz="2400" b="1" dirty="0">
                <a:solidFill>
                  <a:prstClr val="black"/>
                </a:solidFill>
                <a:latin typeface="Garamond" panose="02020404030301010803" pitchFamily="18" charset="0"/>
                <a:ea typeface="Calibri" panose="020F0502020204030204" pitchFamily="34" charset="0"/>
                <a:cs typeface="Times New Roman" panose="02020603050405020304" pitchFamily="18" charset="0"/>
              </a:rPr>
              <a:t>On this 20</a:t>
            </a:r>
            <a:r>
              <a:rPr lang="en-US" altLang="en-US" sz="2400" b="1" baseline="30000" dirty="0">
                <a:solidFill>
                  <a:prstClr val="black"/>
                </a:solidFill>
                <a:latin typeface="Garamond" panose="02020404030301010803" pitchFamily="18" charset="0"/>
                <a:ea typeface="Calibri" panose="020F0502020204030204" pitchFamily="34" charset="0"/>
                <a:cs typeface="Times New Roman" panose="02020603050405020304" pitchFamily="18" charset="0"/>
              </a:rPr>
              <a:t>th</a:t>
            </a:r>
            <a:r>
              <a:rPr lang="en-US" altLang="en-US" sz="2400" b="1" dirty="0">
                <a:solidFill>
                  <a:prstClr val="black"/>
                </a:solidFill>
                <a:latin typeface="Garamond" panose="02020404030301010803" pitchFamily="18" charset="0"/>
                <a:ea typeface="Calibri" panose="020F0502020204030204" pitchFamily="34" charset="0"/>
                <a:cs typeface="Times New Roman" panose="02020603050405020304" pitchFamily="18" charset="0"/>
              </a:rPr>
              <a:t> anniversary, she is now a </a:t>
            </a:r>
            <a:r>
              <a:rPr lang="en-US" altLang="en-US" sz="2400" b="1" dirty="0" err="1">
                <a:solidFill>
                  <a:prstClr val="black"/>
                </a:solidFill>
                <a:latin typeface="Garamond" panose="02020404030301010803" pitchFamily="18" charset="0"/>
                <a:ea typeface="Calibri" panose="020F0502020204030204" pitchFamily="34" charset="0"/>
                <a:cs typeface="Times New Roman" panose="02020603050405020304" pitchFamily="18" charset="0"/>
              </a:rPr>
              <a:t>Mahatheri</a:t>
            </a:r>
            <a:r>
              <a:rPr lang="en-US" altLang="en-US" sz="2400" b="1" dirty="0">
                <a:solidFill>
                  <a:prstClr val="black"/>
                </a:solidFill>
                <a:latin typeface="Garamond" panose="02020404030301010803" pitchFamily="18" charset="0"/>
                <a:ea typeface="Calibri" panose="020F0502020204030204" pitchFamily="34" charset="0"/>
                <a:cs typeface="Times New Roman" panose="02020603050405020304" pitchFamily="18" charset="0"/>
              </a:rPr>
              <a:t>.</a:t>
            </a:r>
          </a:p>
        </p:txBody>
      </p:sp>
      <p:sp>
        <p:nvSpPr>
          <p:cNvPr id="58373" name="TextBox 7"/>
          <p:cNvSpPr txBox="1">
            <a:spLocks noChangeArrowheads="1"/>
          </p:cNvSpPr>
          <p:nvPr/>
        </p:nvSpPr>
        <p:spPr bwMode="auto">
          <a:xfrm>
            <a:off x="201704" y="354083"/>
            <a:ext cx="71269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4000" b="1" dirty="0">
                <a:solidFill>
                  <a:prstClr val="black"/>
                </a:solidFill>
                <a:latin typeface="Garamond" panose="02020404030301010803" pitchFamily="18" charset="0"/>
              </a:rPr>
              <a:t>Bhikkhuni Kusuma Mahatheri</a:t>
            </a:r>
          </a:p>
        </p:txBody>
      </p:sp>
      <p:pic>
        <p:nvPicPr>
          <p:cNvPr id="58374" name="Picture 4" descr="http://www.bhikkhunikusuma.info/2010-may-mi-pictures/photos/bhikkhuni011.jpg"/>
          <p:cNvPicPr>
            <a:picLocks noChangeAspect="1" noChangeArrowheads="1"/>
          </p:cNvPicPr>
          <p:nvPr/>
        </p:nvPicPr>
        <p:blipFill>
          <a:blip r:embed="rId5">
            <a:extLst>
              <a:ext uri="{28A0092B-C50C-407E-A947-70E740481C1C}">
                <a14:useLocalDpi xmlns:a14="http://schemas.microsoft.com/office/drawing/2010/main" val="0"/>
              </a:ext>
            </a:extLst>
          </a:blip>
          <a:srcRect l="19127" t="1692" r="30760" b="29655"/>
          <a:stretch>
            <a:fillRect/>
          </a:stretch>
        </p:blipFill>
        <p:spPr bwMode="auto">
          <a:xfrm>
            <a:off x="1866901" y="1331914"/>
            <a:ext cx="4081463" cy="377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6" descr="http://www.bhikkhunikusuma.info/2010-may-mi-pictures/photos/bhikkhuni077.jpg"/>
          <p:cNvPicPr>
            <a:picLocks noChangeAspect="1" noChangeArrowheads="1"/>
          </p:cNvPicPr>
          <p:nvPr/>
        </p:nvPicPr>
        <p:blipFill>
          <a:blip r:embed="rId6">
            <a:extLst>
              <a:ext uri="{28A0092B-C50C-407E-A947-70E740481C1C}">
                <a14:useLocalDpi xmlns:a14="http://schemas.microsoft.com/office/drawing/2010/main" val="0"/>
              </a:ext>
            </a:extLst>
          </a:blip>
          <a:srcRect l="9605" t="2921" r="10101" b="13705"/>
          <a:stretch>
            <a:fillRect/>
          </a:stretch>
        </p:blipFill>
        <p:spPr bwMode="auto">
          <a:xfrm>
            <a:off x="6311900" y="2743200"/>
            <a:ext cx="4083050"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54214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214" y="119655"/>
            <a:ext cx="8704881" cy="825742"/>
          </a:xfrm>
        </p:spPr>
        <p:txBody>
          <a:bodyPr/>
          <a:lstStyle/>
          <a:p>
            <a:r>
              <a:rPr lang="en-US" dirty="0" smtClean="0"/>
              <a:t>Bhikkhuni  Sudarshana Mahatheri</a:t>
            </a:r>
            <a:endParaRPr lang="en-US" dirty="0"/>
          </a:p>
        </p:txBody>
      </p:sp>
      <p:sp>
        <p:nvSpPr>
          <p:cNvPr id="4" name="Content Placeholder 3"/>
          <p:cNvSpPr>
            <a:spLocks noGrp="1"/>
          </p:cNvSpPr>
          <p:nvPr>
            <p:ph sz="half" idx="2"/>
          </p:nvPr>
        </p:nvSpPr>
        <p:spPr>
          <a:xfrm>
            <a:off x="6096000" y="1112838"/>
            <a:ext cx="5884190" cy="5628925"/>
          </a:xfrm>
        </p:spPr>
        <p:txBody>
          <a:bodyPr/>
          <a:lstStyle/>
          <a:p>
            <a:r>
              <a:rPr lang="en-US" dirty="0" smtClean="0"/>
              <a:t>1968 Born in Sri Lanka</a:t>
            </a:r>
          </a:p>
          <a:p>
            <a:r>
              <a:rPr lang="en-US" dirty="0" smtClean="0"/>
              <a:t>1985 Samaneri ordination Sri Lanka</a:t>
            </a:r>
          </a:p>
          <a:p>
            <a:r>
              <a:rPr lang="en-US" dirty="0" smtClean="0"/>
              <a:t>Earned a bachelor’s degree and 2 masters degrees</a:t>
            </a:r>
          </a:p>
          <a:p>
            <a:r>
              <a:rPr lang="en-US" b="1" dirty="0" smtClean="0"/>
              <a:t>1996 Bhikkhuni Ordination in Sri Lanka</a:t>
            </a:r>
          </a:p>
          <a:p>
            <a:r>
              <a:rPr lang="en-US" dirty="0" smtClean="0"/>
              <a:t>Organized bhikkhuni ordinations in 2001, 2002, 2003, 2016</a:t>
            </a:r>
          </a:p>
          <a:p>
            <a:r>
              <a:rPr lang="en-US" dirty="0" smtClean="0"/>
              <a:t>Since 2003 Abbess of Samadhi Meditation Ctr., Pinellas Park, FL</a:t>
            </a:r>
          </a:p>
          <a:p>
            <a:endParaRPr lang="en-US" b="1" dirty="0" smtClean="0"/>
          </a:p>
          <a:p>
            <a:endParaRPr lang="en-US" dirty="0" smtClean="0"/>
          </a:p>
          <a:p>
            <a:endParaRPr lang="en-US" dirty="0"/>
          </a:p>
        </p:txBody>
      </p:sp>
      <p:pic>
        <p:nvPicPr>
          <p:cNvPr id="1026" name="Picture 2" descr="https://scontent.xx.fbcdn.net/v/t1.0-9/13912720_10155076489861988_2669665264344162938_n.jpg?oh=8108107232c800946f27462bc8e919ba&amp;oe=585991D8"/>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33214" y="1112838"/>
            <a:ext cx="5384800" cy="4038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4379" y="5318879"/>
            <a:ext cx="5467730" cy="1569660"/>
          </a:xfrm>
          <a:prstGeom prst="rect">
            <a:avLst/>
          </a:prstGeom>
          <a:noFill/>
        </p:spPr>
        <p:txBody>
          <a:bodyPr wrap="square" rtlCol="0">
            <a:spAutoFit/>
          </a:bodyPr>
          <a:lstStyle/>
          <a:p>
            <a:pPr algn="ctr"/>
            <a:r>
              <a:rPr lang="en-US" sz="2400" b="1" dirty="0" smtClean="0"/>
              <a:t>Ayya Sudarshana </a:t>
            </a:r>
            <a:r>
              <a:rPr lang="en-US" sz="2400" dirty="0" smtClean="0"/>
              <a:t>(top L.) a preceptor at 2016 ordination at Dharma Vijaya, with Ayya Gunasari, Ven. </a:t>
            </a:r>
            <a:r>
              <a:rPr lang="en-US" sz="2400" dirty="0" err="1" smtClean="0"/>
              <a:t>Uttama</a:t>
            </a:r>
            <a:r>
              <a:rPr lang="en-US" sz="2400" dirty="0" smtClean="0"/>
              <a:t>, Ayyas Dhammadhira &amp; Anandabodhi</a:t>
            </a:r>
            <a:endParaRPr lang="en-US" sz="2400" dirty="0"/>
          </a:p>
        </p:txBody>
      </p:sp>
    </p:spTree>
    <p:extLst>
      <p:ext uri="{BB962C8B-B14F-4D97-AF65-F5344CB8AC3E}">
        <p14:creationId xmlns:p14="http://schemas.microsoft.com/office/powerpoint/2010/main" val="3188385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1474" y="836111"/>
            <a:ext cx="10972800" cy="1143000"/>
          </a:xfrm>
        </p:spPr>
        <p:txBody>
          <a:bodyPr/>
          <a:lstStyle/>
          <a:p>
            <a:r>
              <a:rPr lang="en-US" b="1" dirty="0" smtClean="0">
                <a:solidFill>
                  <a:schemeClr val="bg1"/>
                </a:solidFill>
              </a:rPr>
              <a:t>Honoring Theris</a:t>
            </a:r>
            <a:endParaRPr lang="en-US" b="1" dirty="0">
              <a:solidFill>
                <a:schemeClr val="bg1"/>
              </a:solidFill>
            </a:endParaRPr>
          </a:p>
        </p:txBody>
      </p:sp>
      <p:sp>
        <p:nvSpPr>
          <p:cNvPr id="3" name="Content Placeholder 2"/>
          <p:cNvSpPr>
            <a:spLocks noGrp="1"/>
          </p:cNvSpPr>
          <p:nvPr>
            <p:ph idx="1"/>
          </p:nvPr>
        </p:nvSpPr>
        <p:spPr>
          <a:xfrm>
            <a:off x="449179" y="2290011"/>
            <a:ext cx="10972800" cy="3372851"/>
          </a:xfrm>
        </p:spPr>
        <p:txBody>
          <a:bodyPr/>
          <a:lstStyle/>
          <a:p>
            <a:r>
              <a:rPr lang="en-US" b="1" u="sng" dirty="0">
                <a:solidFill>
                  <a:schemeClr val="bg1"/>
                </a:solidFill>
              </a:rPr>
              <a:t>Theri: </a:t>
            </a:r>
            <a:r>
              <a:rPr lang="en-US" b="1" dirty="0">
                <a:solidFill>
                  <a:schemeClr val="bg1"/>
                </a:solidFill>
              </a:rPr>
              <a:t> </a:t>
            </a:r>
            <a:r>
              <a:rPr lang="en-US" dirty="0">
                <a:solidFill>
                  <a:schemeClr val="bg1"/>
                </a:solidFill>
              </a:rPr>
              <a:t>meaning ‘</a:t>
            </a:r>
            <a:r>
              <a:rPr lang="en-US" dirty="0" smtClean="0">
                <a:solidFill>
                  <a:schemeClr val="bg1"/>
                </a:solidFill>
              </a:rPr>
              <a:t>Elder’, is a title given after </a:t>
            </a:r>
            <a:r>
              <a:rPr lang="en-US" dirty="0">
                <a:solidFill>
                  <a:schemeClr val="bg1"/>
                </a:solidFill>
              </a:rPr>
              <a:t>10 years as a </a:t>
            </a:r>
            <a:r>
              <a:rPr lang="en-US" dirty="0" smtClean="0">
                <a:solidFill>
                  <a:schemeClr val="bg1"/>
                </a:solidFill>
              </a:rPr>
              <a:t>bhikkhuni.</a:t>
            </a:r>
          </a:p>
          <a:p>
            <a:r>
              <a:rPr lang="en-US" dirty="0" smtClean="0">
                <a:solidFill>
                  <a:schemeClr val="bg1"/>
                </a:solidFill>
              </a:rPr>
              <a:t>As of the 2016-2017 anniversary year, there are many bhikkhunis who are now Theris</a:t>
            </a:r>
          </a:p>
          <a:p>
            <a:r>
              <a:rPr lang="en-US" dirty="0" smtClean="0">
                <a:solidFill>
                  <a:schemeClr val="bg1"/>
                </a:solidFill>
              </a:rPr>
              <a:t>We would like to recognize and honor some of them</a:t>
            </a:r>
            <a:endParaRPr lang="en-US" dirty="0"/>
          </a:p>
          <a:p>
            <a:endParaRPr lang="en-US" dirty="0"/>
          </a:p>
        </p:txBody>
      </p:sp>
    </p:spTree>
    <p:extLst>
      <p:ext uri="{BB962C8B-B14F-4D97-AF65-F5344CB8AC3E}">
        <p14:creationId xmlns:p14="http://schemas.microsoft.com/office/powerpoint/2010/main" val="3261204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4617" y="867905"/>
            <a:ext cx="10972800" cy="1143000"/>
          </a:xfrm>
          <a:solidFill>
            <a:schemeClr val="bg2">
              <a:lumMod val="90000"/>
            </a:schemeClr>
          </a:solidFill>
        </p:spPr>
        <p:txBody>
          <a:bodyPr/>
          <a:lstStyle/>
          <a:p>
            <a:r>
              <a:rPr lang="en-US" dirty="0" smtClean="0"/>
              <a:t>1997 International Buddhist Meditation Center (IBCM), Los Angeles </a:t>
            </a:r>
            <a:endParaRPr lang="en-US" dirty="0"/>
          </a:p>
        </p:txBody>
      </p:sp>
      <p:sp>
        <p:nvSpPr>
          <p:cNvPr id="7" name="Content Placeholder 6"/>
          <p:cNvSpPr>
            <a:spLocks noGrp="1"/>
          </p:cNvSpPr>
          <p:nvPr>
            <p:ph idx="1"/>
          </p:nvPr>
        </p:nvSpPr>
        <p:spPr>
          <a:xfrm>
            <a:off x="609600" y="2824568"/>
            <a:ext cx="10972800" cy="3018294"/>
          </a:xfrm>
        </p:spPr>
        <p:txBody>
          <a:bodyPr/>
          <a:lstStyle/>
          <a:p>
            <a:r>
              <a:rPr lang="en-US" dirty="0" smtClean="0"/>
              <a:t>20 Women from Sri Lanka, Nepal and USA by Taiwanese and Sri Lankan bhikkhus and bhikkhunis</a:t>
            </a:r>
          </a:p>
          <a:p>
            <a:r>
              <a:rPr lang="en-US" dirty="0" smtClean="0"/>
              <a:t>Ayya Tathaaloka was ordained at this time</a:t>
            </a:r>
          </a:p>
          <a:p>
            <a:r>
              <a:rPr lang="en-US" dirty="0" smtClean="0"/>
              <a:t>Ven. Dr. Karuna Dharma and Ven. Dr. Ratanasara serving as preceptor and confirming monk.</a:t>
            </a:r>
            <a:endParaRPr lang="en-US" dirty="0"/>
          </a:p>
        </p:txBody>
      </p:sp>
    </p:spTree>
    <p:extLst>
      <p:ext uri="{BB962C8B-B14F-4D97-AF65-F5344CB8AC3E}">
        <p14:creationId xmlns:p14="http://schemas.microsoft.com/office/powerpoint/2010/main" val="1315894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3000"/>
          </a:schemeClr>
        </a:solidFill>
        <a:effectLst/>
      </p:bgPr>
    </p:bg>
    <p:spTree>
      <p:nvGrpSpPr>
        <p:cNvPr id="1" name=""/>
        <p:cNvGrpSpPr/>
        <p:nvPr/>
      </p:nvGrpSpPr>
      <p:grpSpPr>
        <a:xfrm>
          <a:off x="0" y="0"/>
          <a:ext cx="0" cy="0"/>
          <a:chOff x="0" y="0"/>
          <a:chExt cx="0" cy="0"/>
        </a:xfrm>
      </p:grpSpPr>
      <p:sp>
        <p:nvSpPr>
          <p:cNvPr id="3" name="Rectangle 2"/>
          <p:cNvSpPr/>
          <p:nvPr/>
        </p:nvSpPr>
        <p:spPr>
          <a:xfrm>
            <a:off x="839672" y="704780"/>
            <a:ext cx="4112664" cy="707886"/>
          </a:xfrm>
          <a:prstGeom prst="rect">
            <a:avLst/>
          </a:prstGeom>
        </p:spPr>
        <p:txBody>
          <a:bodyPr wrap="none">
            <a:spAutoFit/>
          </a:bodyPr>
          <a:lstStyle/>
          <a:p>
            <a:r>
              <a:rPr lang="en-US" altLang="en-US" sz="4000" b="1" dirty="0">
                <a:solidFill>
                  <a:prstClr val="black"/>
                </a:solidFill>
                <a:ea typeface="+mj-ea"/>
                <a:cs typeface="+mj-cs"/>
              </a:rPr>
              <a:t>Ayya Tathaaloka</a:t>
            </a:r>
            <a:endParaRPr lang="en-US" dirty="0"/>
          </a:p>
        </p:txBody>
      </p:sp>
      <p:sp>
        <p:nvSpPr>
          <p:cNvPr id="5" name="Rectangle 4"/>
          <p:cNvSpPr/>
          <p:nvPr/>
        </p:nvSpPr>
        <p:spPr>
          <a:xfrm>
            <a:off x="6096000" y="704780"/>
            <a:ext cx="6096000" cy="5607689"/>
          </a:xfrm>
          <a:prstGeom prst="rect">
            <a:avLst/>
          </a:prstGeom>
        </p:spPr>
        <p:txBody>
          <a:bodyPr>
            <a:spAutoFit/>
          </a:bodyPr>
          <a:lstStyle/>
          <a:p>
            <a:pPr lvl="0" eaLnBrk="0" fontAlgn="base" hangingPunct="0">
              <a:spcBef>
                <a:spcPct val="20000"/>
              </a:spcBef>
              <a:spcAft>
                <a:spcPct val="0"/>
              </a:spcAft>
            </a:pPr>
            <a:r>
              <a:rPr lang="en-US" altLang="en-US" sz="2800" dirty="0">
                <a:solidFill>
                  <a:prstClr val="black"/>
                </a:solidFill>
              </a:rPr>
              <a:t>1968  Born in Washington, DC</a:t>
            </a:r>
          </a:p>
          <a:p>
            <a:pPr lvl="0" eaLnBrk="0" fontAlgn="base" hangingPunct="0">
              <a:spcBef>
                <a:spcPct val="20000"/>
              </a:spcBef>
              <a:spcAft>
                <a:spcPct val="0"/>
              </a:spcAft>
            </a:pPr>
            <a:r>
              <a:rPr lang="en-US" altLang="en-US" sz="2800" dirty="0">
                <a:solidFill>
                  <a:prstClr val="black"/>
                </a:solidFill>
              </a:rPr>
              <a:t>1987  Ordained as an </a:t>
            </a:r>
            <a:r>
              <a:rPr lang="en-US" altLang="en-US" sz="2800" i="1" dirty="0">
                <a:solidFill>
                  <a:prstClr val="black"/>
                </a:solidFill>
              </a:rPr>
              <a:t>anagarika,</a:t>
            </a:r>
            <a:r>
              <a:rPr lang="en-US" altLang="en-US" sz="2800" dirty="0">
                <a:solidFill>
                  <a:prstClr val="black"/>
                </a:solidFill>
              </a:rPr>
              <a:t> traveled &amp; studied in India, South Korea &amp; Thailand </a:t>
            </a:r>
          </a:p>
          <a:p>
            <a:pPr lvl="0" eaLnBrk="0" fontAlgn="base" hangingPunct="0">
              <a:spcBef>
                <a:spcPct val="20000"/>
              </a:spcBef>
              <a:spcAft>
                <a:spcPct val="0"/>
              </a:spcAft>
            </a:pPr>
            <a:r>
              <a:rPr lang="en-US" altLang="en-US" sz="2800" b="1" dirty="0">
                <a:solidFill>
                  <a:prstClr val="black"/>
                </a:solidFill>
              </a:rPr>
              <a:t>1997  Ordained as a </a:t>
            </a:r>
            <a:r>
              <a:rPr lang="en-US" altLang="en-US" sz="2800" b="1" i="1" dirty="0">
                <a:solidFill>
                  <a:prstClr val="black"/>
                </a:solidFill>
              </a:rPr>
              <a:t>bhikkhuni</a:t>
            </a:r>
            <a:r>
              <a:rPr lang="en-US" altLang="en-US" sz="2800" b="1" dirty="0">
                <a:solidFill>
                  <a:prstClr val="black"/>
                </a:solidFill>
              </a:rPr>
              <a:t> in Los Angeles at Int’l Buddhist </a:t>
            </a:r>
            <a:r>
              <a:rPr lang="en-US" altLang="en-US" sz="2800" b="1" dirty="0" smtClean="0">
                <a:solidFill>
                  <a:prstClr val="black"/>
                </a:solidFill>
              </a:rPr>
              <a:t>Meditation Center</a:t>
            </a:r>
            <a:endParaRPr lang="en-US" altLang="en-US" sz="2800" b="1" dirty="0">
              <a:solidFill>
                <a:prstClr val="black"/>
              </a:solidFill>
            </a:endParaRPr>
          </a:p>
          <a:p>
            <a:pPr lvl="0" eaLnBrk="0" fontAlgn="base" hangingPunct="0">
              <a:spcBef>
                <a:spcPct val="20000"/>
              </a:spcBef>
              <a:spcAft>
                <a:spcPct val="0"/>
              </a:spcAft>
            </a:pPr>
            <a:r>
              <a:rPr lang="en-US" altLang="en-US" sz="2800" dirty="0">
                <a:solidFill>
                  <a:prstClr val="black"/>
                </a:solidFill>
              </a:rPr>
              <a:t>2005  Founded Dhammadharini Vihara in Fremont, CA and Aranya Bodhi Hermitage in </a:t>
            </a:r>
            <a:r>
              <a:rPr lang="en-US" altLang="en-US" sz="2800" dirty="0" smtClean="0">
                <a:solidFill>
                  <a:prstClr val="black"/>
                </a:solidFill>
              </a:rPr>
              <a:t>northern CA</a:t>
            </a:r>
            <a:endParaRPr lang="en-US" altLang="en-US" sz="2800" dirty="0">
              <a:solidFill>
                <a:prstClr val="black"/>
              </a:solidFill>
            </a:endParaRPr>
          </a:p>
          <a:p>
            <a:pPr lvl="0" eaLnBrk="0" fontAlgn="base" hangingPunct="0">
              <a:spcBef>
                <a:spcPct val="20000"/>
              </a:spcBef>
              <a:spcAft>
                <a:spcPct val="0"/>
              </a:spcAft>
            </a:pPr>
            <a:r>
              <a:rPr lang="en-US" altLang="en-US" sz="2800" dirty="0">
                <a:solidFill>
                  <a:prstClr val="black"/>
                </a:solidFill>
              </a:rPr>
              <a:t>2016   Purchased land and opened  new monastery at </a:t>
            </a:r>
            <a:r>
              <a:rPr lang="en-US" altLang="en-US" sz="2800" dirty="0" smtClean="0">
                <a:solidFill>
                  <a:prstClr val="black"/>
                </a:solidFill>
              </a:rPr>
              <a:t>Penngrove</a:t>
            </a:r>
            <a:r>
              <a:rPr lang="en-US" altLang="en-US" sz="2800" dirty="0">
                <a:solidFill>
                  <a:prstClr val="black"/>
                </a:solidFill>
              </a:rPr>
              <a:t>, CA</a:t>
            </a:r>
          </a:p>
        </p:txBody>
      </p:sp>
      <p:pic>
        <p:nvPicPr>
          <p:cNvPr id="6" name="Picture 4" descr="Image result for ayya tathaaloka bhikkhuni picture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81697" y="1808848"/>
            <a:ext cx="4845591" cy="3987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701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AC090"/>
        </a:solidFill>
        <a:effectLst/>
      </p:bgPr>
    </p:bg>
    <p:spTree>
      <p:nvGrpSpPr>
        <p:cNvPr id="1" name=""/>
        <p:cNvGrpSpPr/>
        <p:nvPr/>
      </p:nvGrpSpPr>
      <p:grpSpPr>
        <a:xfrm>
          <a:off x="0" y="0"/>
          <a:ext cx="0" cy="0"/>
          <a:chOff x="0" y="0"/>
          <a:chExt cx="0" cy="0"/>
        </a:xfrm>
      </p:grpSpPr>
      <p:sp>
        <p:nvSpPr>
          <p:cNvPr id="54274" name="Title 3"/>
          <p:cNvSpPr>
            <a:spLocks noGrp="1"/>
          </p:cNvSpPr>
          <p:nvPr>
            <p:ph type="title"/>
          </p:nvPr>
        </p:nvSpPr>
        <p:spPr>
          <a:xfrm>
            <a:off x="1984375" y="228601"/>
            <a:ext cx="8229600" cy="1600200"/>
          </a:xfrm>
        </p:spPr>
        <p:txBody>
          <a:bodyPr/>
          <a:lstStyle/>
          <a:p>
            <a:r>
              <a:rPr lang="en-US" altLang="en-US" sz="4000" b="1" dirty="0">
                <a:latin typeface="Garamond" panose="02020404030301010803" pitchFamily="18" charset="0"/>
              </a:rPr>
              <a:t>1998 International Full Ordination </a:t>
            </a:r>
            <a:br>
              <a:rPr lang="en-US" altLang="en-US" sz="4000" b="1" dirty="0">
                <a:latin typeface="Garamond" panose="02020404030301010803" pitchFamily="18" charset="0"/>
              </a:rPr>
            </a:br>
            <a:r>
              <a:rPr lang="en-US" altLang="en-US" sz="4000" b="1" dirty="0">
                <a:latin typeface="Garamond" panose="02020404030301010803" pitchFamily="18" charset="0"/>
              </a:rPr>
              <a:t>Ceremony in Bodhgaya, India</a:t>
            </a:r>
          </a:p>
        </p:txBody>
      </p:sp>
      <p:pic>
        <p:nvPicPr>
          <p:cNvPr id="54275" name="Picture 4" descr="Bhikshunis-to-be paying respect to their preceptors. Ven. Chodron is standing on the left. In front of her is Ven. Karma Lekshe Tsomo."/>
          <p:cNvPicPr>
            <a:picLocks noChangeAspect="1" noChangeArrowheads="1"/>
          </p:cNvPicPr>
          <p:nvPr/>
        </p:nvPicPr>
        <p:blipFill>
          <a:blip r:embed="rId3">
            <a:lum bright="4000" contrast="4000"/>
            <a:extLst>
              <a:ext uri="{28A0092B-C50C-407E-A947-70E740481C1C}">
                <a14:useLocalDpi xmlns:a14="http://schemas.microsoft.com/office/drawing/2010/main" val="0"/>
              </a:ext>
            </a:extLst>
          </a:blip>
          <a:srcRect/>
          <a:stretch>
            <a:fillRect/>
          </a:stretch>
        </p:blipFill>
        <p:spPr bwMode="auto">
          <a:xfrm>
            <a:off x="376990" y="1968731"/>
            <a:ext cx="7270924" cy="4399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4"/>
          <p:cNvSpPr txBox="1">
            <a:spLocks noChangeArrowheads="1"/>
          </p:cNvSpPr>
          <p:nvPr/>
        </p:nvSpPr>
        <p:spPr bwMode="auto">
          <a:xfrm>
            <a:off x="7988968" y="1968731"/>
            <a:ext cx="3612648"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2800" i="1" dirty="0">
                <a:solidFill>
                  <a:prstClr val="black"/>
                </a:solidFill>
                <a:latin typeface="Garamond" panose="02020404030301010803" pitchFamily="18" charset="0"/>
              </a:rPr>
              <a:t>Bhikshuni</a:t>
            </a:r>
            <a:r>
              <a:rPr lang="en-US" altLang="en-US" sz="2800" dirty="0">
                <a:solidFill>
                  <a:prstClr val="black"/>
                </a:solidFill>
                <a:latin typeface="Garamond" panose="02020404030301010803" pitchFamily="18" charset="0"/>
              </a:rPr>
              <a:t>s-to-be pay respects to </a:t>
            </a:r>
            <a:r>
              <a:rPr lang="en-US" altLang="en-US" sz="2800" dirty="0" smtClean="0">
                <a:solidFill>
                  <a:prstClr val="black"/>
                </a:solidFill>
                <a:latin typeface="Garamond" panose="02020404030301010803" pitchFamily="18" charset="0"/>
              </a:rPr>
              <a:t>their preceptors</a:t>
            </a:r>
            <a:r>
              <a:rPr lang="en-US" altLang="en-US" sz="2800" dirty="0">
                <a:solidFill>
                  <a:prstClr val="black"/>
                </a:solidFill>
                <a:latin typeface="Garamond" panose="02020404030301010803" pitchFamily="18" charset="0"/>
              </a:rPr>
              <a:t>, Bhiksunis Thubten Chodron &amp; </a:t>
            </a:r>
            <a:r>
              <a:rPr lang="en-US" altLang="en-US" sz="2800" dirty="0" smtClean="0">
                <a:solidFill>
                  <a:prstClr val="black"/>
                </a:solidFill>
                <a:latin typeface="Garamond" panose="02020404030301010803" pitchFamily="18" charset="0"/>
              </a:rPr>
              <a:t>Karma </a:t>
            </a:r>
            <a:r>
              <a:rPr lang="en-US" altLang="en-US" sz="2800" dirty="0">
                <a:solidFill>
                  <a:prstClr val="black"/>
                </a:solidFill>
                <a:latin typeface="Garamond" panose="02020404030301010803" pitchFamily="18" charset="0"/>
              </a:rPr>
              <a:t>Lekshe </a:t>
            </a:r>
            <a:r>
              <a:rPr lang="en-US" altLang="en-US" sz="2800" dirty="0" smtClean="0">
                <a:solidFill>
                  <a:prstClr val="black"/>
                </a:solidFill>
                <a:latin typeface="Garamond" panose="02020404030301010803" pitchFamily="18" charset="0"/>
              </a:rPr>
              <a:t>Tsomo</a:t>
            </a:r>
          </a:p>
          <a:p>
            <a:pPr algn="ctr" eaLnBrk="1" fontAlgn="base" hangingPunct="1">
              <a:spcBef>
                <a:spcPct val="0"/>
              </a:spcBef>
              <a:spcAft>
                <a:spcPct val="0"/>
              </a:spcAft>
            </a:pPr>
            <a:r>
              <a:rPr lang="en-US" altLang="en-US" sz="2800" dirty="0" smtClean="0">
                <a:solidFill>
                  <a:prstClr val="black"/>
                </a:solidFill>
                <a:latin typeface="Garamond" panose="02020404030301010803" pitchFamily="18" charset="0"/>
              </a:rPr>
              <a:t>(Ayya Sucinta of Germany ordained with this group.)</a:t>
            </a:r>
            <a:endParaRPr lang="en-US" altLang="en-US" sz="2800" dirty="0">
              <a:solidFill>
                <a:prstClr val="black"/>
              </a:solidFill>
              <a:latin typeface="Garamond" panose="02020404030301010803" pitchFamily="18" charset="0"/>
            </a:endParaRPr>
          </a:p>
        </p:txBody>
      </p:sp>
    </p:spTree>
    <p:extLst>
      <p:ext uri="{BB962C8B-B14F-4D97-AF65-F5344CB8AC3E}">
        <p14:creationId xmlns:p14="http://schemas.microsoft.com/office/powerpoint/2010/main" val="39121717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Ayya Sucinta</a:t>
            </a:r>
            <a:endParaRPr lang="en-US" dirty="0"/>
          </a:p>
        </p:txBody>
      </p:sp>
      <p:sp>
        <p:nvSpPr>
          <p:cNvPr id="4" name="Content Placeholder 3"/>
          <p:cNvSpPr>
            <a:spLocks noGrp="1"/>
          </p:cNvSpPr>
          <p:nvPr>
            <p:ph sz="half" idx="2"/>
          </p:nvPr>
        </p:nvSpPr>
        <p:spPr>
          <a:xfrm>
            <a:off x="5856637" y="1600201"/>
            <a:ext cx="5994400" cy="4924585"/>
          </a:xfrm>
        </p:spPr>
        <p:txBody>
          <a:bodyPr/>
          <a:lstStyle/>
          <a:p>
            <a:r>
              <a:rPr lang="en-US" dirty="0" smtClean="0"/>
              <a:t>1950 Born in Germany</a:t>
            </a:r>
          </a:p>
          <a:p>
            <a:r>
              <a:rPr lang="en-US" dirty="0" smtClean="0"/>
              <a:t>1991 Anagarika ordination at Amravati Monastery, UK</a:t>
            </a:r>
          </a:p>
          <a:p>
            <a:r>
              <a:rPr lang="en-US" dirty="0" smtClean="0"/>
              <a:t>Samaneri ordination at Bhavana Society, WVa</a:t>
            </a:r>
          </a:p>
          <a:p>
            <a:r>
              <a:rPr lang="en-US" b="1" dirty="0" smtClean="0"/>
              <a:t>1998 Bhikkhuni Ordination Bodhgaya, India</a:t>
            </a:r>
          </a:p>
          <a:p>
            <a:r>
              <a:rPr lang="en-US" dirty="0" smtClean="0"/>
              <a:t>Practiced in Burma, US, Australia</a:t>
            </a:r>
          </a:p>
          <a:p>
            <a:r>
              <a:rPr lang="en-US" dirty="0" smtClean="0"/>
              <a:t>Since 2010 Abbess of Anenja Vihara, Germany</a:t>
            </a:r>
          </a:p>
          <a:p>
            <a:endParaRPr lang="en-US" dirty="0" smtClean="0"/>
          </a:p>
          <a:p>
            <a:endParaRPr lang="en-US" dirty="0"/>
          </a:p>
        </p:txBody>
      </p:sp>
      <p:pic>
        <p:nvPicPr>
          <p:cNvPr id="6146" name="Picture 2" descr="http://anenja-vihara.org/wp-content/uploads/CIMG18151.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39936" y="1674168"/>
            <a:ext cx="4451996" cy="4451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216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5122" name="Rectangle 1"/>
          <p:cNvSpPr>
            <a:spLocks noChangeArrowheads="1"/>
          </p:cNvSpPr>
          <p:nvPr/>
        </p:nvSpPr>
        <p:spPr bwMode="auto">
          <a:xfrm>
            <a:off x="2819400" y="990601"/>
            <a:ext cx="601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a:t>.</a:t>
            </a:r>
          </a:p>
        </p:txBody>
      </p:sp>
      <p:sp>
        <p:nvSpPr>
          <p:cNvPr id="5123" name="Rectangle 2"/>
          <p:cNvSpPr>
            <a:spLocks noChangeArrowheads="1"/>
          </p:cNvSpPr>
          <p:nvPr/>
        </p:nvSpPr>
        <p:spPr bwMode="auto">
          <a:xfrm>
            <a:off x="1752600" y="914400"/>
            <a:ext cx="8458200"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600" b="1">
                <a:solidFill>
                  <a:srgbClr val="C00000"/>
                </a:solidFill>
                <a:latin typeface="Constantia" panose="02030602050306030303" pitchFamily="18" charset="0"/>
              </a:rPr>
              <a:t>What is a </a:t>
            </a:r>
            <a:r>
              <a:rPr lang="en-US" altLang="en-US" sz="3600" b="1" i="1">
                <a:solidFill>
                  <a:srgbClr val="C00000"/>
                </a:solidFill>
                <a:latin typeface="Constantia" panose="02030602050306030303" pitchFamily="18" charset="0"/>
              </a:rPr>
              <a:t>Bhikkhuni</a:t>
            </a:r>
            <a:r>
              <a:rPr lang="en-US" altLang="en-US" sz="3600" b="1">
                <a:solidFill>
                  <a:srgbClr val="C00000"/>
                </a:solidFill>
                <a:latin typeface="Constantia" panose="02030602050306030303" pitchFamily="18" charset="0"/>
              </a:rPr>
              <a:t>/</a:t>
            </a:r>
            <a:r>
              <a:rPr lang="en-US" altLang="en-US" sz="3600" b="1" i="1">
                <a:solidFill>
                  <a:srgbClr val="C00000"/>
                </a:solidFill>
                <a:latin typeface="Constantia" panose="02030602050306030303" pitchFamily="18" charset="0"/>
              </a:rPr>
              <a:t>Bhikshuni</a:t>
            </a:r>
            <a:r>
              <a:rPr lang="en-US" altLang="en-US" sz="3600" b="1">
                <a:solidFill>
                  <a:srgbClr val="C00000"/>
                </a:solidFill>
                <a:latin typeface="Constantia" panose="02030602050306030303" pitchFamily="18" charset="0"/>
              </a:rPr>
              <a:t>?</a:t>
            </a:r>
          </a:p>
          <a:p>
            <a:pPr eaLnBrk="1" hangingPunct="1"/>
            <a:endParaRPr lang="en-US" altLang="en-US" sz="2000">
              <a:solidFill>
                <a:srgbClr val="FF9900"/>
              </a:solidFill>
              <a:latin typeface="Constantia" panose="02030602050306030303" pitchFamily="18" charset="0"/>
            </a:endParaRPr>
          </a:p>
          <a:p>
            <a:pPr eaLnBrk="1" hangingPunct="1"/>
            <a:r>
              <a:rPr lang="en-US" altLang="en-US" sz="3200">
                <a:latin typeface="Constantia" panose="02030602050306030303" pitchFamily="18" charset="0"/>
              </a:rPr>
              <a:t>A </a:t>
            </a:r>
            <a:r>
              <a:rPr lang="en-US" altLang="en-US" sz="3200" i="1">
                <a:latin typeface="Constantia" panose="02030602050306030303" pitchFamily="18" charset="0"/>
              </a:rPr>
              <a:t>bhikkhuni</a:t>
            </a:r>
            <a:r>
              <a:rPr lang="en-US" altLang="en-US" sz="3200">
                <a:latin typeface="Constantia" panose="02030602050306030303" pitchFamily="18" charset="0"/>
              </a:rPr>
              <a:t> (Pali) or </a:t>
            </a:r>
            <a:r>
              <a:rPr lang="en-US" altLang="en-US" sz="3200" i="1">
                <a:latin typeface="Constantia" panose="02030602050306030303" pitchFamily="18" charset="0"/>
              </a:rPr>
              <a:t>bhikshuni</a:t>
            </a:r>
            <a:r>
              <a:rPr lang="en-US" altLang="en-US" sz="3200">
                <a:latin typeface="Constantia" panose="02030602050306030303" pitchFamily="18" charset="0"/>
              </a:rPr>
              <a:t> (Sanskrit) is a fully-ordained female Buddhist monastic. </a:t>
            </a:r>
          </a:p>
          <a:p>
            <a:pPr eaLnBrk="1" hangingPunct="1"/>
            <a:endParaRPr lang="en-US" altLang="en-US" sz="3200">
              <a:latin typeface="Constantia" panose="02030602050306030303" pitchFamily="18" charset="0"/>
            </a:endParaRPr>
          </a:p>
          <a:p>
            <a:pPr eaLnBrk="1" hangingPunct="1"/>
            <a:r>
              <a:rPr lang="en-US" altLang="en-US" sz="3200">
                <a:latin typeface="Constantia" panose="02030602050306030303" pitchFamily="18" charset="0"/>
              </a:rPr>
              <a:t>A </a:t>
            </a:r>
            <a:r>
              <a:rPr lang="en-US" altLang="en-US" sz="3200" i="1">
                <a:latin typeface="Constantia" panose="02030602050306030303" pitchFamily="18" charset="0"/>
              </a:rPr>
              <a:t>bhikkhu/bhikshu</a:t>
            </a:r>
            <a:r>
              <a:rPr lang="en-US" altLang="en-US" sz="3200">
                <a:latin typeface="Constantia" panose="02030602050306030303" pitchFamily="18" charset="0"/>
              </a:rPr>
              <a:t> is a fully-ordained male monastic.</a:t>
            </a:r>
          </a:p>
          <a:p>
            <a:pPr eaLnBrk="1" hangingPunct="1"/>
            <a:endParaRPr lang="en-US" altLang="en-US" sz="3200">
              <a:latin typeface="Constantia" panose="02030602050306030303" pitchFamily="18" charset="0"/>
            </a:endParaRPr>
          </a:p>
          <a:p>
            <a:pPr eaLnBrk="1" hangingPunct="1"/>
            <a:r>
              <a:rPr lang="en-US" altLang="en-US" sz="3200">
                <a:latin typeface="Constantia" panose="02030602050306030303" pitchFamily="18" charset="0"/>
              </a:rPr>
              <a:t>Both </a:t>
            </a:r>
            <a:r>
              <a:rPr lang="en-US" altLang="en-US" sz="3200" i="1">
                <a:latin typeface="Constantia" panose="02030602050306030303" pitchFamily="18" charset="0"/>
              </a:rPr>
              <a:t>bhikkhu</a:t>
            </a:r>
            <a:r>
              <a:rPr lang="en-US" altLang="en-US" sz="3200">
                <a:latin typeface="Constantia" panose="02030602050306030303" pitchFamily="18" charset="0"/>
              </a:rPr>
              <a:t>s &amp; </a:t>
            </a:r>
            <a:r>
              <a:rPr lang="en-US" altLang="en-US" sz="3200" i="1">
                <a:latin typeface="Constantia" panose="02030602050306030303" pitchFamily="18" charset="0"/>
              </a:rPr>
              <a:t>bhikkhuni</a:t>
            </a:r>
            <a:r>
              <a:rPr lang="en-US" altLang="en-US" sz="3200">
                <a:latin typeface="Constantia" panose="02030602050306030303" pitchFamily="18" charset="0"/>
              </a:rPr>
              <a:t>s are ordained by receiving the precepts of the Vinaya (monastic discipline).</a:t>
            </a:r>
          </a:p>
        </p:txBody>
      </p:sp>
    </p:spTree>
    <p:extLst>
      <p:ext uri="{BB962C8B-B14F-4D97-AF65-F5344CB8AC3E}">
        <p14:creationId xmlns:p14="http://schemas.microsoft.com/office/powerpoint/2010/main" val="26979984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325563"/>
          </a:xfrm>
        </p:spPr>
        <p:txBody>
          <a:bodyPr/>
          <a:lstStyle/>
          <a:p>
            <a:r>
              <a:rPr lang="fi-FI" dirty="0"/>
              <a:t>Bhikkhuni Rahatungoda Saddha Sumana</a:t>
            </a:r>
            <a:br>
              <a:rPr lang="fi-FI" dirty="0"/>
            </a:br>
            <a:r>
              <a:rPr lang="fi-FI" dirty="0"/>
              <a:t>Sri </a:t>
            </a:r>
            <a:r>
              <a:rPr lang="fi-FI" dirty="0" smtClean="0"/>
              <a:t>Lanka</a:t>
            </a:r>
            <a:endParaRPr lang="en-US" dirty="0"/>
          </a:p>
        </p:txBody>
      </p:sp>
      <p:sp>
        <p:nvSpPr>
          <p:cNvPr id="3" name="Content Placeholder 2"/>
          <p:cNvSpPr>
            <a:spLocks noGrp="1"/>
          </p:cNvSpPr>
          <p:nvPr>
            <p:ph sz="half" idx="1"/>
          </p:nvPr>
        </p:nvSpPr>
        <p:spPr/>
        <p:txBody>
          <a:bodyPr/>
          <a:lstStyle/>
          <a:p>
            <a:r>
              <a:rPr lang="en-US" dirty="0" smtClean="0"/>
              <a:t> Born in Sri Lanka</a:t>
            </a:r>
          </a:p>
          <a:p>
            <a:r>
              <a:rPr lang="en-US" b="1" dirty="0" smtClean="0"/>
              <a:t>1998  Bhikkhuni ordination at Bodhgaya, India</a:t>
            </a:r>
          </a:p>
          <a:p>
            <a:r>
              <a:rPr lang="en-US" dirty="0" smtClean="0"/>
              <a:t>Helped train the first Thai bhikkhunis at Wat Songdhammakalyani Monastery</a:t>
            </a:r>
          </a:p>
          <a:p>
            <a:r>
              <a:rPr lang="en-US" dirty="0" smtClean="0"/>
              <a:t>2001 Gave Samaneri ordination to Ayya Dhammananda</a:t>
            </a:r>
          </a:p>
          <a:p>
            <a:endParaRPr lang="en-US" dirty="0" smtClean="0"/>
          </a:p>
          <a:p>
            <a:pPr marL="0" indent="0">
              <a:buNone/>
            </a:pPr>
            <a:endParaRPr lang="en-US" dirty="0"/>
          </a:p>
        </p:txBody>
      </p:sp>
      <p:pic>
        <p:nvPicPr>
          <p:cNvPr id="2050" name="Picture 2" descr="http://file.iwmcf.net/img/award/2005/Bhikkhuni_Rahatungoda_Saddha_Sumana_Sri_Lanka.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144719" y="1600199"/>
            <a:ext cx="2977783" cy="4581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4961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Ayya </a:t>
            </a:r>
            <a:r>
              <a:rPr lang="en-US" dirty="0" err="1" smtClean="0"/>
              <a:t>Gotami</a:t>
            </a:r>
            <a:r>
              <a:rPr lang="en-US" dirty="0" smtClean="0"/>
              <a:t> (Dr. </a:t>
            </a:r>
            <a:r>
              <a:rPr lang="en-US" dirty="0" err="1" smtClean="0"/>
              <a:t>Prem</a:t>
            </a:r>
            <a:r>
              <a:rPr lang="en-US" dirty="0" smtClean="0"/>
              <a:t> </a:t>
            </a:r>
            <a:r>
              <a:rPr lang="en-US" dirty="0" err="1" smtClean="0"/>
              <a:t>Suksawat</a:t>
            </a:r>
            <a:r>
              <a:rPr lang="en-US" dirty="0" smtClean="0"/>
              <a:t>)</a:t>
            </a:r>
            <a:endParaRPr lang="en-US" dirty="0"/>
          </a:p>
        </p:txBody>
      </p:sp>
      <p:sp>
        <p:nvSpPr>
          <p:cNvPr id="4" name="Content Placeholder 3"/>
          <p:cNvSpPr>
            <a:spLocks noGrp="1"/>
          </p:cNvSpPr>
          <p:nvPr>
            <p:ph sz="half" idx="2"/>
          </p:nvPr>
        </p:nvSpPr>
        <p:spPr/>
        <p:txBody>
          <a:bodyPr/>
          <a:lstStyle/>
          <a:p>
            <a:r>
              <a:rPr lang="en-US" dirty="0" smtClean="0"/>
              <a:t>Born in Thailand</a:t>
            </a:r>
          </a:p>
          <a:p>
            <a:r>
              <a:rPr lang="en-US" dirty="0" smtClean="0"/>
              <a:t>A psychiatrist and Ph.D.</a:t>
            </a:r>
          </a:p>
          <a:p>
            <a:r>
              <a:rPr lang="en-US" dirty="0" smtClean="0"/>
              <a:t>1997 </a:t>
            </a:r>
            <a:r>
              <a:rPr lang="en-US" dirty="0" smtClean="0"/>
              <a:t>became a samaneri at Dharma Vijaya in LA</a:t>
            </a:r>
          </a:p>
          <a:p>
            <a:r>
              <a:rPr lang="en-US" b="1" dirty="0" smtClean="0"/>
              <a:t>2000 Bhikkhuni ordination at Fo </a:t>
            </a:r>
            <a:r>
              <a:rPr lang="en-US" b="1" dirty="0" err="1" smtClean="0"/>
              <a:t>Guang</a:t>
            </a:r>
            <a:r>
              <a:rPr lang="en-US" b="1" dirty="0" smtClean="0"/>
              <a:t> </a:t>
            </a:r>
            <a:r>
              <a:rPr lang="en-US" b="1" dirty="0" smtClean="0"/>
              <a:t>Shan Temple in Taiwan</a:t>
            </a:r>
          </a:p>
          <a:p>
            <a:r>
              <a:rPr lang="en-US" dirty="0" smtClean="0"/>
              <a:t>Dhamma </a:t>
            </a:r>
            <a:r>
              <a:rPr lang="en-US" dirty="0" err="1" smtClean="0"/>
              <a:t>Cetiya</a:t>
            </a:r>
            <a:r>
              <a:rPr lang="en-US" dirty="0" smtClean="0"/>
              <a:t> Buddhist Vihara, Boston</a:t>
            </a:r>
          </a:p>
          <a:p>
            <a:endParaRPr lang="en-US" dirty="0"/>
          </a:p>
        </p:txBody>
      </p:sp>
      <p:pic>
        <p:nvPicPr>
          <p:cNvPr id="3074" name="Picture 2" descr="http://file.iwmcf.net/img/award/2005/Bhikkhuni_Dr_Gotami_Dr_Prem_Suksawat_USA.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78569" y="1711535"/>
            <a:ext cx="4436385" cy="4303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926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alpha val="8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Ayya Sudinna</a:t>
            </a:r>
            <a:endParaRPr lang="en-US" dirty="0"/>
          </a:p>
        </p:txBody>
      </p:sp>
      <p:pic>
        <p:nvPicPr>
          <p:cNvPr id="5122" name="Picture 2" descr="Ayya Sudinna"/>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958459" y="1600200"/>
            <a:ext cx="4687081" cy="452596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p:cNvSpPr>
            <a:spLocks noGrp="1"/>
          </p:cNvSpPr>
          <p:nvPr>
            <p:ph sz="half" idx="2"/>
          </p:nvPr>
        </p:nvSpPr>
        <p:spPr>
          <a:xfrm>
            <a:off x="6197600" y="1452509"/>
            <a:ext cx="5384800" cy="5196264"/>
          </a:xfrm>
        </p:spPr>
        <p:txBody>
          <a:bodyPr/>
          <a:lstStyle/>
          <a:p>
            <a:r>
              <a:rPr lang="en-US" dirty="0" smtClean="0"/>
              <a:t>Born in Sri Lanka</a:t>
            </a:r>
          </a:p>
          <a:p>
            <a:r>
              <a:rPr lang="en-US" dirty="0" smtClean="0"/>
              <a:t>Teacher and lecturer in English at Teacher’s College &amp; Ministry of Education</a:t>
            </a:r>
          </a:p>
          <a:p>
            <a:r>
              <a:rPr lang="en-US" dirty="0" smtClean="0"/>
              <a:t>1999 Samaneri ordination Bhavana Society, WVa</a:t>
            </a:r>
          </a:p>
          <a:p>
            <a:r>
              <a:rPr lang="en-US" b="1" dirty="0" smtClean="0"/>
              <a:t>2002 Bhikkhuni ordination, Sri Lanka</a:t>
            </a:r>
          </a:p>
          <a:p>
            <a:r>
              <a:rPr lang="en-US" dirty="0" smtClean="0"/>
              <a:t>Author of 3 children’s books</a:t>
            </a:r>
          </a:p>
          <a:p>
            <a:r>
              <a:rPr lang="en-US" dirty="0" smtClean="0"/>
              <a:t>Resident bhikkhuni at South Carolina Buddhist Vihara</a:t>
            </a:r>
          </a:p>
          <a:p>
            <a:endParaRPr lang="en-US" dirty="0" smtClean="0"/>
          </a:p>
          <a:p>
            <a:endParaRPr lang="en-US" dirty="0"/>
          </a:p>
        </p:txBody>
      </p:sp>
    </p:spTree>
    <p:extLst>
      <p:ext uri="{BB962C8B-B14F-4D97-AF65-F5344CB8AC3E}">
        <p14:creationId xmlns:p14="http://schemas.microsoft.com/office/powerpoint/2010/main" val="4053287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DD9C3"/>
        </a:solidFill>
        <a:effectLst/>
      </p:bgPr>
    </p:bg>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US" altLang="en-US" sz="3600"/>
              <a:t>First Modern Bhikkhuni Ordination in Sri Lanka</a:t>
            </a:r>
          </a:p>
        </p:txBody>
      </p:sp>
      <p:sp>
        <p:nvSpPr>
          <p:cNvPr id="59395" name="Content Placeholder 2"/>
          <p:cNvSpPr>
            <a:spLocks noGrp="1"/>
          </p:cNvSpPr>
          <p:nvPr>
            <p:ph idx="1"/>
          </p:nvPr>
        </p:nvSpPr>
        <p:spPr>
          <a:xfrm>
            <a:off x="2514600" y="3733800"/>
            <a:ext cx="7010400" cy="2590800"/>
          </a:xfrm>
        </p:spPr>
        <p:txBody>
          <a:bodyPr/>
          <a:lstStyle/>
          <a:p>
            <a:pPr eaLnBrk="1" hangingPunct="1"/>
            <a:r>
              <a:rPr lang="en-US" altLang="en-US" b="1" dirty="0"/>
              <a:t>2003</a:t>
            </a:r>
            <a:r>
              <a:rPr lang="en-US" altLang="en-US" dirty="0"/>
              <a:t> - First bhikkhuni higher ordinations in modern times on Sri Lankan soil. </a:t>
            </a:r>
            <a:r>
              <a:rPr lang="en-US" altLang="en-US" sz="2400" dirty="0"/>
              <a:t>(American Bhikkhuni Ayya Sudhamma, Thailand’s Ven. Dhammananda, and Burmese born Ayya Gunasari  &amp; Ayya Saccavadi were ordained at this time.)  </a:t>
            </a:r>
          </a:p>
        </p:txBody>
      </p:sp>
      <p:pic>
        <p:nvPicPr>
          <p:cNvPr id="59396" name="Picture 2" descr="C:\Users\owner\Pictures\anuradapura_mihintale.jpg"/>
          <p:cNvPicPr>
            <a:picLocks noChangeAspect="1" noChangeArrowheads="1"/>
          </p:cNvPicPr>
          <p:nvPr/>
        </p:nvPicPr>
        <p:blipFill>
          <a:blip r:embed="rId3">
            <a:extLst>
              <a:ext uri="{28A0092B-C50C-407E-A947-70E740481C1C}">
                <a14:useLocalDpi xmlns:a14="http://schemas.microsoft.com/office/drawing/2010/main" val="0"/>
              </a:ext>
            </a:extLst>
          </a:blip>
          <a:srcRect l="33684" t="9143"/>
          <a:stretch>
            <a:fillRect/>
          </a:stretch>
        </p:blipFill>
        <p:spPr bwMode="auto">
          <a:xfrm>
            <a:off x="2840064" y="1584703"/>
            <a:ext cx="5735539" cy="1809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1992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54000"/>
          </a:schemeClr>
        </a:solidFill>
        <a:effectLst/>
      </p:bgPr>
    </p:bg>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1274235" y="914624"/>
            <a:ext cx="65532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400" dirty="0">
                <a:solidFill>
                  <a:prstClr val="black"/>
                </a:solidFill>
              </a:rPr>
              <a:t>1945  Born Chatsumarn Kabilsingh in Thailand </a:t>
            </a:r>
          </a:p>
          <a:p>
            <a:pPr eaLnBrk="1" fontAlgn="base" hangingPunct="1">
              <a:spcBef>
                <a:spcPct val="0"/>
              </a:spcBef>
              <a:spcAft>
                <a:spcPct val="0"/>
              </a:spcAft>
            </a:pPr>
            <a:r>
              <a:rPr lang="en-US" altLang="en-US" sz="2400" dirty="0">
                <a:solidFill>
                  <a:prstClr val="black"/>
                </a:solidFill>
              </a:rPr>
              <a:t>	</a:t>
            </a:r>
            <a:r>
              <a:rPr lang="en-US" altLang="en-US" sz="2400" dirty="0" smtClean="0">
                <a:solidFill>
                  <a:prstClr val="black"/>
                </a:solidFill>
              </a:rPr>
              <a:t>(daughter </a:t>
            </a:r>
            <a:r>
              <a:rPr lang="en-US" altLang="en-US" sz="2400" dirty="0">
                <a:solidFill>
                  <a:prstClr val="black"/>
                </a:solidFill>
              </a:rPr>
              <a:t>of Bhikkhuni Tao Fa Tzu) </a:t>
            </a:r>
          </a:p>
          <a:p>
            <a:pPr eaLnBrk="1" fontAlgn="base" hangingPunct="1">
              <a:spcBef>
                <a:spcPct val="0"/>
              </a:spcBef>
              <a:spcAft>
                <a:spcPct val="0"/>
              </a:spcAft>
            </a:pPr>
            <a:r>
              <a:rPr lang="en-US" altLang="en-US" sz="2400" dirty="0">
                <a:solidFill>
                  <a:prstClr val="black"/>
                </a:solidFill>
              </a:rPr>
              <a:t>1975-2000 Professor of Buddhist philosophy at Thammasat University</a:t>
            </a:r>
          </a:p>
          <a:p>
            <a:pPr eaLnBrk="1" fontAlgn="base" hangingPunct="1">
              <a:spcBef>
                <a:spcPct val="0"/>
              </a:spcBef>
              <a:spcAft>
                <a:spcPct val="0"/>
              </a:spcAft>
            </a:pPr>
            <a:r>
              <a:rPr lang="en-US" altLang="en-US" sz="2400" dirty="0">
                <a:solidFill>
                  <a:prstClr val="black"/>
                </a:solidFill>
              </a:rPr>
              <a:t>2001  Received </a:t>
            </a:r>
            <a:r>
              <a:rPr lang="en-US" altLang="en-US" sz="2400" i="1" dirty="0">
                <a:solidFill>
                  <a:prstClr val="black"/>
                </a:solidFill>
              </a:rPr>
              <a:t>samaneri</a:t>
            </a:r>
            <a:r>
              <a:rPr lang="en-US" altLang="en-US" sz="2400" dirty="0">
                <a:solidFill>
                  <a:prstClr val="black"/>
                </a:solidFill>
              </a:rPr>
              <a:t> ordination</a:t>
            </a:r>
          </a:p>
          <a:p>
            <a:pPr eaLnBrk="1" fontAlgn="base" hangingPunct="1">
              <a:spcBef>
                <a:spcPct val="0"/>
              </a:spcBef>
              <a:spcAft>
                <a:spcPct val="0"/>
              </a:spcAft>
            </a:pPr>
            <a:r>
              <a:rPr lang="en-US" altLang="en-US" sz="2400" b="1" dirty="0">
                <a:solidFill>
                  <a:prstClr val="black"/>
                </a:solidFill>
              </a:rPr>
              <a:t>2003</a:t>
            </a:r>
            <a:r>
              <a:rPr lang="en-US" altLang="en-US" sz="2400" dirty="0">
                <a:solidFill>
                  <a:prstClr val="black"/>
                </a:solidFill>
              </a:rPr>
              <a:t>  </a:t>
            </a:r>
            <a:r>
              <a:rPr lang="en-US" altLang="en-US" sz="2400" b="1" dirty="0">
                <a:solidFill>
                  <a:prstClr val="black"/>
                </a:solidFill>
              </a:rPr>
              <a:t>Received full </a:t>
            </a:r>
            <a:r>
              <a:rPr lang="en-US" altLang="en-US" sz="2400" b="1" i="1" dirty="0">
                <a:solidFill>
                  <a:prstClr val="black"/>
                </a:solidFill>
              </a:rPr>
              <a:t>bhikkhuni</a:t>
            </a:r>
            <a:r>
              <a:rPr lang="en-US" altLang="en-US" sz="2400" b="1" dirty="0">
                <a:solidFill>
                  <a:prstClr val="black"/>
                </a:solidFill>
              </a:rPr>
              <a:t> ordination in Sri Lanka </a:t>
            </a:r>
            <a:endParaRPr lang="en-US" altLang="en-US" dirty="0">
              <a:solidFill>
                <a:prstClr val="black"/>
              </a:solidFill>
            </a:endParaRPr>
          </a:p>
        </p:txBody>
      </p:sp>
      <p:pic>
        <p:nvPicPr>
          <p:cNvPr id="60419" name="Picture 4" descr="http://www.dhammawiki.com/images/0/0c/DhammanandaBhikkhuni.jpg">
            <a:hlinkClick r:id="rId3" tooltip="DhammanandaBhikkhuni.jpg"/>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8977" y="192089"/>
            <a:ext cx="214312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56807" y="329849"/>
            <a:ext cx="7074358" cy="584775"/>
          </a:xfrm>
          <a:prstGeom prst="rect">
            <a:avLst/>
          </a:prstGeom>
          <a:noFill/>
        </p:spPr>
        <p:txBody>
          <a:bodyPr wrap="square">
            <a:spAutoFit/>
          </a:bodyPr>
          <a:lstStyle/>
          <a:p>
            <a:pPr fontAlgn="base">
              <a:spcBef>
                <a:spcPct val="0"/>
              </a:spcBef>
              <a:spcAft>
                <a:spcPct val="0"/>
              </a:spcAft>
              <a:defRPr/>
            </a:pPr>
            <a:r>
              <a:rPr lang="en-US" sz="3200" b="1" dirty="0" smtClean="0">
                <a:solidFill>
                  <a:prstClr val="black"/>
                </a:solidFill>
                <a:latin typeface="Arial" panose="020B0604020202020204" pitchFamily="34" charset="0"/>
                <a:cs typeface="Arial" panose="020B0604020202020204" pitchFamily="34" charset="0"/>
              </a:rPr>
              <a:t>Bhikkhuni </a:t>
            </a:r>
            <a:r>
              <a:rPr lang="en-US" sz="3200" b="1" dirty="0">
                <a:solidFill>
                  <a:prstClr val="black"/>
                </a:solidFill>
                <a:latin typeface="Arial" panose="020B0604020202020204" pitchFamily="34" charset="0"/>
                <a:cs typeface="Arial" panose="020B0604020202020204" pitchFamily="34" charset="0"/>
              </a:rPr>
              <a:t>Dhammananda, Ph.D.</a:t>
            </a:r>
          </a:p>
        </p:txBody>
      </p:sp>
      <p:pic>
        <p:nvPicPr>
          <p:cNvPr id="60421" name="Picture 2" descr="http://web.colby.edu/eastasianstudies/files/2011/01/Brooker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4235" y="3706814"/>
            <a:ext cx="3754965" cy="28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Rectangle 1"/>
          <p:cNvSpPr>
            <a:spLocks noChangeArrowheads="1"/>
          </p:cNvSpPr>
          <p:nvPr/>
        </p:nvSpPr>
        <p:spPr bwMode="auto">
          <a:xfrm rot="10800000" flipV="1">
            <a:off x="5693834" y="3948747"/>
            <a:ext cx="504826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400" dirty="0" smtClean="0">
                <a:solidFill>
                  <a:prstClr val="black"/>
                </a:solidFill>
              </a:rPr>
              <a:t>-Now </a:t>
            </a:r>
            <a:r>
              <a:rPr lang="en-US" altLang="en-US" sz="2400" dirty="0">
                <a:solidFill>
                  <a:prstClr val="black"/>
                </a:solidFill>
              </a:rPr>
              <a:t>abbess of </a:t>
            </a:r>
            <a:r>
              <a:rPr lang="en-US" sz="2400" dirty="0" smtClean="0"/>
              <a:t>Songdhammakalyani Monastery, </a:t>
            </a:r>
            <a:r>
              <a:rPr lang="en-US" altLang="en-US" sz="2400" dirty="0" smtClean="0">
                <a:solidFill>
                  <a:prstClr val="black"/>
                </a:solidFill>
              </a:rPr>
              <a:t>one </a:t>
            </a:r>
            <a:r>
              <a:rPr lang="en-US" altLang="en-US" sz="2400" dirty="0">
                <a:solidFill>
                  <a:prstClr val="black"/>
                </a:solidFill>
              </a:rPr>
              <a:t>of the few </a:t>
            </a:r>
            <a:r>
              <a:rPr lang="en-US" altLang="en-US" sz="2400" i="1" dirty="0">
                <a:solidFill>
                  <a:prstClr val="black"/>
                </a:solidFill>
              </a:rPr>
              <a:t>bhikkhuni </a:t>
            </a:r>
            <a:r>
              <a:rPr lang="en-US" altLang="en-US" sz="2400" dirty="0">
                <a:solidFill>
                  <a:prstClr val="black"/>
                </a:solidFill>
              </a:rPr>
              <a:t>temples in Thailand.  </a:t>
            </a:r>
            <a:endParaRPr lang="en-US" altLang="en-US" sz="2400" dirty="0" smtClean="0">
              <a:solidFill>
                <a:prstClr val="black"/>
              </a:solidFill>
            </a:endParaRPr>
          </a:p>
          <a:p>
            <a:pPr eaLnBrk="1" fontAlgn="base" hangingPunct="1">
              <a:spcBef>
                <a:spcPct val="0"/>
              </a:spcBef>
              <a:spcAft>
                <a:spcPct val="0"/>
              </a:spcAft>
            </a:pPr>
            <a:r>
              <a:rPr lang="en-US" altLang="en-US" sz="2400" dirty="0" smtClean="0">
                <a:solidFill>
                  <a:prstClr val="black"/>
                </a:solidFill>
              </a:rPr>
              <a:t>-Has begun ordaining new bhikkhunis in Thailand</a:t>
            </a:r>
            <a:endParaRPr lang="en-US" altLang="en-US" sz="2400" dirty="0">
              <a:solidFill>
                <a:prstClr val="black"/>
              </a:solidFill>
            </a:endParaRPr>
          </a:p>
        </p:txBody>
      </p:sp>
    </p:spTree>
    <p:extLst>
      <p:ext uri="{BB962C8B-B14F-4D97-AF65-F5344CB8AC3E}">
        <p14:creationId xmlns:p14="http://schemas.microsoft.com/office/powerpoint/2010/main" val="27371042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5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Ayya Gunasari</a:t>
            </a:r>
            <a:endParaRPr lang="en-US" dirty="0"/>
          </a:p>
        </p:txBody>
      </p:sp>
      <p:sp>
        <p:nvSpPr>
          <p:cNvPr id="4" name="Content Placeholder 3"/>
          <p:cNvSpPr>
            <a:spLocks noGrp="1"/>
          </p:cNvSpPr>
          <p:nvPr>
            <p:ph sz="half" idx="1"/>
          </p:nvPr>
        </p:nvSpPr>
        <p:spPr>
          <a:xfrm>
            <a:off x="609600" y="1417638"/>
            <a:ext cx="5384800" cy="5215637"/>
          </a:xfrm>
        </p:spPr>
        <p:txBody>
          <a:bodyPr/>
          <a:lstStyle/>
          <a:p>
            <a:r>
              <a:rPr lang="en-US" dirty="0" smtClean="0"/>
              <a:t>1932 Born in Burma (Myanmar)</a:t>
            </a:r>
          </a:p>
          <a:p>
            <a:r>
              <a:rPr lang="en-US" dirty="0" smtClean="0"/>
              <a:t>Became a physician, anesthesiologist, raised 5 children</a:t>
            </a:r>
          </a:p>
          <a:p>
            <a:r>
              <a:rPr lang="en-US" dirty="0" smtClean="0"/>
              <a:t>2002 At age 70 entered monastic life, samaneri ordination</a:t>
            </a:r>
          </a:p>
          <a:p>
            <a:r>
              <a:rPr lang="en-US" b="1" dirty="0" smtClean="0"/>
              <a:t>2003 Bhikkhuni ordination in Sri Lanka</a:t>
            </a:r>
          </a:p>
          <a:p>
            <a:r>
              <a:rPr lang="en-US" dirty="0" smtClean="0"/>
              <a:t>2007  Speaker 1st Global Congress of Buddhist Women</a:t>
            </a:r>
          </a:p>
          <a:p>
            <a:pPr marL="0" indent="0">
              <a:buNone/>
            </a:pPr>
            <a:endParaRPr lang="en-US" dirty="0" smtClean="0"/>
          </a:p>
        </p:txBody>
      </p:sp>
      <p:pic>
        <p:nvPicPr>
          <p:cNvPr id="3074" name="Picture 2" descr="http://nebula.wsimg.com/68500a47f7e955a29ab63e808790407c?AccessKeyId=967DADF868666054D37C&amp;disposition=0&amp;alloworigin=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97600" y="1647326"/>
            <a:ext cx="5384800" cy="32228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540285" y="5149840"/>
            <a:ext cx="5651715" cy="1384995"/>
          </a:xfrm>
          <a:prstGeom prst="rect">
            <a:avLst/>
          </a:prstGeom>
          <a:noFill/>
        </p:spPr>
        <p:txBody>
          <a:bodyPr wrap="square" rtlCol="0">
            <a:spAutoFit/>
          </a:bodyPr>
          <a:lstStyle/>
          <a:p>
            <a:r>
              <a:rPr lang="en-US" sz="2800" dirty="0" smtClean="0"/>
              <a:t>2007  Founded </a:t>
            </a:r>
            <a:r>
              <a:rPr lang="en-US" sz="2800" dirty="0"/>
              <a:t>Mahapajapati </a:t>
            </a:r>
            <a:r>
              <a:rPr lang="en-US" sz="2800" dirty="0" smtClean="0"/>
              <a:t>Monastery </a:t>
            </a:r>
            <a:r>
              <a:rPr lang="en-US" sz="2800" dirty="0"/>
              <a:t>in Joshua Tree, CA, where she is </a:t>
            </a:r>
            <a:r>
              <a:rPr lang="en-US" sz="2800" dirty="0" smtClean="0"/>
              <a:t>Abbess</a:t>
            </a:r>
            <a:endParaRPr lang="en-US" sz="2800" dirty="0"/>
          </a:p>
        </p:txBody>
      </p:sp>
    </p:spTree>
    <p:extLst>
      <p:ext uri="{BB962C8B-B14F-4D97-AF65-F5344CB8AC3E}">
        <p14:creationId xmlns:p14="http://schemas.microsoft.com/office/powerpoint/2010/main" val="37486463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Ayya Sudhamma</a:t>
            </a:r>
            <a:endParaRPr lang="en-US" dirty="0"/>
          </a:p>
        </p:txBody>
      </p:sp>
      <p:pic>
        <p:nvPicPr>
          <p:cNvPr id="1026" name="Picture 2" descr="http://www.bhikkhuni.net/wp-content/uploads/2014/12/IMG_4112-1-e1452028846981-300x253.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618623" y="1600200"/>
            <a:ext cx="5366754" cy="452596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2"/>
          </p:nvPr>
        </p:nvSpPr>
        <p:spPr>
          <a:xfrm>
            <a:off x="6197600" y="1600201"/>
            <a:ext cx="5384800" cy="4880810"/>
          </a:xfrm>
        </p:spPr>
        <p:txBody>
          <a:bodyPr/>
          <a:lstStyle/>
          <a:p>
            <a:r>
              <a:rPr lang="en-US" dirty="0" smtClean="0"/>
              <a:t>1963 born Charlotte, NC</a:t>
            </a:r>
          </a:p>
          <a:p>
            <a:r>
              <a:rPr lang="en-US" dirty="0" smtClean="0"/>
              <a:t>Graduated from NYU Law School &amp; practiced law in San Francisco</a:t>
            </a:r>
          </a:p>
          <a:p>
            <a:r>
              <a:rPr lang="en-US" dirty="0" smtClean="0"/>
              <a:t>Studied with Bhante Gunarantara</a:t>
            </a:r>
          </a:p>
          <a:p>
            <a:r>
              <a:rPr lang="en-US" b="1" dirty="0" smtClean="0"/>
              <a:t>2003 Bhikkhuni Ordination in Sri Lanka</a:t>
            </a:r>
          </a:p>
          <a:p>
            <a:r>
              <a:rPr lang="en-US" dirty="0" smtClean="0"/>
              <a:t>2013 Founded Charlotte Buddhist Vihara, Abbess</a:t>
            </a:r>
            <a:endParaRPr lang="en-US" dirty="0"/>
          </a:p>
        </p:txBody>
      </p:sp>
    </p:spTree>
    <p:extLst>
      <p:ext uri="{BB962C8B-B14F-4D97-AF65-F5344CB8AC3E}">
        <p14:creationId xmlns:p14="http://schemas.microsoft.com/office/powerpoint/2010/main" val="6585778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9B151"/>
        </a:solidFill>
        <a:effectLst/>
      </p:bgPr>
    </p:bg>
    <p:spTree>
      <p:nvGrpSpPr>
        <p:cNvPr id="1" name=""/>
        <p:cNvGrpSpPr/>
        <p:nvPr/>
      </p:nvGrpSpPr>
      <p:grpSpPr>
        <a:xfrm>
          <a:off x="0" y="0"/>
          <a:ext cx="0" cy="0"/>
          <a:chOff x="0" y="0"/>
          <a:chExt cx="0" cy="0"/>
        </a:xfrm>
      </p:grpSpPr>
      <p:pic>
        <p:nvPicPr>
          <p:cNvPr id="61443"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2971800" y="533401"/>
            <a:ext cx="6396038" cy="4797425"/>
          </a:xfrm>
        </p:spPr>
      </p:pic>
      <p:sp>
        <p:nvSpPr>
          <p:cNvPr id="61444" name="Text Placeholder 3"/>
          <p:cNvSpPr>
            <a:spLocks noGrp="1"/>
          </p:cNvSpPr>
          <p:nvPr>
            <p:ph type="body" sz="half" idx="2"/>
          </p:nvPr>
        </p:nvSpPr>
        <p:spPr>
          <a:xfrm>
            <a:off x="1950405" y="5330826"/>
            <a:ext cx="8438827" cy="1109663"/>
          </a:xfrm>
        </p:spPr>
        <p:txBody>
          <a:bodyPr/>
          <a:lstStyle/>
          <a:p>
            <a:pPr algn="ctr" eaLnBrk="1" hangingPunct="1"/>
            <a:r>
              <a:rPr lang="en-US" altLang="en-US" sz="2400" dirty="0"/>
              <a:t>In </a:t>
            </a:r>
            <a:r>
              <a:rPr lang="en-US" altLang="en-US" sz="2400" b="1" dirty="0"/>
              <a:t>2006</a:t>
            </a:r>
            <a:r>
              <a:rPr lang="en-US" altLang="en-US" sz="2400" dirty="0"/>
              <a:t>, in a secret ceremony in the ancient ruins at Ayutthaya in Thailand, three more Thai women ordained as bhikkhunis − Bhikkhunis Rattanavali, Dhammamitta, and Silananda. </a:t>
            </a:r>
          </a:p>
        </p:txBody>
      </p:sp>
    </p:spTree>
    <p:extLst>
      <p:ext uri="{BB962C8B-B14F-4D97-AF65-F5344CB8AC3E}">
        <p14:creationId xmlns:p14="http://schemas.microsoft.com/office/powerpoint/2010/main" val="12044621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4900795" cy="1143000"/>
          </a:xfrm>
        </p:spPr>
        <p:txBody>
          <a:bodyPr/>
          <a:lstStyle/>
          <a:p>
            <a:r>
              <a:rPr lang="en-US" dirty="0" smtClean="0"/>
              <a:t>Ayya Satima</a:t>
            </a:r>
            <a:endParaRPr lang="en-US" dirty="0"/>
          </a:p>
        </p:txBody>
      </p:sp>
      <p:pic>
        <p:nvPicPr>
          <p:cNvPr id="4100" name="Picture 4" descr="reside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9600" y="1642820"/>
            <a:ext cx="4900795" cy="437895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half" idx="1"/>
          </p:nvPr>
        </p:nvSpPr>
        <p:spPr>
          <a:xfrm>
            <a:off x="5832529" y="337768"/>
            <a:ext cx="5915186" cy="6264509"/>
          </a:xfrm>
        </p:spPr>
        <p:txBody>
          <a:bodyPr/>
          <a:lstStyle/>
          <a:p>
            <a:r>
              <a:rPr lang="en-US" dirty="0" smtClean="0"/>
              <a:t>Born and raised in Sri Lanka</a:t>
            </a:r>
          </a:p>
          <a:p>
            <a:r>
              <a:rPr lang="en-US" dirty="0" smtClean="0"/>
              <a:t>1973 Came to the US as a Montessori teacher</a:t>
            </a:r>
          </a:p>
          <a:p>
            <a:r>
              <a:rPr lang="en-US" dirty="0" smtClean="0"/>
              <a:t>2000 Ordained as a Zen nun</a:t>
            </a:r>
          </a:p>
          <a:p>
            <a:r>
              <a:rPr lang="en-US" dirty="0" smtClean="0"/>
              <a:t>2004  Returned to Sri Lanka for samaneri ordination</a:t>
            </a:r>
          </a:p>
          <a:p>
            <a:r>
              <a:rPr lang="en-US" b="1" dirty="0" smtClean="0"/>
              <a:t>2006  Bhikkhuni ordination at Golden Temple, Dambulla, Sri Lanka</a:t>
            </a:r>
          </a:p>
          <a:p>
            <a:r>
              <a:rPr lang="en-US" dirty="0" smtClean="0"/>
              <a:t>Resident Bhikkhuni at Minneapolis Buddhist Vihara</a:t>
            </a:r>
          </a:p>
          <a:p>
            <a:r>
              <a:rPr lang="en-US" dirty="0" smtClean="0"/>
              <a:t>‘Archie</a:t>
            </a:r>
            <a:r>
              <a:rPr lang="en-US" dirty="0"/>
              <a:t>’ (Grandmother</a:t>
            </a:r>
            <a:r>
              <a:rPr lang="en-US" dirty="0" smtClean="0"/>
              <a:t>) is currently  living in Colorado with family</a:t>
            </a:r>
          </a:p>
          <a:p>
            <a:endParaRPr lang="en-US" dirty="0"/>
          </a:p>
        </p:txBody>
      </p:sp>
    </p:spTree>
    <p:extLst>
      <p:ext uri="{BB962C8B-B14F-4D97-AF65-F5344CB8AC3E}">
        <p14:creationId xmlns:p14="http://schemas.microsoft.com/office/powerpoint/2010/main" val="1341253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620SobhanaWithCertificateAndTeacherKneeling1"/>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7706193" y="1427747"/>
            <a:ext cx="3856496" cy="4973404"/>
          </a:xfrm>
        </p:spPr>
      </p:pic>
      <p:sp>
        <p:nvSpPr>
          <p:cNvPr id="72707" name="Text Box 3"/>
          <p:cNvSpPr txBox="1">
            <a:spLocks noChangeArrowheads="1"/>
          </p:cNvSpPr>
          <p:nvPr/>
        </p:nvSpPr>
        <p:spPr bwMode="auto">
          <a:xfrm>
            <a:off x="154983" y="4741340"/>
            <a:ext cx="8051935" cy="1938992"/>
          </a:xfrm>
          <a:prstGeom prst="rect">
            <a:avLst/>
          </a:prstGeom>
          <a:noFill/>
          <a:ln w="9525">
            <a:noFill/>
            <a:miter lim="800000"/>
            <a:headEnd/>
            <a:tailEnd/>
          </a:ln>
        </p:spPr>
        <p:txBody>
          <a:bodyPr wrap="square">
            <a:spAutoFit/>
          </a:bodyPr>
          <a:lstStyle/>
          <a:p>
            <a:pPr marL="342900" indent="-342900" fontAlgn="base">
              <a:spcBef>
                <a:spcPct val="50000"/>
              </a:spcBef>
              <a:spcAft>
                <a:spcPct val="0"/>
              </a:spcAft>
              <a:buFont typeface="Arial" panose="020B0604020202020204" pitchFamily="34" charset="0"/>
              <a:buChar char="•"/>
              <a:defRPr/>
            </a:pPr>
            <a:r>
              <a:rPr lang="en-US" sz="2400" dirty="0">
                <a:solidFill>
                  <a:srgbClr val="C00000"/>
                </a:solidFill>
                <a:cs typeface="Arial" panose="020B0604020202020204" pitchFamily="34" charset="0"/>
              </a:rPr>
              <a:t>Trained by Bhante </a:t>
            </a:r>
            <a:r>
              <a:rPr lang="en-US" sz="2400" dirty="0" smtClean="0">
                <a:solidFill>
                  <a:srgbClr val="C00000"/>
                </a:solidFill>
                <a:cs typeface="Arial" panose="020B0604020202020204" pitchFamily="34" charset="0"/>
              </a:rPr>
              <a:t>Gunarantara </a:t>
            </a:r>
            <a:r>
              <a:rPr lang="en-US" sz="2400" dirty="0">
                <a:solidFill>
                  <a:srgbClr val="C00000"/>
                </a:solidFill>
                <a:cs typeface="Arial" panose="020B0604020202020204" pitchFamily="34" charset="0"/>
              </a:rPr>
              <a:t>of Bhavana </a:t>
            </a:r>
            <a:r>
              <a:rPr lang="en-US" sz="2400" dirty="0" smtClean="0">
                <a:solidFill>
                  <a:srgbClr val="C00000"/>
                </a:solidFill>
                <a:cs typeface="Arial" panose="020B0604020202020204" pitchFamily="34" charset="0"/>
              </a:rPr>
              <a:t>Society</a:t>
            </a:r>
          </a:p>
          <a:p>
            <a:pPr marL="342900" indent="-342900" fontAlgn="base">
              <a:spcBef>
                <a:spcPct val="50000"/>
              </a:spcBef>
              <a:spcAft>
                <a:spcPct val="0"/>
              </a:spcAft>
              <a:buFont typeface="Arial" panose="020B0604020202020204" pitchFamily="34" charset="0"/>
              <a:buChar char="•"/>
              <a:defRPr/>
            </a:pPr>
            <a:r>
              <a:rPr lang="en-US" sz="2400" b="1" dirty="0" smtClean="0">
                <a:solidFill>
                  <a:srgbClr val="C00000"/>
                </a:solidFill>
                <a:cs typeface="Arial" panose="020B0604020202020204" pitchFamily="34" charset="0"/>
              </a:rPr>
              <a:t>2006 </a:t>
            </a:r>
            <a:r>
              <a:rPr lang="en-US" sz="2400" b="1" dirty="0">
                <a:solidFill>
                  <a:srgbClr val="C00000"/>
                </a:solidFill>
                <a:cs typeface="Arial" panose="020B0604020202020204" pitchFamily="34" charset="0"/>
              </a:rPr>
              <a:t>Higher </a:t>
            </a:r>
            <a:r>
              <a:rPr lang="en-US" sz="2400" b="1" dirty="0" smtClean="0">
                <a:solidFill>
                  <a:srgbClr val="C00000"/>
                </a:solidFill>
                <a:cs typeface="Arial" panose="020B0604020202020204" pitchFamily="34" charset="0"/>
              </a:rPr>
              <a:t>ordination </a:t>
            </a:r>
            <a:r>
              <a:rPr lang="en-US" sz="2400" b="1" dirty="0">
                <a:solidFill>
                  <a:srgbClr val="C00000"/>
                </a:solidFill>
                <a:cs typeface="Arial" panose="020B0604020202020204" pitchFamily="34" charset="0"/>
              </a:rPr>
              <a:t>in Dambulla, Sri Lanka</a:t>
            </a:r>
          </a:p>
          <a:p>
            <a:pPr marL="342900" indent="-342900" fontAlgn="base">
              <a:spcBef>
                <a:spcPct val="50000"/>
              </a:spcBef>
              <a:spcAft>
                <a:spcPct val="0"/>
              </a:spcAft>
              <a:buFont typeface="Arial" panose="020B0604020202020204" pitchFamily="34" charset="0"/>
              <a:buChar char="•"/>
              <a:defRPr/>
            </a:pPr>
            <a:r>
              <a:rPr lang="en-US" sz="2400" dirty="0">
                <a:solidFill>
                  <a:srgbClr val="C00000"/>
                </a:solidFill>
                <a:cs typeface="Arial" panose="020B0604020202020204" pitchFamily="34" charset="0"/>
              </a:rPr>
              <a:t>Abbess of Aranya Bodhi Hermitage in Northern </a:t>
            </a:r>
            <a:r>
              <a:rPr lang="en-US" sz="2400" dirty="0" smtClean="0">
                <a:solidFill>
                  <a:srgbClr val="C00000"/>
                </a:solidFill>
                <a:cs typeface="Arial" panose="020B0604020202020204" pitchFamily="34" charset="0"/>
              </a:rPr>
              <a:t>California</a:t>
            </a:r>
            <a:endParaRPr lang="en-US" sz="2400" dirty="0">
              <a:solidFill>
                <a:srgbClr val="C00000"/>
              </a:solidFill>
              <a:cs typeface="Arial" panose="020B0604020202020204" pitchFamily="34" charset="0"/>
            </a:endParaRPr>
          </a:p>
        </p:txBody>
      </p:sp>
      <p:sp>
        <p:nvSpPr>
          <p:cNvPr id="5" name="TextBox 4"/>
          <p:cNvSpPr txBox="1"/>
          <p:nvPr/>
        </p:nvSpPr>
        <p:spPr>
          <a:xfrm>
            <a:off x="3352800" y="228600"/>
            <a:ext cx="6242222" cy="707886"/>
          </a:xfrm>
          <a:prstGeom prst="rect">
            <a:avLst/>
          </a:prstGeom>
          <a:noFill/>
        </p:spPr>
        <p:txBody>
          <a:bodyPr wrap="none">
            <a:spAutoFit/>
          </a:bodyPr>
          <a:lstStyle/>
          <a:p>
            <a:pPr fontAlgn="base">
              <a:spcBef>
                <a:spcPct val="0"/>
              </a:spcBef>
              <a:spcAft>
                <a:spcPct val="0"/>
              </a:spcAft>
              <a:defRPr/>
            </a:pPr>
            <a:r>
              <a:rPr lang="en-US" sz="4000" b="1" dirty="0">
                <a:solidFill>
                  <a:srgbClr val="C00000"/>
                </a:solidFill>
                <a:cs typeface="Arial" panose="020B0604020202020204" pitchFamily="34" charset="0"/>
              </a:rPr>
              <a:t>Ayya Sobhana Bhikkhuni</a:t>
            </a:r>
            <a:endParaRPr lang="en-US" sz="4000" b="1" dirty="0">
              <a:solidFill>
                <a:prstClr val="black"/>
              </a:solidFill>
              <a:cs typeface="Arial" panose="020B0604020202020204" pitchFamily="34" charset="0"/>
            </a:endParaRPr>
          </a:p>
        </p:txBody>
      </p:sp>
      <p:pic>
        <p:nvPicPr>
          <p:cNvPr id="6" name="Picture 2" descr="http://bhs.pmhclients.com/images/gallery_photos/127ThreeInWhiteOneholdingRobes1.jpg"/>
          <p:cNvPicPr>
            <a:picLocks noChangeAspect="1" noChangeArrowheads="1"/>
          </p:cNvPicPr>
          <p:nvPr/>
        </p:nvPicPr>
        <p:blipFill>
          <a:blip r:embed="rId4" cstate="print"/>
          <a:srcRect/>
          <a:stretch>
            <a:fillRect/>
          </a:stretch>
        </p:blipFill>
        <p:spPr bwMode="auto">
          <a:xfrm>
            <a:off x="1319006" y="1143000"/>
            <a:ext cx="4659101" cy="3391826"/>
          </a:xfrm>
          <a:prstGeom prst="rect">
            <a:avLst/>
          </a:prstGeom>
          <a:noFill/>
        </p:spPr>
      </p:pic>
    </p:spTree>
    <p:extLst>
      <p:ext uri="{BB962C8B-B14F-4D97-AF65-F5344CB8AC3E}">
        <p14:creationId xmlns:p14="http://schemas.microsoft.com/office/powerpoint/2010/main" val="69906724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a:t>
            </a:r>
            <a:r>
              <a:rPr lang="en-US" dirty="0" smtClean="0"/>
              <a:t>Helpful Theravada </a:t>
            </a:r>
            <a:r>
              <a:rPr lang="en-US" dirty="0"/>
              <a:t>W</a:t>
            </a:r>
            <a:r>
              <a:rPr lang="en-US" dirty="0" smtClean="0"/>
              <a:t>ords</a:t>
            </a:r>
            <a:endParaRPr lang="en-US" dirty="0"/>
          </a:p>
        </p:txBody>
      </p:sp>
      <p:sp>
        <p:nvSpPr>
          <p:cNvPr id="3" name="Content Placeholder 2"/>
          <p:cNvSpPr>
            <a:spLocks noGrp="1"/>
          </p:cNvSpPr>
          <p:nvPr>
            <p:ph idx="1"/>
          </p:nvPr>
        </p:nvSpPr>
        <p:spPr/>
        <p:txBody>
          <a:bodyPr>
            <a:normAutofit fontScale="85000" lnSpcReduction="20000"/>
          </a:bodyPr>
          <a:lstStyle/>
          <a:p>
            <a:r>
              <a:rPr lang="en-US" u="sng" dirty="0"/>
              <a:t>Anagarika</a:t>
            </a:r>
            <a:r>
              <a:rPr lang="en-US" dirty="0" smtClean="0"/>
              <a:t>:  </a:t>
            </a:r>
            <a:r>
              <a:rPr lang="en-US" dirty="0"/>
              <a:t> is a person who has given up most or all of </a:t>
            </a:r>
            <a:r>
              <a:rPr lang="en-US" dirty="0" smtClean="0"/>
              <a:t>her worldly </a:t>
            </a:r>
            <a:r>
              <a:rPr lang="en-US" dirty="0"/>
              <a:t>possessions and responsibilities to commit full-time to Buddhist practice. It is a midway status between </a:t>
            </a:r>
            <a:r>
              <a:rPr lang="en-US" dirty="0" smtClean="0"/>
              <a:t>nun</a:t>
            </a:r>
            <a:r>
              <a:rPr lang="en-US" dirty="0"/>
              <a:t> and layperson where one takes on the </a:t>
            </a:r>
            <a:r>
              <a:rPr lang="en-US" dirty="0">
                <a:hlinkClick r:id="rId3" tooltip="Eight Precepts"/>
              </a:rPr>
              <a:t>Eight Precepts</a:t>
            </a:r>
            <a:r>
              <a:rPr lang="en-US" dirty="0"/>
              <a:t> for the entire anagarika </a:t>
            </a:r>
            <a:r>
              <a:rPr lang="en-US" dirty="0" smtClean="0"/>
              <a:t>period. </a:t>
            </a:r>
          </a:p>
          <a:p>
            <a:r>
              <a:rPr lang="en-US" u="sng" dirty="0" smtClean="0"/>
              <a:t>Samaneri</a:t>
            </a:r>
            <a:r>
              <a:rPr lang="en-US" u="sng" dirty="0"/>
              <a:t>: </a:t>
            </a:r>
            <a:r>
              <a:rPr lang="en-US" u="sng" dirty="0" smtClean="0"/>
              <a:t>  </a:t>
            </a:r>
            <a:r>
              <a:rPr lang="en-US" dirty="0"/>
              <a:t> a woman under the age of 20 cannot ordain as a bhikkhuni, but can ordain as a </a:t>
            </a:r>
            <a:r>
              <a:rPr lang="en-US" dirty="0" smtClean="0"/>
              <a:t>samaneri, a novice nun.  Samaneris keep </a:t>
            </a:r>
            <a:r>
              <a:rPr lang="en-US" dirty="0"/>
              <a:t>the </a:t>
            </a:r>
            <a:r>
              <a:rPr lang="en-US" dirty="0">
                <a:hlinkClick r:id="rId4" tooltip="10 precepts"/>
              </a:rPr>
              <a:t>10 precepts</a:t>
            </a:r>
            <a:r>
              <a:rPr lang="en-US" dirty="0"/>
              <a:t> as their code of behavior, and are devoted to the Buddhist religious life.</a:t>
            </a:r>
          </a:p>
          <a:p>
            <a:r>
              <a:rPr lang="en-US" u="sng" dirty="0"/>
              <a:t>Bhikkhuni:  </a:t>
            </a:r>
            <a:r>
              <a:rPr lang="en-US" dirty="0"/>
              <a:t>is a fully ordained female </a:t>
            </a:r>
            <a:r>
              <a:rPr lang="en-US" dirty="0" smtClean="0"/>
              <a:t>monastic.  (Male </a:t>
            </a:r>
            <a:r>
              <a:rPr lang="en-US" dirty="0"/>
              <a:t>monastics are called </a:t>
            </a:r>
            <a:r>
              <a:rPr lang="en-US" dirty="0">
                <a:hlinkClick r:id="rId5" tooltip="Bhikkhu"/>
              </a:rPr>
              <a:t>bhikkhus</a:t>
            </a:r>
            <a:r>
              <a:rPr lang="en-US" dirty="0" smtClean="0"/>
              <a:t>.) </a:t>
            </a:r>
            <a:r>
              <a:rPr lang="en-US" dirty="0"/>
              <a:t>Both bhikkhunis and bhikkhus live by the </a:t>
            </a:r>
            <a:r>
              <a:rPr lang="en-US" dirty="0">
                <a:hlinkClick r:id="rId6" tooltip="Vinaya"/>
              </a:rPr>
              <a:t>Vinaya</a:t>
            </a:r>
            <a:r>
              <a:rPr lang="en-US" dirty="0"/>
              <a:t>, a set of rules. </a:t>
            </a:r>
            <a:r>
              <a:rPr lang="en-US" dirty="0" smtClean="0"/>
              <a:t> A </a:t>
            </a:r>
            <a:r>
              <a:rPr lang="en-US" dirty="0"/>
              <a:t>woman who has taken final ordination </a:t>
            </a:r>
            <a:r>
              <a:rPr lang="en-US" dirty="0" smtClean="0"/>
              <a:t>lives by 311 precepts.</a:t>
            </a:r>
            <a:endParaRPr lang="en-US" dirty="0"/>
          </a:p>
          <a:p>
            <a:endParaRPr lang="en-US" dirty="0"/>
          </a:p>
          <a:p>
            <a:r>
              <a:rPr lang="en-US" dirty="0"/>
              <a:t>Mae </a:t>
            </a:r>
            <a:r>
              <a:rPr lang="en-US" dirty="0" err="1"/>
              <a:t>chee</a:t>
            </a:r>
            <a:r>
              <a:rPr lang="en-US" dirty="0"/>
              <a:t>:  An 8 precept nun (Thailand)</a:t>
            </a:r>
          </a:p>
          <a:p>
            <a:r>
              <a:rPr lang="en-US" dirty="0" smtClean="0"/>
              <a:t>Siladhara, Dasilamata (Sri Lanka) and Thilashin (Burma):  </a:t>
            </a:r>
            <a:r>
              <a:rPr lang="en-US" dirty="0"/>
              <a:t>A 10 precept nun</a:t>
            </a:r>
          </a:p>
        </p:txBody>
      </p:sp>
    </p:spTree>
    <p:extLst>
      <p:ext uri="{BB962C8B-B14F-4D97-AF65-F5344CB8AC3E}">
        <p14:creationId xmlns:p14="http://schemas.microsoft.com/office/powerpoint/2010/main" val="42546074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684" y="162343"/>
            <a:ext cx="10972800" cy="784141"/>
          </a:xfrm>
        </p:spPr>
        <p:txBody>
          <a:bodyPr/>
          <a:lstStyle/>
          <a:p>
            <a:r>
              <a:rPr lang="en-US" dirty="0" smtClean="0"/>
              <a:t>Bhikkhuni Visuddhi</a:t>
            </a:r>
            <a:endParaRPr lang="en-US" dirty="0"/>
          </a:p>
        </p:txBody>
      </p:sp>
      <p:sp>
        <p:nvSpPr>
          <p:cNvPr id="3" name="Content Placeholder 2"/>
          <p:cNvSpPr>
            <a:spLocks noGrp="1"/>
          </p:cNvSpPr>
          <p:nvPr>
            <p:ph sz="half" idx="1"/>
          </p:nvPr>
        </p:nvSpPr>
        <p:spPr>
          <a:xfrm>
            <a:off x="272715" y="946484"/>
            <a:ext cx="6031831" cy="5773235"/>
          </a:xfrm>
        </p:spPr>
        <p:txBody>
          <a:bodyPr/>
          <a:lstStyle/>
          <a:p>
            <a:r>
              <a:rPr lang="en-US" sz="2400" dirty="0"/>
              <a:t>Born in the Czech Republic; After practicing Buddhism for many years, went to Sri Lanka to become a nun</a:t>
            </a:r>
          </a:p>
          <a:p>
            <a:r>
              <a:rPr lang="en-US" sz="2400" dirty="0"/>
              <a:t>2003 Sāmaṇerī Ordination in Sri Lanka</a:t>
            </a:r>
          </a:p>
          <a:p>
            <a:r>
              <a:rPr lang="en-US" sz="2400" dirty="0"/>
              <a:t>Trained for 9 months in Taiwan, Fo Kuang Shan Temple</a:t>
            </a:r>
          </a:p>
          <a:p>
            <a:r>
              <a:rPr lang="en-US" sz="2400" b="1" dirty="0"/>
              <a:t>2006 Ordained as a Dharmaguptaka bhikṣuṇī</a:t>
            </a:r>
            <a:r>
              <a:rPr lang="en-US" sz="2400" dirty="0"/>
              <a:t> </a:t>
            </a:r>
            <a:r>
              <a:rPr lang="en-US" sz="2400" b="1" dirty="0"/>
              <a:t>at Tzu Yun Temple in Taiwan, </a:t>
            </a:r>
            <a:r>
              <a:rPr lang="en-US" sz="2400" dirty="0"/>
              <a:t>Returned to Sri Lanka and lived as a nun in Theravāda bhikkhunī communities </a:t>
            </a:r>
            <a:endParaRPr lang="en-US" sz="2400" dirty="0" smtClean="0"/>
          </a:p>
          <a:p>
            <a:r>
              <a:rPr lang="en-US" sz="2400" dirty="0"/>
              <a:t> 2008 to Aneñja Vihāra in Germany</a:t>
            </a:r>
          </a:p>
          <a:p>
            <a:r>
              <a:rPr lang="en-US" sz="2400" dirty="0"/>
              <a:t> 2012 Established Karuṇā Sevena Bhikkhunī Ārāma in the Czech Republic</a:t>
            </a:r>
          </a:p>
          <a:p>
            <a:endParaRPr lang="en-US" dirty="0"/>
          </a:p>
        </p:txBody>
      </p:sp>
      <p:pic>
        <p:nvPicPr>
          <p:cNvPr id="1026" name="Picture 2" descr="http://www.bhikkhuni.net/wp-content/uploads/2013/05/Bhikkhuni-Visuddhi.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304546" y="946484"/>
            <a:ext cx="5384800" cy="36048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304546" y="5035349"/>
            <a:ext cx="5675644" cy="1569660"/>
          </a:xfrm>
          <a:prstGeom prst="rect">
            <a:avLst/>
          </a:prstGeom>
        </p:spPr>
        <p:txBody>
          <a:bodyPr wrap="square">
            <a:spAutoFit/>
          </a:bodyPr>
          <a:lstStyle/>
          <a:p>
            <a:r>
              <a:rPr lang="en-US" sz="2400" b="1" dirty="0"/>
              <a:t>2015 Dalhikamma Vinaya procedure and acceptance in the Therāvada Bhikkhu and Bhikkhunī Saṅgha in Sri Lanka</a:t>
            </a:r>
            <a:endParaRPr lang="en-US" sz="2400" dirty="0"/>
          </a:p>
        </p:txBody>
      </p:sp>
    </p:spTree>
    <p:extLst>
      <p:ext uri="{BB962C8B-B14F-4D97-AF65-F5344CB8AC3E}">
        <p14:creationId xmlns:p14="http://schemas.microsoft.com/office/powerpoint/2010/main" val="31269439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Ayya Medhanandi</a:t>
            </a:r>
            <a:endParaRPr lang="en-US" dirty="0"/>
          </a:p>
        </p:txBody>
      </p:sp>
      <p:sp>
        <p:nvSpPr>
          <p:cNvPr id="6" name="Content Placeholder 5"/>
          <p:cNvSpPr>
            <a:spLocks noGrp="1"/>
          </p:cNvSpPr>
          <p:nvPr>
            <p:ph sz="quarter" idx="4"/>
          </p:nvPr>
        </p:nvSpPr>
        <p:spPr>
          <a:xfrm>
            <a:off x="5245769" y="1415109"/>
            <a:ext cx="6497052" cy="5162154"/>
          </a:xfrm>
        </p:spPr>
        <p:txBody>
          <a:bodyPr/>
          <a:lstStyle/>
          <a:p>
            <a:r>
              <a:rPr lang="en-US" sz="2800" dirty="0" smtClean="0"/>
              <a:t>Born in Canada</a:t>
            </a:r>
          </a:p>
          <a:p>
            <a:r>
              <a:rPr lang="en-US" sz="2800" dirty="0" smtClean="0"/>
              <a:t>1988  10 precept ordination, Yangon, Myanmar (military coup forced her to leave and go to UK)</a:t>
            </a:r>
          </a:p>
          <a:p>
            <a:r>
              <a:rPr lang="en-US" sz="2800" dirty="0" smtClean="0"/>
              <a:t>10 years as Siladhara, Amaravati in UK </a:t>
            </a:r>
          </a:p>
          <a:p>
            <a:r>
              <a:rPr lang="en-US" sz="2800" dirty="0" smtClean="0"/>
              <a:t>6 years in New Zealand, then Penang</a:t>
            </a:r>
          </a:p>
          <a:p>
            <a:r>
              <a:rPr lang="en-US" sz="2800" b="1" dirty="0" smtClean="0"/>
              <a:t>2007  Bhikkhuni ordination at Ling </a:t>
            </a:r>
            <a:r>
              <a:rPr lang="en-US" sz="2800" b="1" dirty="0" err="1" smtClean="0"/>
              <a:t>Quan</a:t>
            </a:r>
            <a:r>
              <a:rPr lang="en-US" sz="2800" b="1" dirty="0" smtClean="0"/>
              <a:t> Chan Monastery, Keelung, Taiwan</a:t>
            </a:r>
          </a:p>
          <a:p>
            <a:r>
              <a:rPr lang="en-US" sz="2800" dirty="0" smtClean="0"/>
              <a:t>2008 Established Sati Saraniya Hermitage, Perth, Ontario, Canada</a:t>
            </a:r>
            <a:endParaRPr lang="en-US" sz="2800" dirty="0"/>
          </a:p>
        </p:txBody>
      </p:sp>
      <p:pic>
        <p:nvPicPr>
          <p:cNvPr id="2050" name="Picture 2" descr="bio Ayya M 201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70021" y="1417638"/>
            <a:ext cx="3661411" cy="4935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3347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4514" name="Title 1"/>
          <p:cNvSpPr>
            <a:spLocks noGrp="1"/>
          </p:cNvSpPr>
          <p:nvPr>
            <p:ph type="title"/>
          </p:nvPr>
        </p:nvSpPr>
        <p:spPr>
          <a:xfrm>
            <a:off x="3886200" y="4800600"/>
            <a:ext cx="4495800" cy="566738"/>
          </a:xfrm>
        </p:spPr>
        <p:txBody>
          <a:bodyPr/>
          <a:lstStyle/>
          <a:p>
            <a:pPr eaLnBrk="1" hangingPunct="1"/>
            <a:r>
              <a:rPr lang="en-US" altLang="en-US" sz="2800">
                <a:solidFill>
                  <a:srgbClr val="FFFF99"/>
                </a:solidFill>
              </a:rPr>
              <a:t>Hamburg Congress, 2007</a:t>
            </a:r>
          </a:p>
        </p:txBody>
      </p:sp>
      <p:pic>
        <p:nvPicPr>
          <p:cNvPr id="64515" name="Picture Placeholder 5" descr="Bhikkhunis at Hamburg conference.jpg"/>
          <p:cNvPicPr>
            <a:picLocks noGrp="1" noChangeAspect="1"/>
          </p:cNvPicPr>
          <p:nvPr>
            <p:ph type="pic" idx="1"/>
          </p:nvPr>
        </p:nvPicPr>
        <p:blipFill>
          <a:blip r:embed="rId3">
            <a:extLst>
              <a:ext uri="{28A0092B-C50C-407E-A947-70E740481C1C}">
                <a14:useLocalDpi xmlns:a14="http://schemas.microsoft.com/office/drawing/2010/main" val="0"/>
              </a:ext>
            </a:extLst>
          </a:blip>
          <a:srcRect l="5785" r="5785"/>
          <a:stretch>
            <a:fillRect/>
          </a:stretch>
        </p:blipFill>
        <p:spPr>
          <a:xfrm>
            <a:off x="2667000" y="626269"/>
            <a:ext cx="5932251" cy="4114800"/>
          </a:xfrm>
        </p:spPr>
      </p:pic>
      <p:sp>
        <p:nvSpPr>
          <p:cNvPr id="64516" name="Text Placeholder 3"/>
          <p:cNvSpPr>
            <a:spLocks noGrp="1"/>
          </p:cNvSpPr>
          <p:nvPr>
            <p:ph type="body" sz="half" idx="2"/>
          </p:nvPr>
        </p:nvSpPr>
        <p:spPr>
          <a:xfrm>
            <a:off x="2667000" y="5486400"/>
            <a:ext cx="6705600" cy="914400"/>
          </a:xfrm>
        </p:spPr>
        <p:txBody>
          <a:bodyPr/>
          <a:lstStyle/>
          <a:p>
            <a:pPr algn="ctr" eaLnBrk="1" hangingPunct="1"/>
            <a:r>
              <a:rPr lang="en-US" altLang="en-US" sz="2400">
                <a:solidFill>
                  <a:srgbClr val="FFFF99"/>
                </a:solidFill>
              </a:rPr>
              <a:t>Bhikkhunis and bhikshunis ordained earlier help to mentor  and ordain new bhikkhunis.</a:t>
            </a:r>
          </a:p>
        </p:txBody>
      </p:sp>
    </p:spTree>
    <p:extLst>
      <p:ext uri="{BB962C8B-B14F-4D97-AF65-F5344CB8AC3E}">
        <p14:creationId xmlns:p14="http://schemas.microsoft.com/office/powerpoint/2010/main" val="32997911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DB159">
            <a:alpha val="82744"/>
          </a:srgbClr>
        </a:solidFill>
        <a:effectLst/>
      </p:bgPr>
    </p:bg>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r>
              <a:rPr lang="en-US" altLang="en-US"/>
              <a:t>Rocking the Boat</a:t>
            </a:r>
          </a:p>
        </p:txBody>
      </p:sp>
      <p:sp>
        <p:nvSpPr>
          <p:cNvPr id="65539" name="Content Placeholder 2"/>
          <p:cNvSpPr>
            <a:spLocks noGrp="1"/>
          </p:cNvSpPr>
          <p:nvPr>
            <p:ph idx="1"/>
          </p:nvPr>
        </p:nvSpPr>
        <p:spPr>
          <a:xfrm>
            <a:off x="786064" y="1417638"/>
            <a:ext cx="4363452" cy="4572000"/>
          </a:xfrm>
        </p:spPr>
        <p:txBody>
          <a:bodyPr/>
          <a:lstStyle/>
          <a:p>
            <a:pPr eaLnBrk="1" hangingPunct="1"/>
            <a:r>
              <a:rPr lang="en-US" altLang="en-US" sz="2800" b="1" u="sng" dirty="0"/>
              <a:t>2009</a:t>
            </a:r>
            <a:r>
              <a:rPr lang="en-US" altLang="en-US" sz="2800" b="1" dirty="0"/>
              <a:t> </a:t>
            </a:r>
            <a:r>
              <a:rPr lang="en-US" altLang="en-US" sz="2800" dirty="0"/>
              <a:t>− With Ayya Tathaaloka as preceptor and Ajahn Brahm as certifying acariya, four samaneris were ordained as bhikkhunis at Bodhinyana Monastery in Serpentine, Australia.</a:t>
            </a:r>
          </a:p>
          <a:p>
            <a:pPr eaLnBrk="1" hangingPunct="1"/>
            <a:r>
              <a:rPr lang="en-US" altLang="en-US" sz="2800" dirty="0"/>
              <a:t>Ajahn Brahm was then “delisted” from the Ajahn Chah lineage.</a:t>
            </a:r>
          </a:p>
          <a:p>
            <a:pPr eaLnBrk="1" hangingPunct="1"/>
            <a:endParaRPr lang="en-US" altLang="en-US" dirty="0"/>
          </a:p>
        </p:txBody>
      </p:sp>
      <p:pic>
        <p:nvPicPr>
          <p:cNvPr id="65540" name="Picture 3" descr="Ajahn_Brahm_Kathina_Da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799" y="1905000"/>
            <a:ext cx="4817979" cy="3613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Box 4"/>
          <p:cNvSpPr txBox="1">
            <a:spLocks noChangeArrowheads="1"/>
          </p:cNvSpPr>
          <p:nvPr/>
        </p:nvSpPr>
        <p:spPr bwMode="auto">
          <a:xfrm>
            <a:off x="6344654" y="5804694"/>
            <a:ext cx="3300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dirty="0">
                <a:solidFill>
                  <a:prstClr val="black"/>
                </a:solidFill>
              </a:rPr>
              <a:t>Ajahn Brahm and other monks</a:t>
            </a:r>
          </a:p>
        </p:txBody>
      </p:sp>
    </p:spTree>
    <p:extLst>
      <p:ext uri="{BB962C8B-B14F-4D97-AF65-F5344CB8AC3E}">
        <p14:creationId xmlns:p14="http://schemas.microsoft.com/office/powerpoint/2010/main" val="9081584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AC090"/>
        </a:solidFill>
        <a:effectLst/>
      </p:bgPr>
    </p:bg>
    <p:spTree>
      <p:nvGrpSpPr>
        <p:cNvPr id="1" name=""/>
        <p:cNvGrpSpPr/>
        <p:nvPr/>
      </p:nvGrpSpPr>
      <p:grpSpPr>
        <a:xfrm>
          <a:off x="0" y="0"/>
          <a:ext cx="0" cy="0"/>
          <a:chOff x="0" y="0"/>
          <a:chExt cx="0" cy="0"/>
        </a:xfrm>
      </p:grpSpPr>
      <p:pic>
        <p:nvPicPr>
          <p:cNvPr id="67586" name="Picture 4" descr="The historic double ordination ceremony in Northern California in August 2010">
            <a:hlinkClick r:id="rId3" tooltip="The historic double ordination ceremony in Northern California in August 2010"/>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028" y="381000"/>
            <a:ext cx="4594310" cy="304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562600" y="381001"/>
            <a:ext cx="5795211" cy="1384995"/>
          </a:xfrm>
          <a:prstGeom prst="rect">
            <a:avLst/>
          </a:prstGeom>
          <a:noFill/>
        </p:spPr>
        <p:txBody>
          <a:bodyPr wrap="square">
            <a:spAutoFit/>
          </a:bodyPr>
          <a:lstStyle/>
          <a:p>
            <a:pPr algn="ctr" fontAlgn="base">
              <a:spcBef>
                <a:spcPct val="0"/>
              </a:spcBef>
              <a:spcAft>
                <a:spcPct val="0"/>
              </a:spcAft>
              <a:defRPr/>
            </a:pPr>
            <a:r>
              <a:rPr lang="en-US" sz="2800" b="1" dirty="0">
                <a:solidFill>
                  <a:prstClr val="black"/>
                </a:solidFill>
                <a:cs typeface="Arial" charset="0"/>
              </a:rPr>
              <a:t>August 2010 </a:t>
            </a:r>
            <a:r>
              <a:rPr lang="en-US" sz="2800" dirty="0">
                <a:solidFill>
                  <a:prstClr val="black"/>
                </a:solidFill>
                <a:cs typeface="Arial" charset="0"/>
              </a:rPr>
              <a:t>Bhikkhuni Ordination of four bhikkhunis at Aranya Bodhi Hermitage, Northern California </a:t>
            </a:r>
          </a:p>
        </p:txBody>
      </p:sp>
      <p:sp>
        <p:nvSpPr>
          <p:cNvPr id="67588" name="Rectangle 1"/>
          <p:cNvSpPr>
            <a:spLocks noChangeArrowheads="1"/>
          </p:cNvSpPr>
          <p:nvPr/>
        </p:nvSpPr>
        <p:spPr bwMode="auto">
          <a:xfrm>
            <a:off x="2057401" y="5486401"/>
            <a:ext cx="460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365010"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200">
                <a:solidFill>
                  <a:prstClr val="black"/>
                </a:solidFill>
                <a:latin typeface="Georgia" panose="02040502050405020303" pitchFamily="18" charset="0"/>
                <a:hlinkClick r:id="rId5"/>
              </a:rPr>
              <a:t/>
            </a:r>
            <a:br>
              <a:rPr lang="en-US" altLang="en-US" sz="1200">
                <a:solidFill>
                  <a:prstClr val="black"/>
                </a:solidFill>
                <a:latin typeface="Georgia" panose="02040502050405020303" pitchFamily="18" charset="0"/>
                <a:hlinkClick r:id="rId5"/>
              </a:rPr>
            </a:br>
            <a:r>
              <a:rPr lang="en-US" altLang="en-US" sz="1200">
                <a:solidFill>
                  <a:srgbClr val="6AA84F"/>
                </a:solidFill>
                <a:latin typeface="Georgia" panose="02040502050405020303" pitchFamily="18" charset="0"/>
              </a:rPr>
              <a:t/>
            </a:r>
            <a:br>
              <a:rPr lang="en-US" altLang="en-US" sz="1200">
                <a:solidFill>
                  <a:srgbClr val="6AA84F"/>
                </a:solidFill>
                <a:latin typeface="Georgia" panose="02040502050405020303" pitchFamily="18" charset="0"/>
              </a:rPr>
            </a:br>
            <a:r>
              <a:rPr lang="en-US" altLang="en-US" sz="1200">
                <a:solidFill>
                  <a:srgbClr val="6AA84F"/>
                </a:solidFill>
                <a:latin typeface="Georgia" panose="02040502050405020303" pitchFamily="18" charset="0"/>
              </a:rPr>
              <a:t/>
            </a:r>
            <a:br>
              <a:rPr lang="en-US" altLang="en-US" sz="1200">
                <a:solidFill>
                  <a:srgbClr val="6AA84F"/>
                </a:solidFill>
                <a:latin typeface="Georgia" panose="02040502050405020303" pitchFamily="18" charset="0"/>
              </a:rPr>
            </a:br>
            <a:endParaRPr lang="en-US" altLang="en-US" sz="1200">
              <a:solidFill>
                <a:srgbClr val="6AA84F"/>
              </a:solidFill>
              <a:latin typeface="Georgia" panose="02040502050405020303" pitchFamily="18" charset="0"/>
            </a:endParaRPr>
          </a:p>
        </p:txBody>
      </p:sp>
      <p:sp>
        <p:nvSpPr>
          <p:cNvPr id="67589" name="TextBox 15"/>
          <p:cNvSpPr txBox="1">
            <a:spLocks noChangeArrowheads="1"/>
          </p:cNvSpPr>
          <p:nvPr/>
        </p:nvSpPr>
        <p:spPr bwMode="auto">
          <a:xfrm>
            <a:off x="3581400" y="59436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a:solidFill>
                  <a:prstClr val="black"/>
                </a:solidFill>
              </a:rPr>
              <a:t>  </a:t>
            </a:r>
          </a:p>
        </p:txBody>
      </p:sp>
      <p:sp>
        <p:nvSpPr>
          <p:cNvPr id="67590" name="TextBox 17"/>
          <p:cNvSpPr txBox="1">
            <a:spLocks noChangeArrowheads="1"/>
          </p:cNvSpPr>
          <p:nvPr/>
        </p:nvSpPr>
        <p:spPr bwMode="auto">
          <a:xfrm>
            <a:off x="2514600" y="5867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prstClr val="black"/>
              </a:solidFill>
            </a:endParaRPr>
          </a:p>
        </p:txBody>
      </p:sp>
      <p:pic>
        <p:nvPicPr>
          <p:cNvPr id="67591" name="Content Placeholder 4" descr="http://www.buddhistchannel.tv/picture/upload/nuns2.jpg"/>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5931568" y="2823411"/>
            <a:ext cx="5698957" cy="3786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879057" y="4363244"/>
            <a:ext cx="2971800" cy="2246313"/>
          </a:xfrm>
          <a:prstGeom prst="rect">
            <a:avLst/>
          </a:prstGeom>
        </p:spPr>
        <p:txBody>
          <a:bodyPr>
            <a:spAutoFit/>
          </a:bodyPr>
          <a:lstStyle/>
          <a:p>
            <a:pPr fontAlgn="base">
              <a:spcBef>
                <a:spcPct val="0"/>
              </a:spcBef>
              <a:spcAft>
                <a:spcPct val="0"/>
              </a:spcAft>
              <a:defRPr/>
            </a:pPr>
            <a:r>
              <a:rPr lang="en-US" sz="2800" b="1" dirty="0">
                <a:solidFill>
                  <a:prstClr val="black"/>
                </a:solidFill>
                <a:cs typeface="Arial" panose="020B0604020202020204" pitchFamily="34" charset="0"/>
              </a:rPr>
              <a:t>October 2010 </a:t>
            </a:r>
            <a:r>
              <a:rPr lang="en-US" sz="2800" dirty="0">
                <a:solidFill>
                  <a:prstClr val="black"/>
                </a:solidFill>
                <a:cs typeface="Arial" panose="020B0604020202020204" pitchFamily="34" charset="0"/>
              </a:rPr>
              <a:t>Bhikkhuni Ordinations at Dharma Vijaya in Los Angeles</a:t>
            </a:r>
          </a:p>
        </p:txBody>
      </p:sp>
    </p:spTree>
    <p:extLst>
      <p:ext uri="{BB962C8B-B14F-4D97-AF65-F5344CB8AC3E}">
        <p14:creationId xmlns:p14="http://schemas.microsoft.com/office/powerpoint/2010/main" val="14532622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79646">
            <a:alpha val="83920"/>
          </a:srgbClr>
        </a:solidFill>
        <a:effectLst/>
      </p:bgPr>
    </p:bg>
    <p:spTree>
      <p:nvGrpSpPr>
        <p:cNvPr id="1" name=""/>
        <p:cNvGrpSpPr/>
        <p:nvPr/>
      </p:nvGrpSpPr>
      <p:grpSpPr>
        <a:xfrm>
          <a:off x="0" y="0"/>
          <a:ext cx="0" cy="0"/>
          <a:chOff x="0" y="0"/>
          <a:chExt cx="0" cy="0"/>
        </a:xfrm>
      </p:grpSpPr>
      <p:sp>
        <p:nvSpPr>
          <p:cNvPr id="68610" name="Title 1"/>
          <p:cNvSpPr>
            <a:spLocks noGrp="1"/>
          </p:cNvSpPr>
          <p:nvPr>
            <p:ph type="title"/>
          </p:nvPr>
        </p:nvSpPr>
        <p:spPr>
          <a:xfrm>
            <a:off x="1752600" y="274638"/>
            <a:ext cx="8610600" cy="1143000"/>
          </a:xfrm>
        </p:spPr>
        <p:txBody>
          <a:bodyPr/>
          <a:lstStyle/>
          <a:p>
            <a:r>
              <a:rPr lang="en-US" altLang="en-US" sz="3600" dirty="0"/>
              <a:t>Three More North American Bhikkhunis</a:t>
            </a:r>
            <a:br>
              <a:rPr lang="en-US" altLang="en-US" sz="3600" dirty="0"/>
            </a:br>
            <a:r>
              <a:rPr lang="en-US" altLang="en-US" sz="3600" dirty="0"/>
              <a:t>Spirit Rock Meditation Hall – </a:t>
            </a:r>
            <a:r>
              <a:rPr lang="en-US" altLang="en-US" sz="3600" b="1" dirty="0"/>
              <a:t>Oct. 17, 2011</a:t>
            </a:r>
          </a:p>
        </p:txBody>
      </p:sp>
      <p:pic>
        <p:nvPicPr>
          <p:cNvPr id="68611" name="Content Placeholder 3" descr="_ENR8615.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49246" y="1891814"/>
            <a:ext cx="6663979" cy="2981051"/>
          </a:xfrm>
        </p:spPr>
      </p:pic>
      <p:sp>
        <p:nvSpPr>
          <p:cNvPr id="68612" name="TextBox 4"/>
          <p:cNvSpPr txBox="1">
            <a:spLocks noChangeArrowheads="1"/>
          </p:cNvSpPr>
          <p:nvPr/>
        </p:nvSpPr>
        <p:spPr bwMode="auto">
          <a:xfrm>
            <a:off x="609213" y="5108312"/>
            <a:ext cx="613842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dirty="0">
                <a:solidFill>
                  <a:prstClr val="black"/>
                </a:solidFill>
              </a:rPr>
              <a:t>L-R:  Ayya </a:t>
            </a:r>
            <a:r>
              <a:rPr lang="en-US" altLang="en-US" dirty="0" err="1">
                <a:solidFill>
                  <a:prstClr val="black"/>
                </a:solidFill>
              </a:rPr>
              <a:t>Nimmala</a:t>
            </a:r>
            <a:r>
              <a:rPr lang="en-US" altLang="en-US" dirty="0">
                <a:solidFill>
                  <a:prstClr val="black"/>
                </a:solidFill>
              </a:rPr>
              <a:t>, Sate Saraniya Hermitage, Ontario, Canada; Ayya Santacitta and Ayya Anandabodhi, Aloka Vihara, San Francisco, California</a:t>
            </a:r>
          </a:p>
        </p:txBody>
      </p:sp>
      <p:pic>
        <p:nvPicPr>
          <p:cNvPr id="5" name="Content Placeholder 3" descr="A Sima of Flowers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87325" y="3260792"/>
            <a:ext cx="4675088" cy="311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323809" y="2824958"/>
            <a:ext cx="2696705" cy="461665"/>
          </a:xfrm>
          <a:prstGeom prst="rect">
            <a:avLst/>
          </a:prstGeom>
          <a:noFill/>
        </p:spPr>
        <p:txBody>
          <a:bodyPr wrap="square" rtlCol="0">
            <a:spAutoFit/>
          </a:bodyPr>
          <a:lstStyle/>
          <a:p>
            <a:r>
              <a:rPr lang="en-US" altLang="en-US" sz="2400" dirty="0"/>
              <a:t>A </a:t>
            </a:r>
            <a:r>
              <a:rPr lang="en-US" altLang="en-US" sz="2400" dirty="0" err="1"/>
              <a:t>Sima</a:t>
            </a:r>
            <a:r>
              <a:rPr lang="en-US" altLang="en-US" sz="2400" dirty="0"/>
              <a:t> of Flowers</a:t>
            </a:r>
            <a:endParaRPr lang="en-US" sz="2400" dirty="0"/>
          </a:p>
        </p:txBody>
      </p:sp>
    </p:spTree>
    <p:extLst>
      <p:ext uri="{BB962C8B-B14F-4D97-AF65-F5344CB8AC3E}">
        <p14:creationId xmlns:p14="http://schemas.microsoft.com/office/powerpoint/2010/main" val="5887981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Bhikkhuni Training Monasteries</a:t>
            </a:r>
            <a:endParaRPr lang="en-US" dirty="0"/>
          </a:p>
        </p:txBody>
      </p:sp>
      <p:sp>
        <p:nvSpPr>
          <p:cNvPr id="3" name="Text Placeholder 2"/>
          <p:cNvSpPr>
            <a:spLocks noGrp="1"/>
          </p:cNvSpPr>
          <p:nvPr>
            <p:ph type="body" idx="1"/>
          </p:nvPr>
        </p:nvSpPr>
        <p:spPr>
          <a:xfrm>
            <a:off x="609071" y="1535113"/>
            <a:ext cx="5386917" cy="1522078"/>
          </a:xfrm>
        </p:spPr>
        <p:txBody>
          <a:bodyPr/>
          <a:lstStyle/>
          <a:p>
            <a:r>
              <a:rPr lang="en-US" dirty="0" smtClean="0"/>
              <a:t>Aloka Vihara, Placerville, CA</a:t>
            </a:r>
          </a:p>
          <a:p>
            <a:r>
              <a:rPr lang="en-US" b="0" dirty="0" smtClean="0"/>
              <a:t>Ayyas Anandabodhi &amp; </a:t>
            </a:r>
            <a:r>
              <a:rPr lang="en-US" b="0" dirty="0" err="1" smtClean="0"/>
              <a:t>Santicitta</a:t>
            </a:r>
            <a:r>
              <a:rPr lang="en-US" b="0" dirty="0" smtClean="0"/>
              <a:t>,</a:t>
            </a:r>
          </a:p>
          <a:p>
            <a:r>
              <a:rPr lang="en-US" b="0" dirty="0" smtClean="0"/>
              <a:t>Co-Abbesses</a:t>
            </a:r>
            <a:endParaRPr lang="en-US" b="0" dirty="0"/>
          </a:p>
        </p:txBody>
      </p:sp>
      <p:sp>
        <p:nvSpPr>
          <p:cNvPr id="5" name="Text Placeholder 4"/>
          <p:cNvSpPr>
            <a:spLocks noGrp="1"/>
          </p:cNvSpPr>
          <p:nvPr>
            <p:ph type="body" sz="quarter" idx="3"/>
          </p:nvPr>
        </p:nvSpPr>
        <p:spPr>
          <a:xfrm>
            <a:off x="6193367" y="1417638"/>
            <a:ext cx="5389033" cy="1198395"/>
          </a:xfrm>
        </p:spPr>
        <p:txBody>
          <a:bodyPr/>
          <a:lstStyle/>
          <a:p>
            <a:r>
              <a:rPr lang="en-US" dirty="0" smtClean="0"/>
              <a:t>Dhammadharini, Penngrove, CA</a:t>
            </a:r>
          </a:p>
          <a:p>
            <a:r>
              <a:rPr lang="en-US" b="0" dirty="0" smtClean="0"/>
              <a:t>Ayya Tathaaloka, Abbess</a:t>
            </a:r>
            <a:endParaRPr lang="en-US" b="0" dirty="0"/>
          </a:p>
        </p:txBody>
      </p:sp>
      <p:pic>
        <p:nvPicPr>
          <p:cNvPr id="8194" name="Picture 2" descr="http://saranaloka.org/wp-content/uploads/2014/12/house-1-web.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9600" y="3585770"/>
            <a:ext cx="5386388" cy="238078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lh4.googleusercontent.com/VpVTRVMgb_gK3u40jnbBWYQjIlt6qNPbYXhdl7SHAoAaOa5mbDTaOjQx6N0bCCce2fwI3Smkfcb9sTrTwZ2nDDXQ1RtVYqewms6rcRWZqMcl3tqEQTL2DINpDzfRO6ShF00LphGP"/>
          <p:cNvPicPr>
            <a:picLocks noGrp="1" noChangeAspect="1" noChangeArrowheads="1"/>
          </p:cNvPicPr>
          <p:nvPr>
            <p:ph sz="quarter" idx="4"/>
          </p:nvPr>
        </p:nvPicPr>
        <p:blipFill>
          <a:blip r:embed="rId4" cstate="print">
            <a:extLst>
              <a:ext uri="{28A0092B-C50C-407E-A947-70E740481C1C}">
                <a14:useLocalDpi xmlns:a14="http://schemas.microsoft.com/office/drawing/2010/main" val="0"/>
              </a:ext>
            </a:extLst>
          </a:blip>
          <a:srcRect/>
          <a:stretch>
            <a:fillRect/>
          </a:stretch>
        </p:blipFill>
        <p:spPr bwMode="auto">
          <a:xfrm>
            <a:off x="6192838" y="2774449"/>
            <a:ext cx="5389562" cy="3361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8872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Aloka Vihara’s </a:t>
            </a:r>
            <a:r>
              <a:rPr lang="en-US" dirty="0" smtClean="0"/>
              <a:t>First Ordination</a:t>
            </a:r>
            <a:endParaRPr lang="en-US" dirty="0"/>
          </a:p>
        </p:txBody>
      </p:sp>
      <p:pic>
        <p:nvPicPr>
          <p:cNvPr id="2050" name="Picture 2" descr="ordinatio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1588168"/>
            <a:ext cx="7399862" cy="41529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470232" y="1764631"/>
            <a:ext cx="3112168" cy="3385542"/>
          </a:xfrm>
          <a:prstGeom prst="rect">
            <a:avLst/>
          </a:prstGeom>
          <a:noFill/>
        </p:spPr>
        <p:txBody>
          <a:bodyPr wrap="square" rtlCol="0">
            <a:spAutoFit/>
          </a:bodyPr>
          <a:lstStyle/>
          <a:p>
            <a:r>
              <a:rPr lang="en-US" sz="2800" dirty="0" smtClean="0"/>
              <a:t>Jayati Bhikkhuni, </a:t>
            </a:r>
            <a:r>
              <a:rPr lang="en-US" sz="2800" dirty="0"/>
              <a:t>a former Siladhara from Amaravati, is ordained by </a:t>
            </a:r>
            <a:r>
              <a:rPr lang="en-US" sz="2800" dirty="0" smtClean="0"/>
              <a:t>preceptor Ayya Tathaaloka at the new Vihara.</a:t>
            </a:r>
            <a:endParaRPr lang="en-US" sz="2800" dirty="0"/>
          </a:p>
          <a:p>
            <a:endParaRPr lang="en-US" dirty="0"/>
          </a:p>
        </p:txBody>
      </p:sp>
    </p:spTree>
    <p:extLst>
      <p:ext uri="{BB962C8B-B14F-4D97-AF65-F5344CB8AC3E}">
        <p14:creationId xmlns:p14="http://schemas.microsoft.com/office/powerpoint/2010/main" val="25267023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Bhikkhuni Ordination in Europe</a:t>
            </a:r>
            <a:br>
              <a:rPr lang="en-US" dirty="0" smtClean="0"/>
            </a:br>
            <a:r>
              <a:rPr lang="en-US" dirty="0" smtClean="0"/>
              <a:t>Anenja Vihara  June 21, 2015</a:t>
            </a:r>
            <a:endParaRPr lang="en-US" dirty="0"/>
          </a:p>
        </p:txBody>
      </p:sp>
      <p:pic>
        <p:nvPicPr>
          <p:cNvPr id="1026" name="Picture 2" descr="ordination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29704" y="1724173"/>
            <a:ext cx="5010943" cy="44441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20732" y="2138766"/>
            <a:ext cx="4680488" cy="2308324"/>
          </a:xfrm>
          <a:prstGeom prst="rect">
            <a:avLst/>
          </a:prstGeom>
          <a:noFill/>
        </p:spPr>
        <p:txBody>
          <a:bodyPr wrap="square" rtlCol="0">
            <a:spAutoFit/>
          </a:bodyPr>
          <a:lstStyle/>
          <a:p>
            <a:r>
              <a:rPr lang="en-US" sz="3600" dirty="0" smtClean="0"/>
              <a:t>Newly ordained Bhikkhuni Dhira</a:t>
            </a:r>
            <a:r>
              <a:rPr lang="en-US" sz="3600" dirty="0"/>
              <a:t>  </a:t>
            </a:r>
            <a:r>
              <a:rPr lang="en-US" sz="3600" dirty="0" smtClean="0"/>
              <a:t>with ordaining bhikkhuni and bhikkhu sangha</a:t>
            </a:r>
            <a:endParaRPr lang="en-US" sz="3600" dirty="0"/>
          </a:p>
        </p:txBody>
      </p:sp>
    </p:spTree>
    <p:extLst>
      <p:ext uri="{BB962C8B-B14F-4D97-AF65-F5344CB8AC3E}">
        <p14:creationId xmlns:p14="http://schemas.microsoft.com/office/powerpoint/2010/main" val="14080531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Most Recent Bhikkhuni Ordination</a:t>
            </a:r>
            <a:br>
              <a:rPr lang="en-US" dirty="0" smtClean="0"/>
            </a:br>
            <a:r>
              <a:rPr lang="en-US" dirty="0" smtClean="0"/>
              <a:t>Aug. 7, 2016  Dharma Vijaya, Los Angeles</a:t>
            </a:r>
            <a:endParaRPr lang="en-US" dirty="0"/>
          </a:p>
        </p:txBody>
      </p:sp>
      <p:pic>
        <p:nvPicPr>
          <p:cNvPr id="10242" name="Picture 2" descr=" "/>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97600" y="2070492"/>
            <a:ext cx="5384800" cy="358537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samita.eu/wp-content/uploads/photo-gallery/20160807_143700.jpg"/>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437529" y="2004708"/>
            <a:ext cx="5384800" cy="30289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909312" y="5847059"/>
            <a:ext cx="5883918" cy="830997"/>
          </a:xfrm>
          <a:prstGeom prst="rect">
            <a:avLst/>
          </a:prstGeom>
          <a:noFill/>
        </p:spPr>
        <p:txBody>
          <a:bodyPr wrap="none" rtlCol="0">
            <a:spAutoFit/>
          </a:bodyPr>
          <a:lstStyle/>
          <a:p>
            <a:pPr algn="ctr"/>
            <a:r>
              <a:rPr lang="en-US" sz="2400" dirty="0" smtClean="0"/>
              <a:t>Bhikkhuni ordination of Vimala (Belgium) </a:t>
            </a:r>
          </a:p>
          <a:p>
            <a:pPr algn="ctr"/>
            <a:r>
              <a:rPr lang="en-US" sz="2400" dirty="0" smtClean="0"/>
              <a:t>and Satima (Sri Lanka)</a:t>
            </a:r>
            <a:endParaRPr lang="en-US" sz="2400" dirty="0"/>
          </a:p>
        </p:txBody>
      </p:sp>
      <p:sp>
        <p:nvSpPr>
          <p:cNvPr id="8" name="TextBox 7"/>
          <p:cNvSpPr txBox="1"/>
          <p:nvPr/>
        </p:nvSpPr>
        <p:spPr>
          <a:xfrm>
            <a:off x="350546" y="5224846"/>
            <a:ext cx="5558766" cy="830997"/>
          </a:xfrm>
          <a:prstGeom prst="rect">
            <a:avLst/>
          </a:prstGeom>
          <a:noFill/>
        </p:spPr>
        <p:txBody>
          <a:bodyPr wrap="none" rtlCol="0">
            <a:spAutoFit/>
          </a:bodyPr>
          <a:lstStyle/>
          <a:p>
            <a:pPr algn="ctr"/>
            <a:r>
              <a:rPr lang="en-US" sz="2400" dirty="0" smtClean="0"/>
              <a:t>Maha Sangha gathered at Dharma Vijaya</a:t>
            </a:r>
          </a:p>
          <a:p>
            <a:pPr algn="ctr"/>
            <a:r>
              <a:rPr lang="en-US" sz="2400" dirty="0" smtClean="0"/>
              <a:t>to support the ordinations</a:t>
            </a:r>
            <a:endParaRPr lang="en-US" sz="2400" dirty="0"/>
          </a:p>
        </p:txBody>
      </p:sp>
    </p:spTree>
    <p:extLst>
      <p:ext uri="{BB962C8B-B14F-4D97-AF65-F5344CB8AC3E}">
        <p14:creationId xmlns:p14="http://schemas.microsoft.com/office/powerpoint/2010/main" val="2831593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7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Terms of Address for </a:t>
            </a:r>
            <a:r>
              <a:rPr lang="en-US" dirty="0" smtClean="0"/>
              <a:t>Bhikkhunis</a:t>
            </a:r>
            <a:endParaRPr lang="en-US" dirty="0"/>
          </a:p>
        </p:txBody>
      </p:sp>
      <p:sp>
        <p:nvSpPr>
          <p:cNvPr id="3" name="Content Placeholder 2"/>
          <p:cNvSpPr>
            <a:spLocks noGrp="1"/>
          </p:cNvSpPr>
          <p:nvPr>
            <p:ph idx="1"/>
          </p:nvPr>
        </p:nvSpPr>
        <p:spPr>
          <a:xfrm>
            <a:off x="714214" y="2554045"/>
            <a:ext cx="10515600" cy="2141941"/>
          </a:xfrm>
        </p:spPr>
        <p:txBody>
          <a:bodyPr/>
          <a:lstStyle/>
          <a:p>
            <a:r>
              <a:rPr lang="en-US" u="sng" dirty="0"/>
              <a:t>Ayya/</a:t>
            </a:r>
            <a:r>
              <a:rPr lang="en-US" u="sng" dirty="0" err="1"/>
              <a:t>Ayye</a:t>
            </a:r>
            <a:r>
              <a:rPr lang="en-US" u="sng" dirty="0"/>
              <a:t>: </a:t>
            </a:r>
            <a:r>
              <a:rPr lang="en-US" dirty="0"/>
              <a:t>meaning ‘Venerable Sister’</a:t>
            </a:r>
          </a:p>
          <a:p>
            <a:r>
              <a:rPr lang="en-US" u="sng" dirty="0"/>
              <a:t>Theri:  </a:t>
            </a:r>
            <a:r>
              <a:rPr lang="en-US" dirty="0"/>
              <a:t>meaning ‘Elder’  (after 10 years as a </a:t>
            </a:r>
            <a:r>
              <a:rPr lang="en-US" dirty="0" smtClean="0"/>
              <a:t>bhikkhuni)</a:t>
            </a:r>
            <a:endParaRPr lang="en-US" dirty="0"/>
          </a:p>
          <a:p>
            <a:r>
              <a:rPr lang="en-US" u="sng" dirty="0"/>
              <a:t>Mahatheri:  </a:t>
            </a:r>
            <a:r>
              <a:rPr lang="en-US" dirty="0"/>
              <a:t>title meaning ‘Great Elder’.  It is conferred after 20 vassas </a:t>
            </a:r>
            <a:r>
              <a:rPr lang="en-US" dirty="0" smtClean="0"/>
              <a:t>(rains retreats/years</a:t>
            </a:r>
            <a:r>
              <a:rPr lang="en-US" dirty="0"/>
              <a:t>) as a bhikkhuni.</a:t>
            </a:r>
          </a:p>
          <a:p>
            <a:endParaRPr lang="en-US" dirty="0"/>
          </a:p>
        </p:txBody>
      </p:sp>
    </p:spTree>
    <p:extLst>
      <p:ext uri="{BB962C8B-B14F-4D97-AF65-F5344CB8AC3E}">
        <p14:creationId xmlns:p14="http://schemas.microsoft.com/office/powerpoint/2010/main" val="42245109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1792014" y="321934"/>
            <a:ext cx="8229600" cy="1020762"/>
          </a:xfrm>
        </p:spPr>
        <p:txBody>
          <a:bodyPr/>
          <a:lstStyle/>
          <a:p>
            <a:pPr algn="ctr" eaLnBrk="1" hangingPunct="1"/>
            <a:r>
              <a:rPr lang="en-US" altLang="en-US" dirty="0"/>
              <a:t>Bhikkhunis Worldwide!</a:t>
            </a:r>
          </a:p>
        </p:txBody>
      </p:sp>
      <p:sp>
        <p:nvSpPr>
          <p:cNvPr id="45059" name="Content Placeholder 2"/>
          <p:cNvSpPr>
            <a:spLocks noGrp="1"/>
          </p:cNvSpPr>
          <p:nvPr>
            <p:ph idx="1"/>
          </p:nvPr>
        </p:nvSpPr>
        <p:spPr>
          <a:xfrm>
            <a:off x="1597660" y="1219201"/>
            <a:ext cx="7932549" cy="1600200"/>
          </a:xfrm>
        </p:spPr>
        <p:txBody>
          <a:bodyPr>
            <a:normAutofit lnSpcReduction="10000"/>
          </a:bodyPr>
          <a:lstStyle/>
          <a:p>
            <a:pPr algn="ctr" eaLnBrk="1" hangingPunct="1">
              <a:buFont typeface="Arial" panose="020B0604020202020204" pitchFamily="34" charset="0"/>
              <a:buNone/>
            </a:pPr>
            <a:r>
              <a:rPr lang="en-US" altLang="en-US" dirty="0"/>
              <a:t>    </a:t>
            </a:r>
            <a:r>
              <a:rPr lang="en-US" altLang="en-US" dirty="0" smtClean="0"/>
              <a:t>With at least 8 ordinations occurring in the past 4 years, today </a:t>
            </a:r>
            <a:r>
              <a:rPr lang="en-US" altLang="en-US" dirty="0"/>
              <a:t>there are now bhikkhunis &amp; bhiksunis in the U.S., India, Italy, Germany, Canada, Australia, New Zealand, Sri Lanka, Thailand and Vietnam.</a:t>
            </a:r>
          </a:p>
        </p:txBody>
      </p:sp>
      <p:pic>
        <p:nvPicPr>
          <p:cNvPr id="45060" name="Picture 4" descr="world map,picture of world map,printable world map,world of warcraft map,interactive world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819401"/>
            <a:ext cx="739140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32773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Content Placeholder 7"/>
          <p:cNvSpPr txBox="1">
            <a:spLocks/>
          </p:cNvSpPr>
          <p:nvPr/>
        </p:nvSpPr>
        <p:spPr>
          <a:xfrm>
            <a:off x="7696200" y="1752600"/>
            <a:ext cx="2667000" cy="4038600"/>
          </a:xfrm>
          <a:prstGeom prst="rect">
            <a:avLst/>
          </a:prstGeom>
        </p:spPr>
        <p:txBody>
          <a:bodyPr>
            <a:normAutofit/>
          </a:bodyPr>
          <a:lstStyle/>
          <a:p>
            <a:pPr marL="342900" indent="-342900">
              <a:spcBef>
                <a:spcPct val="20000"/>
              </a:spcBef>
              <a:defRPr/>
            </a:pPr>
            <a:r>
              <a:rPr lang="en-US" sz="2000" dirty="0">
                <a:solidFill>
                  <a:prstClr val="black"/>
                </a:solidFill>
                <a:cs typeface="Arial" panose="020B0604020202020204" pitchFamily="34" charset="0"/>
              </a:rPr>
              <a:t>	</a:t>
            </a:r>
            <a:r>
              <a:rPr lang="en-US" sz="2400" dirty="0">
                <a:solidFill>
                  <a:prstClr val="black"/>
                </a:solidFill>
                <a:cs typeface="Arial" panose="020B0604020202020204" pitchFamily="34" charset="0"/>
              </a:rPr>
              <a:t>Alliance for Bhikkhunis (AFB) was founded in 2007 to support the creation of a Bhikkhuni Sangha in the U.S. and its revival overseas.</a:t>
            </a:r>
          </a:p>
          <a:p>
            <a:pPr marL="342900" indent="-342900">
              <a:spcBef>
                <a:spcPct val="20000"/>
              </a:spcBef>
              <a:defRPr/>
            </a:pPr>
            <a:endParaRPr lang="en-US" sz="2000" dirty="0">
              <a:solidFill>
                <a:prstClr val="black"/>
              </a:solidFill>
              <a:cs typeface="Arial" panose="020B0604020202020204" pitchFamily="34" charset="0"/>
            </a:endParaRPr>
          </a:p>
        </p:txBody>
      </p:sp>
      <p:pic>
        <p:nvPicPr>
          <p:cNvPr id="70659" name="Picture 2" descr="DSC00419 cropp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371600"/>
            <a:ext cx="5486400"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352800" y="381001"/>
            <a:ext cx="4857750" cy="646113"/>
          </a:xfrm>
          <a:prstGeom prst="rect">
            <a:avLst/>
          </a:prstGeom>
        </p:spPr>
        <p:txBody>
          <a:bodyPr wrap="none">
            <a:spAutoFit/>
          </a:bodyPr>
          <a:lstStyle/>
          <a:p>
            <a:pPr>
              <a:defRPr/>
            </a:pPr>
            <a:r>
              <a:rPr lang="en-US" sz="3600" dirty="0">
                <a:solidFill>
                  <a:prstClr val="black"/>
                </a:solidFill>
                <a:cs typeface="Arial" panose="020B0604020202020204" pitchFamily="34" charset="0"/>
              </a:rPr>
              <a:t>Alliance for Bhikkhunis</a:t>
            </a:r>
          </a:p>
        </p:txBody>
      </p:sp>
      <p:sp>
        <p:nvSpPr>
          <p:cNvPr id="6" name="Rectangle 5"/>
          <p:cNvSpPr/>
          <p:nvPr/>
        </p:nvSpPr>
        <p:spPr>
          <a:xfrm>
            <a:off x="2133600" y="5943601"/>
            <a:ext cx="4876800" cy="646113"/>
          </a:xfrm>
          <a:prstGeom prst="rect">
            <a:avLst/>
          </a:prstGeom>
        </p:spPr>
        <p:txBody>
          <a:bodyPr>
            <a:spAutoFit/>
          </a:bodyPr>
          <a:lstStyle/>
          <a:p>
            <a:pPr algn="ctr" fontAlgn="base">
              <a:spcBef>
                <a:spcPct val="0"/>
              </a:spcBef>
              <a:spcAft>
                <a:spcPct val="0"/>
              </a:spcAft>
              <a:defRPr/>
            </a:pPr>
            <a:r>
              <a:rPr lang="en-US" dirty="0">
                <a:solidFill>
                  <a:prstClr val="black">
                    <a:lumMod val="95000"/>
                    <a:lumOff val="5000"/>
                  </a:prstClr>
                </a:solidFill>
                <a:latin typeface="Signet Roundhand ATT"/>
                <a:cs typeface="Arial" panose="020B0604020202020204" pitchFamily="34" charset="0"/>
              </a:rPr>
              <a:t>Bhikkhunis near Joshua Tree National Park, Mohave Desert, Southern California, USA</a:t>
            </a:r>
          </a:p>
        </p:txBody>
      </p:sp>
    </p:spTree>
    <p:extLst>
      <p:ext uri="{BB962C8B-B14F-4D97-AF65-F5344CB8AC3E}">
        <p14:creationId xmlns:p14="http://schemas.microsoft.com/office/powerpoint/2010/main" val="2783713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62000"/>
          </a:schemeClr>
        </a:solidFill>
        <a:effectLst/>
      </p:bgPr>
    </p:bg>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altLang="en-US" dirty="0"/>
              <a:t>What Does Alliance for Bhikkhunis Do?</a:t>
            </a:r>
          </a:p>
        </p:txBody>
      </p:sp>
      <p:sp>
        <p:nvSpPr>
          <p:cNvPr id="71683" name="Content Placeholder 2"/>
          <p:cNvSpPr>
            <a:spLocks noGrp="1"/>
          </p:cNvSpPr>
          <p:nvPr>
            <p:ph idx="1"/>
          </p:nvPr>
        </p:nvSpPr>
        <p:spPr>
          <a:xfrm>
            <a:off x="208547" y="1600201"/>
            <a:ext cx="11758863" cy="4816641"/>
          </a:xfrm>
          <a:solidFill>
            <a:srgbClr val="FFFF66">
              <a:alpha val="84706"/>
            </a:srgbClr>
          </a:solidFill>
        </p:spPr>
        <p:txBody>
          <a:bodyPr/>
          <a:lstStyle/>
          <a:p>
            <a:r>
              <a:rPr lang="en-US" altLang="en-US" dirty="0"/>
              <a:t>AFB educates lay practitioners about the essential role bhikkhunis play in preserving the Dhamma.</a:t>
            </a:r>
          </a:p>
          <a:p>
            <a:r>
              <a:rPr lang="en-US" altLang="en-US" dirty="0"/>
              <a:t>AFB offers financial assistance to provide monastics with their four requisites:   food, clothing, shelter, and medicine/health care.</a:t>
            </a:r>
          </a:p>
          <a:p>
            <a:r>
              <a:rPr lang="en-US" altLang="en-US" dirty="0"/>
              <a:t>We need your donations to help us do this! We accept donations via Pay Pal or check; please go to </a:t>
            </a:r>
            <a:r>
              <a:rPr lang="en-US" altLang="en-US" dirty="0">
                <a:hlinkClick r:id="rId3"/>
              </a:rPr>
              <a:t>www.bhikkhuni.net</a:t>
            </a:r>
            <a:endParaRPr lang="en-US" altLang="en-US" dirty="0"/>
          </a:p>
          <a:p>
            <a:r>
              <a:rPr lang="en-US" altLang="en-US" dirty="0"/>
              <a:t>We also post information on assistance needed for specific projects, based on requests we receive from nuns.</a:t>
            </a:r>
          </a:p>
        </p:txBody>
      </p:sp>
    </p:spTree>
    <p:extLst>
      <p:ext uri="{BB962C8B-B14F-4D97-AF65-F5344CB8AC3E}">
        <p14:creationId xmlns:p14="http://schemas.microsoft.com/office/powerpoint/2010/main" val="35963964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Picture 2" descr="G:\Photos\Thailand\Susam Pembroke\BKK6.15.11\P10007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Rectangle 2"/>
          <p:cNvSpPr>
            <a:spLocks noChangeArrowheads="1"/>
          </p:cNvSpPr>
          <p:nvPr/>
        </p:nvSpPr>
        <p:spPr bwMode="auto">
          <a:xfrm>
            <a:off x="1828800" y="228600"/>
            <a:ext cx="8534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4400">
                <a:solidFill>
                  <a:srgbClr val="FE9700"/>
                </a:solidFill>
              </a:rPr>
              <a:t>May all beings be happy!</a:t>
            </a:r>
          </a:p>
        </p:txBody>
      </p:sp>
    </p:spTree>
    <p:extLst>
      <p:ext uri="{BB962C8B-B14F-4D97-AF65-F5344CB8AC3E}">
        <p14:creationId xmlns:p14="http://schemas.microsoft.com/office/powerpoint/2010/main" val="1042742491"/>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7170" name="Content Placeholder 3" descr="Mahapajapati Gotami begging for women to be ordained.jpg"/>
          <p:cNvPicPr>
            <a:picLocks noGrp="1" noChangeAspect="1"/>
          </p:cNvPicPr>
          <p:nvPr>
            <p:ph type="pic" idx="1"/>
          </p:nvPr>
        </p:nvPicPr>
        <p:blipFill>
          <a:blip r:embed="rId3">
            <a:extLst>
              <a:ext uri="{28A0092B-C50C-407E-A947-70E740481C1C}">
                <a14:useLocalDpi xmlns:a14="http://schemas.microsoft.com/office/drawing/2010/main" val="0"/>
              </a:ext>
            </a:extLst>
          </a:blip>
          <a:srcRect l="12184" r="12184"/>
          <a:stretch>
            <a:fillRect/>
          </a:stretch>
        </p:blipFill>
        <p:spPr>
          <a:xfrm>
            <a:off x="2590800" y="1371600"/>
            <a:ext cx="6858000" cy="5143500"/>
          </a:xfrm>
        </p:spPr>
      </p:pic>
      <p:sp>
        <p:nvSpPr>
          <p:cNvPr id="8195" name="Text Placeholder 5"/>
          <p:cNvSpPr>
            <a:spLocks noGrp="1"/>
          </p:cNvSpPr>
          <p:nvPr>
            <p:ph type="body" sz="half" idx="2"/>
          </p:nvPr>
        </p:nvSpPr>
        <p:spPr>
          <a:xfrm>
            <a:off x="1524000" y="457200"/>
            <a:ext cx="9144000" cy="762000"/>
          </a:xfrm>
        </p:spPr>
        <p:txBody>
          <a:bodyPr/>
          <a:lstStyle/>
          <a:p>
            <a:pPr algn="ctr" eaLnBrk="1" hangingPunct="1">
              <a:defRPr/>
            </a:pPr>
            <a:r>
              <a:rPr lang="en-US" sz="4400" b="1" dirty="0">
                <a:solidFill>
                  <a:schemeClr val="accent3">
                    <a:lumMod val="50000"/>
                  </a:schemeClr>
                </a:solidFill>
                <a:latin typeface="Garamond" pitchFamily="18" charset="0"/>
              </a:rPr>
              <a:t>Beginnings of the Bhikkhuni Orde</a:t>
            </a:r>
            <a:r>
              <a:rPr lang="en-US" sz="4400" dirty="0">
                <a:solidFill>
                  <a:schemeClr val="accent3">
                    <a:lumMod val="50000"/>
                  </a:schemeClr>
                </a:solidFill>
                <a:latin typeface="Garamond" pitchFamily="18" charset="0"/>
              </a:rPr>
              <a:t>r</a:t>
            </a:r>
            <a:endParaRPr lang="en-US" sz="4400" dirty="0">
              <a:solidFill>
                <a:schemeClr val="accent3">
                  <a:lumMod val="50000"/>
                </a:schemeClr>
              </a:solidFill>
              <a:latin typeface="Garamond" pitchFamily="18" charset="0"/>
              <a:cs typeface="Arial" pitchFamily="34" charset="0"/>
            </a:endParaRPr>
          </a:p>
        </p:txBody>
      </p:sp>
    </p:spTree>
    <p:extLst>
      <p:ext uri="{BB962C8B-B14F-4D97-AF65-F5344CB8AC3E}">
        <p14:creationId xmlns:p14="http://schemas.microsoft.com/office/powerpoint/2010/main" val="743965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Rectangle 1"/>
          <p:cNvSpPr/>
          <p:nvPr/>
        </p:nvSpPr>
        <p:spPr>
          <a:xfrm>
            <a:off x="2138082" y="1418256"/>
            <a:ext cx="8216153" cy="3816429"/>
          </a:xfrm>
          <a:prstGeom prst="rect">
            <a:avLst/>
          </a:prstGeom>
          <a:blipFill>
            <a:blip r:embed="rId2"/>
            <a:tile tx="0" ty="0" sx="100000" sy="100000" flip="none" algn="tl"/>
          </a:blipFill>
        </p:spPr>
        <p:txBody>
          <a:bodyPr wrap="square">
            <a:spAutoFit/>
          </a:bodyPr>
          <a:lstStyle/>
          <a:p>
            <a:r>
              <a:rPr lang="en-US" altLang="en-US" sz="3200" i="1" dirty="0"/>
              <a:t>Ananda is supposed to have said,</a:t>
            </a:r>
            <a:endParaRPr lang="en-US" altLang="en-US" sz="3200" dirty="0"/>
          </a:p>
          <a:p>
            <a:r>
              <a:rPr lang="en-US" altLang="en-US" sz="3200" dirty="0"/>
              <a:t>“Lord, if women were to go forth from the home life into homelessness in the Tathagata’s Dhamma-Vinaya, would they be able to realize the fruit of stream-entry, once-returning, non-returning, or arahantship?”</a:t>
            </a:r>
          </a:p>
          <a:p>
            <a:r>
              <a:rPr lang="en-US" altLang="en-US" sz="3200" dirty="0"/>
              <a:t>“Yes, Ananda, they would…….”  (</a:t>
            </a:r>
            <a:r>
              <a:rPr lang="en-US" altLang="en-US" sz="3200" dirty="0" err="1"/>
              <a:t>Culavagga</a:t>
            </a:r>
            <a:r>
              <a:rPr lang="en-US" altLang="en-US" sz="3200" dirty="0"/>
              <a:t>) </a:t>
            </a:r>
            <a:endParaRPr lang="en-US" altLang="en-US" sz="3200" dirty="0">
              <a:solidFill>
                <a:srgbClr val="FF0000"/>
              </a:solidFill>
              <a:cs typeface="Arial" panose="020B0604020202020204" pitchFamily="34" charset="0"/>
            </a:endParaRPr>
          </a:p>
          <a:p>
            <a:pPr>
              <a:spcBef>
                <a:spcPct val="0"/>
              </a:spcBef>
            </a:pPr>
            <a:endParaRPr lang="en-US" altLang="en-US" dirty="0"/>
          </a:p>
        </p:txBody>
      </p:sp>
    </p:spTree>
    <p:extLst>
      <p:ext uri="{BB962C8B-B14F-4D97-AF65-F5344CB8AC3E}">
        <p14:creationId xmlns:p14="http://schemas.microsoft.com/office/powerpoint/2010/main" val="1273665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18630"/>
            <a:ext cx="10515600" cy="1325563"/>
          </a:xfrm>
        </p:spPr>
        <p:txBody>
          <a:bodyPr/>
          <a:lstStyle/>
          <a:p>
            <a:r>
              <a:rPr lang="en-US" dirty="0" smtClean="0"/>
              <a:t>As Ayya Tathaaloka explains:</a:t>
            </a:r>
            <a:endParaRPr lang="en-US" dirty="0"/>
          </a:p>
        </p:txBody>
      </p:sp>
      <p:sp>
        <p:nvSpPr>
          <p:cNvPr id="3" name="Content Placeholder 2"/>
          <p:cNvSpPr>
            <a:spLocks noGrp="1"/>
          </p:cNvSpPr>
          <p:nvPr>
            <p:ph idx="1"/>
          </p:nvPr>
        </p:nvSpPr>
        <p:spPr/>
        <p:txBody>
          <a:bodyPr>
            <a:normAutofit/>
          </a:bodyPr>
          <a:lstStyle/>
          <a:p>
            <a:r>
              <a:rPr lang="en-US" dirty="0" smtClean="0"/>
              <a:t>According </a:t>
            </a:r>
            <a:r>
              <a:rPr lang="en-US" dirty="0"/>
              <a:t>to Theravada tradition, the Buddha taught from age 35 until his Parinibbana at age 80, for a span of 45 years. The Bhikkhuni Sangha was founded </a:t>
            </a:r>
            <a:r>
              <a:rPr lang="en-US" dirty="0" smtClean="0"/>
              <a:t>in </a:t>
            </a:r>
            <a:r>
              <a:rPr lang="en-US" dirty="0"/>
              <a:t>the year 583 or 584 BCE (depending on </a:t>
            </a:r>
            <a:r>
              <a:rPr lang="en-US" dirty="0" smtClean="0"/>
              <a:t>calendar), </a:t>
            </a:r>
            <a:r>
              <a:rPr lang="en-US" dirty="0"/>
              <a:t>40 years before his </a:t>
            </a:r>
            <a:r>
              <a:rPr lang="en-US" dirty="0" smtClean="0"/>
              <a:t>Parinibbana.  </a:t>
            </a:r>
          </a:p>
          <a:p>
            <a:r>
              <a:rPr lang="en-US" dirty="0"/>
              <a:t>The Bhikkhuni Sangha was inaugurated on the September full moon (</a:t>
            </a:r>
            <a:r>
              <a:rPr lang="en-US" dirty="0" err="1"/>
              <a:t>Binara</a:t>
            </a:r>
            <a:r>
              <a:rPr lang="en-US" dirty="0"/>
              <a:t> </a:t>
            </a:r>
            <a:r>
              <a:rPr lang="en-US" dirty="0" err="1"/>
              <a:t>Poya</a:t>
            </a:r>
            <a:r>
              <a:rPr lang="en-US" dirty="0"/>
              <a:t> Day according to Sri Lankan Theravada traditional Buddhist calendar).  </a:t>
            </a:r>
          </a:p>
          <a:p>
            <a:r>
              <a:rPr lang="en-US" dirty="0" smtClean="0"/>
              <a:t>This </a:t>
            </a:r>
            <a:r>
              <a:rPr lang="en-US" dirty="0"/>
              <a:t>places the 2600-Year Anniversary of the Bhikkhuni Sangha date between the 2016 and 2017 September full moons, depending on counting system. </a:t>
            </a:r>
          </a:p>
          <a:p>
            <a:endParaRPr lang="en-US" dirty="0"/>
          </a:p>
        </p:txBody>
      </p:sp>
    </p:spTree>
    <p:extLst>
      <p:ext uri="{BB962C8B-B14F-4D97-AF65-F5344CB8AC3E}">
        <p14:creationId xmlns:p14="http://schemas.microsoft.com/office/powerpoint/2010/main" val="17710331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12674</TotalTime>
  <Words>4696</Words>
  <Application>Microsoft Office PowerPoint</Application>
  <PresentationFormat>Widescreen</PresentationFormat>
  <Paragraphs>403</Paragraphs>
  <Slides>63</Slides>
  <Notes>48</Notes>
  <HiddenSlides>0</HiddenSlides>
  <MMClips>0</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63</vt:i4>
      </vt:variant>
    </vt:vector>
  </HeadingPairs>
  <TitlesOfParts>
    <vt:vector size="82" baseType="lpstr">
      <vt:lpstr>Arial</vt:lpstr>
      <vt:lpstr>Calibri</vt:lpstr>
      <vt:lpstr>Calibri Light</vt:lpstr>
      <vt:lpstr>Constantia</vt:lpstr>
      <vt:lpstr>Garamond</vt:lpstr>
      <vt:lpstr>Georgia</vt:lpstr>
      <vt:lpstr>Helvetica</vt:lpstr>
      <vt:lpstr>Lucida Handwriting</vt:lpstr>
      <vt:lpstr>Signet Roundhand ATT</vt:lpstr>
      <vt:lpstr>Times New Roman</vt:lpstr>
      <vt:lpstr>Office Theme</vt:lpstr>
      <vt:lpstr>2_Office Theme</vt:lpstr>
      <vt:lpstr>3_Office Theme</vt:lpstr>
      <vt:lpstr>5_Office Theme</vt:lpstr>
      <vt:lpstr>6_Office Theme</vt:lpstr>
      <vt:lpstr>7_Office Theme</vt:lpstr>
      <vt:lpstr>4_Office Theme</vt:lpstr>
      <vt:lpstr>8_Office Theme</vt:lpstr>
      <vt:lpstr>9_Office Theme</vt:lpstr>
      <vt:lpstr>Celebrating the  2600th Anniversary of the Bhikkhuni Sangha  And Honoring   All Bhikkhunis, Past and Present, East and West   Alliance for Bhikkhunis, 2016</vt:lpstr>
      <vt:lpstr>Ayya Tathaaloka Dhammadharini </vt:lpstr>
      <vt:lpstr>PowerPoint Presentation</vt:lpstr>
      <vt:lpstr>PowerPoint Presentation</vt:lpstr>
      <vt:lpstr>Some Helpful Theravada Words</vt:lpstr>
      <vt:lpstr>Terms of Address for Bhikkhunis</vt:lpstr>
      <vt:lpstr>PowerPoint Presentation</vt:lpstr>
      <vt:lpstr>PowerPoint Presentation</vt:lpstr>
      <vt:lpstr>As Ayya Tathaaloka explains:</vt:lpstr>
      <vt:lpstr>PowerPoint Presentation</vt:lpstr>
      <vt:lpstr>PowerPoint Presentation</vt:lpstr>
      <vt:lpstr>PowerPoint Presentation</vt:lpstr>
      <vt:lpstr> </vt:lpstr>
      <vt:lpstr>PowerPoint Presentation</vt:lpstr>
      <vt:lpstr>  Bhikkhuni Sanghamitta, with the Bodhi-Tree sapling, lands in Sri Lanka, greeted by King Tissa.</vt:lpstr>
      <vt:lpstr>Bhikkhuni Sangha Spreads to China  </vt:lpstr>
      <vt:lpstr>   </vt:lpstr>
      <vt:lpstr>PowerPoint Presentation</vt:lpstr>
      <vt:lpstr>Disappearance of the Bhikkhuni Sangha  in India and Sri Lanka  Between the 11th   and  14th centuries CE both the Bhikkhu and Bhikkhuni Sanghas died out in India and Sri Lanka due to invasions, war, and famine,</vt:lpstr>
      <vt:lpstr>With a little help from our friends (sisters)!  Bhikshunis in Taiwan, Korea and Hong Kong Helped Revive the Bhikkhuni/Bhiksuni Sanghas in the Theravada &amp; Tibetan Traditions</vt:lpstr>
      <vt:lpstr>PowerPoint Presentation</vt:lpstr>
      <vt:lpstr>PowerPoint Presentation</vt:lpstr>
      <vt:lpstr>PowerPoint Presentation</vt:lpstr>
      <vt:lpstr>First Thai woman to become a bhikkhuni </vt:lpstr>
      <vt:lpstr>During the next 16 years, four pioneering women, practicing in the Tibetan tradition, also received bhikkhuni ordination from their Mahayana sisters.  They were also very helpful in the future ordinations of Theravada bhikkhunis</vt:lpstr>
      <vt:lpstr>PowerPoint Presentation</vt:lpstr>
      <vt:lpstr>1988 – An ordination was held at Hsi Lai Monastery in Los Angeles by Taiwanese bhikkhus and bhikkhunis.</vt:lpstr>
      <vt:lpstr>Ayya Khema  (b. Berlin 1923 – d. Buddhahaus, 1997)</vt:lpstr>
      <vt:lpstr>Theravada Mahatheris for the First Time in Centuries!</vt:lpstr>
      <vt:lpstr>Theravada Bhikkhuni reestablished  in Sri Lanka.</vt:lpstr>
      <vt:lpstr>The First Sri Lankan Bhikkhunis 1996 Sarnath, India</vt:lpstr>
      <vt:lpstr>With this year, More Theravada Mahatheris!</vt:lpstr>
      <vt:lpstr>PowerPoint Presentation</vt:lpstr>
      <vt:lpstr>Bhikkhuni  Sudarshana Mahatheri</vt:lpstr>
      <vt:lpstr>Honoring Theris</vt:lpstr>
      <vt:lpstr>1997 International Buddhist Meditation Center (IBCM), Los Angeles </vt:lpstr>
      <vt:lpstr>PowerPoint Presentation</vt:lpstr>
      <vt:lpstr>1998 International Full Ordination  Ceremony in Bodhgaya, India</vt:lpstr>
      <vt:lpstr>Ayya Sucinta</vt:lpstr>
      <vt:lpstr>Bhikkhuni Rahatungoda Saddha Sumana Sri Lanka</vt:lpstr>
      <vt:lpstr>Ayya Gotami (Dr. Prem Suksawat)</vt:lpstr>
      <vt:lpstr>Ayya Sudinna</vt:lpstr>
      <vt:lpstr>First Modern Bhikkhuni Ordination in Sri Lanka</vt:lpstr>
      <vt:lpstr>PowerPoint Presentation</vt:lpstr>
      <vt:lpstr>Ayya Gunasari</vt:lpstr>
      <vt:lpstr>Ayya Sudhamma</vt:lpstr>
      <vt:lpstr>PowerPoint Presentation</vt:lpstr>
      <vt:lpstr>Ayya Satima</vt:lpstr>
      <vt:lpstr>PowerPoint Presentation</vt:lpstr>
      <vt:lpstr>Bhikkhuni Visuddhi</vt:lpstr>
      <vt:lpstr>Ayya Medhanandi</vt:lpstr>
      <vt:lpstr>Hamburg Congress, 2007</vt:lpstr>
      <vt:lpstr>Rocking the Boat</vt:lpstr>
      <vt:lpstr>PowerPoint Presentation</vt:lpstr>
      <vt:lpstr>Three More North American Bhikkhunis Spirit Rock Meditation Hall – Oct. 17, 2011</vt:lpstr>
      <vt:lpstr>New Bhikkhuni Training Monasteries</vt:lpstr>
      <vt:lpstr>Aloka Vihara’s First Ordination</vt:lpstr>
      <vt:lpstr>First Bhikkhuni Ordination in Europe Anenja Vihara  June 21, 2015</vt:lpstr>
      <vt:lpstr>Most Recent Bhikkhuni Ordination Aug. 7, 2016  Dharma Vijaya, Los Angeles</vt:lpstr>
      <vt:lpstr>Bhikkhunis Worldwide!</vt:lpstr>
      <vt:lpstr>PowerPoint Presentation</vt:lpstr>
      <vt:lpstr>What Does Alliance for Bhikkhunis Do?</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Celebrating The 2600 Anniversary of the Bhikkhuni Sangha</dc:title>
  <dc:creator>Donna McCarthy</dc:creator>
  <cp:lastModifiedBy>Donna McCarthy</cp:lastModifiedBy>
  <cp:revision>209</cp:revision>
  <cp:lastPrinted>2016-08-12T14:41:28Z</cp:lastPrinted>
  <dcterms:created xsi:type="dcterms:W3CDTF">2016-07-21T22:58:52Z</dcterms:created>
  <dcterms:modified xsi:type="dcterms:W3CDTF">2016-10-22T15:06:13Z</dcterms:modified>
</cp:coreProperties>
</file>