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Default Extension="emf" ContentType="image/x-emf"/>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82"/>
  </p:notesMasterIdLst>
  <p:sldIdLst>
    <p:sldId id="256" r:id="rId2"/>
    <p:sldId id="402" r:id="rId3"/>
    <p:sldId id="258" r:id="rId4"/>
    <p:sldId id="403" r:id="rId5"/>
    <p:sldId id="300" r:id="rId6"/>
    <p:sldId id="406" r:id="rId7"/>
    <p:sldId id="381" r:id="rId8"/>
    <p:sldId id="399" r:id="rId9"/>
    <p:sldId id="337" r:id="rId10"/>
    <p:sldId id="259" r:id="rId11"/>
    <p:sldId id="340" r:id="rId12"/>
    <p:sldId id="407" r:id="rId13"/>
    <p:sldId id="342" r:id="rId14"/>
    <p:sldId id="357" r:id="rId15"/>
    <p:sldId id="358" r:id="rId16"/>
    <p:sldId id="360" r:id="rId17"/>
    <p:sldId id="359" r:id="rId18"/>
    <p:sldId id="262" r:id="rId19"/>
    <p:sldId id="362" r:id="rId20"/>
    <p:sldId id="363" r:id="rId21"/>
    <p:sldId id="343" r:id="rId22"/>
    <p:sldId id="391" r:id="rId23"/>
    <p:sldId id="338" r:id="rId24"/>
    <p:sldId id="347" r:id="rId25"/>
    <p:sldId id="353" r:id="rId26"/>
    <p:sldId id="339" r:id="rId27"/>
    <p:sldId id="397" r:id="rId28"/>
    <p:sldId id="355" r:id="rId29"/>
    <p:sldId id="415" r:id="rId30"/>
    <p:sldId id="389" r:id="rId31"/>
    <p:sldId id="371" r:id="rId32"/>
    <p:sldId id="400" r:id="rId33"/>
    <p:sldId id="409" r:id="rId34"/>
    <p:sldId id="410" r:id="rId35"/>
    <p:sldId id="411" r:id="rId36"/>
    <p:sldId id="293" r:id="rId37"/>
    <p:sldId id="296" r:id="rId38"/>
    <p:sldId id="414" r:id="rId39"/>
    <p:sldId id="295" r:id="rId40"/>
    <p:sldId id="329" r:id="rId41"/>
    <p:sldId id="419" r:id="rId42"/>
    <p:sldId id="382" r:id="rId43"/>
    <p:sldId id="298" r:id="rId44"/>
    <p:sldId id="299"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421" r:id="rId61"/>
    <p:sldId id="316" r:id="rId62"/>
    <p:sldId id="416" r:id="rId63"/>
    <p:sldId id="319" r:id="rId64"/>
    <p:sldId id="320" r:id="rId65"/>
    <p:sldId id="321" r:id="rId66"/>
    <p:sldId id="297" r:id="rId67"/>
    <p:sldId id="322" r:id="rId68"/>
    <p:sldId id="323" r:id="rId69"/>
    <p:sldId id="327" r:id="rId70"/>
    <p:sldId id="328" r:id="rId71"/>
    <p:sldId id="325" r:id="rId72"/>
    <p:sldId id="326" r:id="rId73"/>
    <p:sldId id="324" r:id="rId74"/>
    <p:sldId id="423" r:id="rId75"/>
    <p:sldId id="422" r:id="rId76"/>
    <p:sldId id="424" r:id="rId77"/>
    <p:sldId id="330" r:id="rId78"/>
    <p:sldId id="405" r:id="rId79"/>
    <p:sldId id="331" r:id="rId80"/>
    <p:sldId id="401" r:id="rId81"/>
  </p:sldIdLst>
  <p:sldSz cx="9144000" cy="6858000" type="screen4x3"/>
  <p:notesSz cx="6858000" cy="9144000"/>
  <p:defaultTextStyle>
    <a:defPPr>
      <a:defRPr lang="en-GB"/>
    </a:defPPr>
    <a:lvl1pPr algn="l" defTabSz="457200"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1pPr>
    <a:lvl2pPr marL="742950" indent="-285750" algn="l" defTabSz="457200"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2pPr>
    <a:lvl3pPr marL="1143000" indent="-228600" algn="l" defTabSz="457200"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3pPr>
    <a:lvl4pPr marL="1600200" indent="-228600" algn="l" defTabSz="457200"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4pPr>
    <a:lvl5pPr marL="2057400" indent="-228600" algn="l" defTabSz="457200" rtl="0" fontAlgn="base">
      <a:spcBef>
        <a:spcPct val="0"/>
      </a:spcBef>
      <a:spcAft>
        <a:spcPct val="0"/>
      </a:spcAft>
      <a:buClr>
        <a:srgbClr val="000000"/>
      </a:buClr>
      <a:buSzPct val="100000"/>
      <a:buFont typeface="Times New Roman" pitchFamily="16" charset="0"/>
      <a:defRPr kern="1200">
        <a:solidFill>
          <a:schemeClr val="bg1"/>
        </a:solidFill>
        <a:latin typeface="Arial" charset="0"/>
        <a:ea typeface="Microsoft YaHei" charset="-122"/>
        <a:cs typeface="+mn-cs"/>
      </a:defRPr>
    </a:lvl5pPr>
    <a:lvl6pPr marL="2286000" algn="l" defTabSz="914400" rtl="0" eaLnBrk="1" latinLnBrk="0" hangingPunct="1">
      <a:defRPr kern="1200">
        <a:solidFill>
          <a:schemeClr val="bg1"/>
        </a:solidFill>
        <a:latin typeface="Arial" charset="0"/>
        <a:ea typeface="Microsoft YaHei" charset="-122"/>
        <a:cs typeface="+mn-cs"/>
      </a:defRPr>
    </a:lvl6pPr>
    <a:lvl7pPr marL="2743200" algn="l" defTabSz="914400" rtl="0" eaLnBrk="1" latinLnBrk="0" hangingPunct="1">
      <a:defRPr kern="1200">
        <a:solidFill>
          <a:schemeClr val="bg1"/>
        </a:solidFill>
        <a:latin typeface="Arial" charset="0"/>
        <a:ea typeface="Microsoft YaHei" charset="-122"/>
        <a:cs typeface="+mn-cs"/>
      </a:defRPr>
    </a:lvl7pPr>
    <a:lvl8pPr marL="3200400" algn="l" defTabSz="914400" rtl="0" eaLnBrk="1" latinLnBrk="0" hangingPunct="1">
      <a:defRPr kern="1200">
        <a:solidFill>
          <a:schemeClr val="bg1"/>
        </a:solidFill>
        <a:latin typeface="Arial" charset="0"/>
        <a:ea typeface="Microsoft YaHei" charset="-122"/>
        <a:cs typeface="+mn-cs"/>
      </a:defRPr>
    </a:lvl8pPr>
    <a:lvl9pPr marL="3657600" algn="l" defTabSz="914400" rtl="0" eaLnBrk="1" latinLnBrk="0" hangingPunct="1">
      <a:defRPr kern="1200">
        <a:solidFill>
          <a:schemeClr val="bg1"/>
        </a:solidFill>
        <a:latin typeface="Arial" charset="0"/>
        <a:ea typeface="Microsoft YaHei"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186" autoAdjust="0"/>
  </p:normalViewPr>
  <p:slideViewPr>
    <p:cSldViewPr>
      <p:cViewPr>
        <p:scale>
          <a:sx n="76" d="100"/>
          <a:sy n="76" d="100"/>
        </p:scale>
        <p:origin x="672" y="-72"/>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708"/>
    </p:cViewPr>
  </p:notesTextViewPr>
  <p:sorterViewPr>
    <p:cViewPr>
      <p:scale>
        <a:sx n="100" d="100"/>
        <a:sy n="100" d="100"/>
      </p:scale>
      <p:origin x="0" y="24690"/>
    </p:cViewPr>
  </p:sorterViewPr>
  <p:notesViewPr>
    <p:cSldViewPr>
      <p:cViewPr varScale="1">
        <p:scale>
          <a:sx n="59" d="100"/>
          <a:sy n="59" d="100"/>
        </p:scale>
        <p:origin x="-1752" y="-72"/>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AutoShape 1"/>
          <p:cNvSpPr>
            <a:spLocks noChangeArrowheads="1"/>
          </p:cNvSpPr>
          <p:nvPr/>
        </p:nvSpPr>
        <p:spPr bwMode="auto">
          <a:xfrm>
            <a:off x="0" y="0"/>
            <a:ext cx="6858000" cy="9144000"/>
          </a:xfrm>
          <a:prstGeom prst="roundRect">
            <a:avLst>
              <a:gd name="adj" fmla="val 23"/>
            </a:avLst>
          </a:prstGeom>
          <a:solidFill>
            <a:srgbClr val="FFFFFF"/>
          </a:solidFill>
          <a:ln w="9525">
            <a:noFill/>
            <a:round/>
            <a:headEnd/>
            <a:tailEnd/>
          </a:ln>
          <a:effectLst/>
        </p:spPr>
        <p:txBody>
          <a:bodyPr wrap="none" anchor="ctr"/>
          <a:lstStyle/>
          <a:p>
            <a:endParaRPr lang="en-US"/>
          </a:p>
        </p:txBody>
      </p:sp>
      <p:sp>
        <p:nvSpPr>
          <p:cNvPr id="72707" name="Text Box 2"/>
          <p:cNvSpPr txBox="1">
            <a:spLocks noChangeArrowheads="1"/>
          </p:cNvSpPr>
          <p:nvPr/>
        </p:nvSpPr>
        <p:spPr bwMode="auto">
          <a:xfrm>
            <a:off x="0" y="0"/>
            <a:ext cx="2971800" cy="457200"/>
          </a:xfrm>
          <a:prstGeom prst="rect">
            <a:avLst/>
          </a:prstGeom>
          <a:noFill/>
          <a:ln w="9525">
            <a:noFill/>
            <a:round/>
            <a:headEnd/>
            <a:tailEnd/>
          </a:ln>
          <a:effectLst/>
        </p:spPr>
        <p:txBody>
          <a:bodyPr wrap="none" anchor="ctr"/>
          <a:lstStyle/>
          <a:p>
            <a:endParaRPr lang="en-US"/>
          </a:p>
        </p:txBody>
      </p:sp>
      <p:sp>
        <p:nvSpPr>
          <p:cNvPr id="3075" name="Rectangle 3"/>
          <p:cNvSpPr>
            <a:spLocks noGrp="1" noChangeArrowheads="1"/>
          </p:cNvSpPr>
          <p:nvPr>
            <p:ph type="dt"/>
          </p:nvPr>
        </p:nvSpPr>
        <p:spPr bwMode="auto">
          <a:xfrm>
            <a:off x="3884613" y="0"/>
            <a:ext cx="2970212" cy="4556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latin typeface="Calibri" pitchFamily="32" charset="0"/>
                <a:ea typeface="+mn-ea"/>
                <a:cs typeface="Arial" charset="0"/>
              </a:defRPr>
            </a:lvl1pPr>
          </a:lstStyle>
          <a:p>
            <a:pPr>
              <a:defRPr/>
            </a:pPr>
            <a:endParaRPr lang="en-US"/>
          </a:p>
        </p:txBody>
      </p:sp>
      <p:sp>
        <p:nvSpPr>
          <p:cNvPr id="72709" name="Rectangle 4"/>
          <p:cNvSpPr>
            <a:spLocks noGrp="1" noRot="1" noChangeAspect="1" noChangeArrowheads="1"/>
          </p:cNvSpPr>
          <p:nvPr>
            <p:ph type="sldImg"/>
          </p:nvPr>
        </p:nvSpPr>
        <p:spPr bwMode="auto">
          <a:xfrm>
            <a:off x="1143000" y="685800"/>
            <a:ext cx="4570413" cy="3427413"/>
          </a:xfrm>
          <a:prstGeom prst="rect">
            <a:avLst/>
          </a:prstGeom>
          <a:noFill/>
          <a:ln w="12600" cap="sq">
            <a:solidFill>
              <a:srgbClr val="000000"/>
            </a:solidFill>
            <a:miter lim="800000"/>
            <a:headEnd/>
            <a:tailEnd/>
          </a:ln>
          <a:effectLst/>
        </p:spPr>
      </p:sp>
      <p:sp>
        <p:nvSpPr>
          <p:cNvPr id="3077" name="Rectangle 5"/>
          <p:cNvSpPr>
            <a:spLocks noGrp="1" noChangeArrowheads="1"/>
          </p:cNvSpPr>
          <p:nvPr>
            <p:ph type="body"/>
          </p:nvPr>
        </p:nvSpPr>
        <p:spPr bwMode="auto">
          <a:xfrm>
            <a:off x="685800" y="4343400"/>
            <a:ext cx="5484813" cy="41132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en-US" noProof="0" smtClean="0"/>
          </a:p>
        </p:txBody>
      </p:sp>
      <p:sp>
        <p:nvSpPr>
          <p:cNvPr id="72711" name="Text Box 6"/>
          <p:cNvSpPr txBox="1">
            <a:spLocks noChangeArrowheads="1"/>
          </p:cNvSpPr>
          <p:nvPr/>
        </p:nvSpPr>
        <p:spPr bwMode="auto">
          <a:xfrm>
            <a:off x="0" y="8685213"/>
            <a:ext cx="2971800" cy="457200"/>
          </a:xfrm>
          <a:prstGeom prst="rect">
            <a:avLst/>
          </a:prstGeom>
          <a:noFill/>
          <a:ln w="9525">
            <a:noFill/>
            <a:round/>
            <a:headEnd/>
            <a:tailEnd/>
          </a:ln>
          <a:effectLst/>
        </p:spPr>
        <p:txBody>
          <a:bodyPr wrap="none" anchor="ctr"/>
          <a:lstStyle/>
          <a:p>
            <a:endParaRPr lang="en-US"/>
          </a:p>
        </p:txBody>
      </p:sp>
      <p:sp>
        <p:nvSpPr>
          <p:cNvPr id="3079" name="Rectangle 7"/>
          <p:cNvSpPr>
            <a:spLocks noGrp="1" noChangeArrowheads="1"/>
          </p:cNvSpPr>
          <p:nvPr>
            <p:ph type="sldNum"/>
          </p:nvPr>
        </p:nvSpPr>
        <p:spPr bwMode="auto">
          <a:xfrm>
            <a:off x="3884613" y="8685213"/>
            <a:ext cx="2970212" cy="455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smtClean="0">
                <a:solidFill>
                  <a:srgbClr val="000000"/>
                </a:solidFill>
                <a:latin typeface="Calibri" pitchFamily="32" charset="0"/>
                <a:ea typeface="+mn-ea"/>
                <a:cs typeface="Arial" charset="0"/>
              </a:defRPr>
            </a:lvl1pPr>
          </a:lstStyle>
          <a:p>
            <a:pPr>
              <a:defRPr/>
            </a:pPr>
            <a:fld id="{F8863137-F6AC-45BB-9202-65A91D94572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p:nvPr>
        </p:nvSpPr>
        <p:spPr>
          <a:noFill/>
          <a:ln>
            <a:round/>
            <a:headEnd/>
            <a:tailEnd/>
          </a:ln>
        </p:spPr>
        <p:txBody>
          <a:bodyPr/>
          <a:lstStyle/>
          <a:p>
            <a:fld id="{2243F937-B4EF-4023-8D57-49CC6E64678C}" type="slidenum">
              <a:rPr lang="en-US">
                <a:ea typeface="Microsoft YaHei" charset="-122"/>
              </a:rPr>
              <a:pPr/>
              <a:t>1</a:t>
            </a:fld>
            <a:endParaRPr lang="en-US">
              <a:ea typeface="Microsoft YaHei" charset="-122"/>
            </a:endParaRPr>
          </a:p>
        </p:txBody>
      </p:sp>
      <p:sp>
        <p:nvSpPr>
          <p:cNvPr id="73731"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73732"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Welcome to International Bhikkhuni Day.  Thank you for coming to share in this celebration. The purpose of this presentation is to ‘enlighten’ people about bhikkhunis, their history and their current situation.</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7373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3DC93AE-2885-4475-8471-31DFFF816EDC}"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a:t>
            </a:fld>
            <a:endParaRPr lang="en-US" sz="1200">
              <a:solidFill>
                <a:srgbClr val="000000"/>
              </a:solidFill>
              <a:latin typeface="Calibri" pitchFamily="32"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p:nvPr>
        </p:nvSpPr>
        <p:spPr>
          <a:noFill/>
          <a:ln>
            <a:round/>
            <a:headEnd/>
            <a:tailEnd/>
          </a:ln>
        </p:spPr>
        <p:txBody>
          <a:bodyPr/>
          <a:lstStyle/>
          <a:p>
            <a:fld id="{10E84638-134E-4B4A-9ED6-59180F7C3F83}" type="slidenum">
              <a:rPr lang="en-US">
                <a:ea typeface="Microsoft YaHei" charset="-122"/>
              </a:rPr>
              <a:pPr/>
              <a:t>10</a:t>
            </a:fld>
            <a:endParaRPr lang="en-US">
              <a:ea typeface="Microsoft YaHei" charset="-122"/>
            </a:endParaRPr>
          </a:p>
        </p:txBody>
      </p:sp>
      <p:sp>
        <p:nvSpPr>
          <p:cNvPr id="7680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76804" name="Text Box 2"/>
          <p:cNvSpPr txBox="1">
            <a:spLocks noGrp="1" noChangeArrowheads="1"/>
          </p:cNvSpPr>
          <p:nvPr>
            <p:ph type="body" idx="1"/>
          </p:nvPr>
        </p:nvSpPr>
        <p:spPr>
          <a:xfrm>
            <a:off x="685800" y="4343400"/>
            <a:ext cx="5486400" cy="4114800"/>
          </a:xfrm>
          <a:noFill/>
        </p:spPr>
        <p:txBody>
          <a:bodyPr/>
          <a:lstStyle/>
          <a:p>
            <a:pPr marL="0" marR="0" indent="0" algn="l" defTabSz="457200" rtl="0" eaLnBrk="0" fontAlgn="base" latinLnBrk="0" hangingPunct="0">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kern="1200" dirty="0" smtClean="0">
                <a:solidFill>
                  <a:schemeClr val="tx1"/>
                </a:solidFill>
                <a:latin typeface="Times New Roman" pitchFamily="16" charset="0"/>
                <a:ea typeface="+mn-ea"/>
                <a:cs typeface="Arial" charset="0"/>
              </a:rPr>
              <a:t>In that earlier era, a Brahman kinsman of great fame was born named </a:t>
            </a:r>
            <a:r>
              <a:rPr lang="en-US" sz="1200" kern="1200" dirty="0" err="1" smtClean="0">
                <a:solidFill>
                  <a:schemeClr val="tx1"/>
                </a:solidFill>
                <a:latin typeface="Times New Roman" pitchFamily="16" charset="0"/>
                <a:ea typeface="+mn-ea"/>
                <a:cs typeface="Arial" charset="0"/>
              </a:rPr>
              <a:t>Kassapa</a:t>
            </a:r>
            <a:r>
              <a:rPr lang="en-US" sz="1200" kern="1200" dirty="0" smtClean="0">
                <a:solidFill>
                  <a:schemeClr val="tx1"/>
                </a:solidFill>
                <a:latin typeface="Times New Roman" pitchFamily="16" charset="0"/>
                <a:ea typeface="+mn-ea"/>
                <a:cs typeface="Arial" charset="0"/>
              </a:rPr>
              <a:t>.  Buddha </a:t>
            </a:r>
            <a:r>
              <a:rPr lang="en-US" sz="1200" kern="1200" dirty="0" err="1" smtClean="0">
                <a:solidFill>
                  <a:schemeClr val="tx1"/>
                </a:solidFill>
                <a:latin typeface="Times New Roman" pitchFamily="16" charset="0"/>
                <a:ea typeface="+mn-ea"/>
                <a:cs typeface="Arial" charset="0"/>
              </a:rPr>
              <a:t>Kassapa</a:t>
            </a:r>
            <a:r>
              <a:rPr lang="en-US" sz="1200" kern="1200" dirty="0" smtClean="0">
                <a:solidFill>
                  <a:schemeClr val="tx1"/>
                </a:solidFill>
                <a:latin typeface="Times New Roman" pitchFamily="16" charset="0"/>
                <a:ea typeface="+mn-ea"/>
                <a:cs typeface="Arial" charset="0"/>
              </a:rPr>
              <a:t> was one of many </a:t>
            </a:r>
            <a:r>
              <a:rPr lang="en-US" sz="1200" kern="1200" dirty="0" err="1" smtClean="0">
                <a:solidFill>
                  <a:schemeClr val="tx1"/>
                </a:solidFill>
                <a:latin typeface="Times New Roman" pitchFamily="16" charset="0"/>
                <a:ea typeface="+mn-ea"/>
                <a:cs typeface="Arial" charset="0"/>
              </a:rPr>
              <a:t>brahmins</a:t>
            </a:r>
            <a:r>
              <a:rPr lang="en-US" sz="1200" kern="1200" dirty="0" smtClean="0">
                <a:solidFill>
                  <a:schemeClr val="tx1"/>
                </a:solidFill>
                <a:latin typeface="Times New Roman" pitchFamily="16" charset="0"/>
                <a:ea typeface="+mn-ea"/>
                <a:cs typeface="Arial" charset="0"/>
              </a:rPr>
              <a:t> known as </a:t>
            </a:r>
            <a:r>
              <a:rPr lang="en-US" sz="1200" kern="1200" dirty="0" err="1" smtClean="0">
                <a:solidFill>
                  <a:schemeClr val="tx1"/>
                </a:solidFill>
                <a:latin typeface="Times New Roman" pitchFamily="16" charset="0"/>
                <a:ea typeface="+mn-ea"/>
                <a:cs typeface="Arial" charset="0"/>
              </a:rPr>
              <a:t>buddhas</a:t>
            </a:r>
            <a:r>
              <a:rPr lang="en-US" sz="1200" kern="1200" dirty="0" smtClean="0">
                <a:solidFill>
                  <a:schemeClr val="tx1"/>
                </a:solidFill>
                <a:latin typeface="Times New Roman" pitchFamily="16" charset="0"/>
                <a:ea typeface="+mn-ea"/>
                <a:cs typeface="Arial" charset="0"/>
              </a:rPr>
              <a:t> before </a:t>
            </a:r>
            <a:r>
              <a:rPr lang="en-US" sz="1200" kern="1200" dirty="0" err="1" smtClean="0">
                <a:solidFill>
                  <a:schemeClr val="tx1"/>
                </a:solidFill>
                <a:latin typeface="Times New Roman" pitchFamily="16" charset="0"/>
                <a:ea typeface="+mn-ea"/>
                <a:cs typeface="Arial" charset="0"/>
              </a:rPr>
              <a:t>Gotama</a:t>
            </a:r>
            <a:r>
              <a:rPr lang="en-US" sz="1200" kern="1200" dirty="0" smtClean="0">
                <a:solidFill>
                  <a:schemeClr val="tx1"/>
                </a:solidFill>
                <a:latin typeface="Times New Roman" pitchFamily="16" charset="0"/>
                <a:ea typeface="+mn-ea"/>
                <a:cs typeface="Arial" charset="0"/>
              </a:rPr>
              <a:t> Buddha.  </a:t>
            </a:r>
            <a:r>
              <a:rPr lang="en-US" sz="1200" b="0" dirty="0" smtClean="0">
                <a:solidFill>
                  <a:srgbClr val="C00000"/>
                </a:solidFill>
                <a:latin typeface="Constantia" pitchFamily="16" charset="0"/>
              </a:rPr>
              <a:t>In the time of this earlier Buddha, in </a:t>
            </a:r>
            <a:r>
              <a:rPr lang="en-US" sz="1200" b="0" dirty="0" err="1" smtClean="0">
                <a:solidFill>
                  <a:srgbClr val="C00000"/>
                </a:solidFill>
                <a:latin typeface="Constantia" pitchFamily="16" charset="0"/>
              </a:rPr>
              <a:t>Kasi</a:t>
            </a:r>
            <a:r>
              <a:rPr lang="en-US" sz="1200" b="0" dirty="0" smtClean="0">
                <a:solidFill>
                  <a:srgbClr val="C00000"/>
                </a:solidFill>
                <a:latin typeface="Constantia" pitchFamily="16" charset="0"/>
              </a:rPr>
              <a:t>, in the great spiritual region of Varanasi, India there lived</a:t>
            </a:r>
            <a:r>
              <a:rPr lang="en-US" sz="1200" b="0" baseline="0" dirty="0" smtClean="0">
                <a:solidFill>
                  <a:srgbClr val="C00000"/>
                </a:solidFill>
                <a:latin typeface="Constantia" pitchFamily="16" charset="0"/>
              </a:rPr>
              <a:t> a king </a:t>
            </a:r>
            <a:r>
              <a:rPr lang="en-US" sz="1200" b="0" dirty="0" smtClean="0">
                <a:solidFill>
                  <a:srgbClr val="C00000"/>
                </a:solidFill>
                <a:latin typeface="Constantia" pitchFamily="16" charset="0"/>
              </a:rPr>
              <a:t>named King Kiki.</a:t>
            </a:r>
            <a:endParaRPr lang="en-US" sz="1200" b="0" dirty="0" smtClean="0">
              <a:solidFill>
                <a:srgbClr val="000000"/>
              </a:solidFill>
              <a:latin typeface="Constantia" pitchFamily="16" charset="0"/>
              <a:ea typeface="+mn-ea"/>
              <a:cs typeface="Arial" charset="0"/>
            </a:endParaRPr>
          </a:p>
        </p:txBody>
      </p:sp>
      <p:sp>
        <p:nvSpPr>
          <p:cNvPr id="7680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2B43331-95DE-4D1C-AE4B-9A92739BCB80}"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10</a:t>
            </a:fld>
            <a:endParaRPr lang="en-US" sz="1200">
              <a:solidFill>
                <a:srgbClr val="000000"/>
              </a:solidFill>
              <a:latin typeface="Calibri" pitchFamily="32"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8066" name="Rectangle 7"/>
          <p:cNvSpPr>
            <a:spLocks noGrp="1" noChangeArrowheads="1"/>
          </p:cNvSpPr>
          <p:nvPr>
            <p:ph type="sldNum" sz="quarter"/>
          </p:nvPr>
        </p:nvSpPr>
        <p:spPr>
          <a:noFill/>
          <a:ln>
            <a:round/>
            <a:headEnd/>
            <a:tailEnd/>
          </a:ln>
        </p:spPr>
        <p:txBody>
          <a:bodyPr/>
          <a:lstStyle/>
          <a:p>
            <a:fld id="{12992500-821E-4078-BD46-4342C4D53496}" type="slidenum">
              <a:rPr lang="en-US">
                <a:solidFill>
                  <a:srgbClr val="FFFFFF"/>
                </a:solidFill>
                <a:ea typeface="Microsoft YaHei" charset="-122"/>
              </a:rPr>
              <a:pPr/>
              <a:t>11</a:t>
            </a:fld>
            <a:endParaRPr lang="en-US">
              <a:solidFill>
                <a:srgbClr val="FFFFFF"/>
              </a:solidFill>
              <a:ea typeface="Microsoft YaHei" charset="-122"/>
            </a:endParaRPr>
          </a:p>
        </p:txBody>
      </p:sp>
      <p:sp>
        <p:nvSpPr>
          <p:cNvPr id="88067"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88068" name="Text Box 2"/>
          <p:cNvSpPr txBox="1">
            <a:spLocks noGrp="1" noChangeArrowheads="1"/>
          </p:cNvSpPr>
          <p:nvPr>
            <p:ph type="body" idx="1"/>
          </p:nvPr>
        </p:nvSpPr>
        <p:spPr>
          <a:xfrm>
            <a:off x="685800" y="4343400"/>
            <a:ext cx="5486400" cy="4114800"/>
          </a:xfrm>
          <a:noFill/>
        </p:spPr>
        <p:txBody>
          <a:bodyPr/>
          <a:lstStyle/>
          <a:p>
            <a:pPr marL="457200" indent="-457200">
              <a:buFont typeface="Arial" pitchFamily="34" charset="0"/>
              <a:buNone/>
              <a:defRPr/>
            </a:pPr>
            <a:r>
              <a:rPr lang="en-US" dirty="0" smtClean="0">
                <a:latin typeface="Calibri" pitchFamily="32" charset="0"/>
                <a:ea typeface="Microsoft YaHei" charset="-122"/>
              </a:rPr>
              <a:t>King Kiki had seven daughters, later named </a:t>
            </a:r>
            <a:r>
              <a:rPr lang="en-US" sz="3600" kern="1200" dirty="0" smtClean="0">
                <a:solidFill>
                  <a:schemeClr val="tx1"/>
                </a:solidFill>
                <a:latin typeface="Times New Roman" pitchFamily="16" charset="0"/>
                <a:ea typeface="+mn-ea"/>
                <a:cs typeface="Arial" charset="0"/>
              </a:rPr>
              <a:t>Khema, Uppalavanna, </a:t>
            </a:r>
            <a:r>
              <a:rPr lang="en-US" sz="3600" kern="1200" dirty="0" err="1" smtClean="0">
                <a:solidFill>
                  <a:schemeClr val="tx1"/>
                </a:solidFill>
                <a:latin typeface="Times New Roman" pitchFamily="16" charset="0"/>
                <a:ea typeface="+mn-ea"/>
                <a:cs typeface="Arial" charset="0"/>
              </a:rPr>
              <a:t>Patacara</a:t>
            </a:r>
            <a:r>
              <a:rPr lang="en-US" sz="3600" kern="1200" dirty="0" smtClean="0">
                <a:solidFill>
                  <a:schemeClr val="tx1"/>
                </a:solidFill>
                <a:latin typeface="Times New Roman" pitchFamily="16" charset="0"/>
                <a:ea typeface="+mn-ea"/>
                <a:cs typeface="Arial" charset="0"/>
              </a:rPr>
              <a:t>, </a:t>
            </a:r>
            <a:r>
              <a:rPr lang="en-US" sz="3600" kern="1200" dirty="0" err="1" smtClean="0">
                <a:solidFill>
                  <a:schemeClr val="tx1"/>
                </a:solidFill>
                <a:latin typeface="Times New Roman" pitchFamily="16" charset="0"/>
                <a:ea typeface="+mn-ea"/>
                <a:cs typeface="Arial" charset="0"/>
              </a:rPr>
              <a:t>Bhadda</a:t>
            </a:r>
            <a:r>
              <a:rPr lang="en-US" sz="3600" kern="1200" dirty="0" smtClean="0">
                <a:solidFill>
                  <a:schemeClr val="tx1"/>
                </a:solidFill>
                <a:latin typeface="Times New Roman" pitchFamily="16" charset="0"/>
                <a:ea typeface="+mn-ea"/>
                <a:cs typeface="Arial" charset="0"/>
              </a:rPr>
              <a:t> </a:t>
            </a:r>
            <a:r>
              <a:rPr lang="en-US" sz="3600" kern="1200" dirty="0" err="1" smtClean="0">
                <a:solidFill>
                  <a:schemeClr val="tx1"/>
                </a:solidFill>
                <a:latin typeface="Times New Roman" pitchFamily="16" charset="0"/>
                <a:ea typeface="+mn-ea"/>
                <a:cs typeface="Arial" charset="0"/>
              </a:rPr>
              <a:t>Kundalakesa</a:t>
            </a:r>
            <a:r>
              <a:rPr lang="en-US" sz="3600" kern="1200" dirty="0" smtClean="0">
                <a:solidFill>
                  <a:schemeClr val="tx1"/>
                </a:solidFill>
                <a:latin typeface="Times New Roman" pitchFamily="16" charset="0"/>
                <a:ea typeface="+mn-ea"/>
                <a:cs typeface="Arial" charset="0"/>
              </a:rPr>
              <a:t>, </a:t>
            </a:r>
            <a:r>
              <a:rPr lang="en-US" sz="3600" kern="1200" dirty="0" err="1" smtClean="0">
                <a:solidFill>
                  <a:schemeClr val="tx1"/>
                </a:solidFill>
                <a:latin typeface="Times New Roman" pitchFamily="16" charset="0"/>
                <a:ea typeface="+mn-ea"/>
                <a:cs typeface="Arial" charset="0"/>
              </a:rPr>
              <a:t>Kisagotami</a:t>
            </a:r>
            <a:r>
              <a:rPr lang="en-US" sz="3600" kern="1200" dirty="0" smtClean="0">
                <a:solidFill>
                  <a:schemeClr val="tx1"/>
                </a:solidFill>
                <a:latin typeface="Times New Roman" pitchFamily="16" charset="0"/>
                <a:ea typeface="+mn-ea"/>
                <a:cs typeface="Arial" charset="0"/>
              </a:rPr>
              <a:t>, </a:t>
            </a:r>
            <a:r>
              <a:rPr lang="en-US" sz="3600" kern="1200" dirty="0" err="1" smtClean="0">
                <a:solidFill>
                  <a:schemeClr val="tx1"/>
                </a:solidFill>
                <a:latin typeface="Times New Roman" pitchFamily="16" charset="0"/>
                <a:ea typeface="+mn-ea"/>
                <a:cs typeface="Arial" charset="0"/>
              </a:rPr>
              <a:t>Dhammadinna</a:t>
            </a:r>
            <a:r>
              <a:rPr lang="en-US" sz="3600" kern="1200" dirty="0" smtClean="0">
                <a:solidFill>
                  <a:schemeClr val="tx1"/>
                </a:solidFill>
                <a:latin typeface="Times New Roman" pitchFamily="16" charset="0"/>
                <a:ea typeface="+mn-ea"/>
                <a:cs typeface="Arial" charset="0"/>
              </a:rPr>
              <a:t>, and </a:t>
            </a:r>
            <a:r>
              <a:rPr lang="en-US" sz="3600" kern="1200" dirty="0" err="1" smtClean="0">
                <a:solidFill>
                  <a:schemeClr val="tx1"/>
                </a:solidFill>
                <a:latin typeface="Times New Roman" pitchFamily="16" charset="0"/>
                <a:ea typeface="+mn-ea"/>
                <a:cs typeface="Arial" charset="0"/>
              </a:rPr>
              <a:t>Visakha</a:t>
            </a:r>
            <a:r>
              <a:rPr lang="en-US" sz="3600" kern="1200" dirty="0" smtClean="0">
                <a:solidFill>
                  <a:schemeClr val="tx1"/>
                </a:solidFill>
                <a:latin typeface="Times New Roman" pitchFamily="16" charset="0"/>
                <a:ea typeface="+mn-ea"/>
                <a:cs typeface="Arial" charset="0"/>
              </a:rPr>
              <a:t>. </a:t>
            </a:r>
            <a:endParaRPr lang="en-US" sz="3200" kern="1200" dirty="0" smtClean="0">
              <a:solidFill>
                <a:schemeClr val="tx1"/>
              </a:solidFill>
              <a:latin typeface="Times New Roman" pitchFamily="16" charset="0"/>
              <a:ea typeface="+mn-ea"/>
              <a:cs typeface="Arial" charset="0"/>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8806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2C5E393-CB1A-4535-89AA-15991B738752}"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11</a:t>
            </a:fld>
            <a:endParaRPr lang="en-US" sz="1200">
              <a:solidFill>
                <a:srgbClr val="000000"/>
              </a:solidFill>
              <a:latin typeface="Calibri" pitchFamily="32"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a:defRPr/>
            </a:pPr>
            <a:r>
              <a:rPr lang="en-US" sz="3200" kern="1200" dirty="0" smtClean="0">
                <a:solidFill>
                  <a:schemeClr val="tx1"/>
                </a:solidFill>
                <a:latin typeface="Times New Roman" pitchFamily="16" charset="0"/>
                <a:ea typeface="+mn-ea"/>
                <a:cs typeface="Arial" charset="0"/>
              </a:rPr>
              <a:t>In this previous life,</a:t>
            </a:r>
            <a:r>
              <a:rPr lang="en-US" sz="3200" kern="1200" baseline="0" dirty="0" smtClean="0">
                <a:solidFill>
                  <a:schemeClr val="tx1"/>
                </a:solidFill>
                <a:latin typeface="Times New Roman" pitchFamily="16" charset="0"/>
                <a:ea typeface="+mn-ea"/>
                <a:cs typeface="Arial" charset="0"/>
              </a:rPr>
              <a:t> h</a:t>
            </a:r>
            <a:r>
              <a:rPr lang="en-US" sz="3200" kern="1200" dirty="0" smtClean="0">
                <a:solidFill>
                  <a:schemeClr val="tx1"/>
                </a:solidFill>
                <a:latin typeface="Times New Roman" pitchFamily="16" charset="0"/>
                <a:ea typeface="+mn-ea"/>
                <a:cs typeface="Arial" charset="0"/>
              </a:rPr>
              <a:t>is first daughter, Khema, wanted “to go forth”, to begin the path to become a fully-ordained monastic, a Bhikkhuni or Bhikkhu.  However, her father denied her request. King Kiki had six more daughters. They too wanted to become monastics but were denied by their father, King Kiki.  The Seven Sisters practiced a holy life at home for 20,000 years and countless reincarnations.</a:t>
            </a:r>
          </a:p>
          <a:p>
            <a:pPr marL="0" marR="0" lvl="0" indent="0" algn="l" defTabSz="914400" rtl="0" eaLnBrk="1" fontAlgn="base" latinLnBrk="0" hangingPunct="1">
              <a:lnSpc>
                <a:spcPct val="100000"/>
              </a:lnSpc>
              <a:spcBef>
                <a:spcPct val="0"/>
              </a:spcBef>
              <a:spcAft>
                <a:spcPct val="0"/>
              </a:spcAft>
              <a:buClrTx/>
              <a:buSzTx/>
              <a:buFontTx/>
              <a:buNone/>
              <a:tabLst/>
            </a:pPr>
            <a:r>
              <a:rPr lang="en-US" sz="3200" kern="1200" dirty="0" smtClean="0">
                <a:solidFill>
                  <a:schemeClr val="tx1"/>
                </a:solidFill>
                <a:latin typeface="Times New Roman" pitchFamily="16" charset="0"/>
                <a:ea typeface="+mn-ea"/>
                <a:cs typeface="Arial" charset="0"/>
              </a:rPr>
              <a:t>	Ayya Tathaaloka compares this with the modern</a:t>
            </a:r>
            <a:r>
              <a:rPr lang="en-US" sz="3200" kern="1200" baseline="0" dirty="0" smtClean="0">
                <a:solidFill>
                  <a:schemeClr val="tx1"/>
                </a:solidFill>
                <a:latin typeface="Times New Roman" pitchFamily="16" charset="0"/>
                <a:ea typeface="+mn-ea"/>
                <a:cs typeface="Arial" charset="0"/>
              </a:rPr>
              <a:t> day.  “</a:t>
            </a:r>
            <a:r>
              <a:rPr kumimoji="0" lang="en-US" sz="3200" b="0" i="0" u="none" strike="noStrike" cap="none" normalizeH="0" baseline="0" dirty="0" smtClean="0">
                <a:ln>
                  <a:noFill/>
                </a:ln>
                <a:solidFill>
                  <a:srgbClr val="274E13"/>
                </a:solidFill>
                <a:effectLst/>
                <a:latin typeface="Garamond" pitchFamily="18" charset="0"/>
                <a:ea typeface="Calibri" pitchFamily="34" charset="0"/>
                <a:cs typeface="Times New Roman" pitchFamily="18" charset="0"/>
              </a:rPr>
              <a:t>Does this story sound familiar to you?  How many millions of women have lived and are living this story today in South and Southeast Asian Theravada Buddhism?  They are told by the king figures (whether sangha-raja or government) and father figures, that this is all they can do and such a future</a:t>
            </a:r>
            <a:r>
              <a:rPr kumimoji="0" lang="en-US" sz="3200" b="0" i="1" u="none" strike="noStrike" cap="none" normalizeH="0" baseline="0" dirty="0" smtClean="0">
                <a:ln>
                  <a:noFill/>
                </a:ln>
                <a:solidFill>
                  <a:srgbClr val="274E13"/>
                </a:solidFill>
                <a:effectLst/>
                <a:latin typeface="Garamond" pitchFamily="18" charset="0"/>
                <a:ea typeface="Calibri" pitchFamily="34" charset="0"/>
                <a:cs typeface="Times New Roman" pitchFamily="18" charset="0"/>
              </a:rPr>
              <a:t> in another life</a:t>
            </a:r>
            <a:r>
              <a:rPr kumimoji="0" lang="en-US" sz="3200" b="0" i="0" u="none" strike="noStrike" cap="none" normalizeH="0" baseline="0" dirty="0" smtClean="0">
                <a:ln>
                  <a:noFill/>
                </a:ln>
                <a:solidFill>
                  <a:srgbClr val="274E13"/>
                </a:solidFill>
                <a:effectLst/>
                <a:latin typeface="Garamond" pitchFamily="18" charset="0"/>
                <a:ea typeface="Calibri" pitchFamily="34" charset="0"/>
                <a:cs typeface="Times New Roman" pitchFamily="18" charset="0"/>
              </a:rPr>
              <a:t> is where they should invest their merit and efforts.  </a:t>
            </a:r>
            <a:endParaRPr kumimoji="0" lang="en-US" sz="3200" b="0" i="0" u="none" strike="noStrike" cap="none" normalizeH="0" baseline="0" dirty="0" smtClean="0">
              <a:ln>
                <a:noFill/>
              </a:ln>
              <a:solidFill>
                <a:schemeClr val="tx1"/>
              </a:solidFill>
              <a:effectLst/>
              <a:latin typeface="Arial" pitchFamily="34" charset="0"/>
              <a:cs typeface="Arial" pitchFamily="34" charset="0"/>
            </a:endParaRPr>
          </a:p>
          <a:p>
            <a:pPr>
              <a:defRPr/>
            </a:pPr>
            <a:endParaRPr lang="en-US" sz="3200" kern="1200" dirty="0" smtClean="0">
              <a:solidFill>
                <a:schemeClr val="tx1"/>
              </a:solidFill>
              <a:latin typeface="Times New Roman" pitchFamily="16" charset="0"/>
              <a:ea typeface="+mn-ea"/>
              <a:cs typeface="Arial" charset="0"/>
            </a:endParaRPr>
          </a:p>
          <a:p>
            <a:pPr>
              <a:defRPr/>
            </a:pPr>
            <a:endParaRPr lang="en-US" sz="3200" kern="1200" dirty="0" smtClean="0">
              <a:solidFill>
                <a:schemeClr val="tx1"/>
              </a:solidFill>
              <a:latin typeface="Times New Roman" pitchFamily="16" charset="0"/>
              <a:ea typeface="+mn-ea"/>
              <a:cs typeface="Arial" charset="0"/>
            </a:endParaRPr>
          </a:p>
          <a:p>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7"/>
          <p:cNvSpPr>
            <a:spLocks noGrp="1" noChangeArrowheads="1"/>
          </p:cNvSpPr>
          <p:nvPr>
            <p:ph type="sldNum" sz="quarter"/>
          </p:nvPr>
        </p:nvSpPr>
        <p:spPr>
          <a:noFill/>
          <a:ln>
            <a:round/>
            <a:headEnd/>
            <a:tailEnd/>
          </a:ln>
        </p:spPr>
        <p:txBody>
          <a:bodyPr/>
          <a:lstStyle/>
          <a:p>
            <a:fld id="{929DCF5F-1EB9-4F16-AE8E-CF173CC37C5C}" type="slidenum">
              <a:rPr lang="en-US">
                <a:solidFill>
                  <a:srgbClr val="FFFFFF"/>
                </a:solidFill>
                <a:ea typeface="Microsoft YaHei" charset="-122"/>
              </a:rPr>
              <a:pPr/>
              <a:t>13</a:t>
            </a:fld>
            <a:endParaRPr lang="en-US">
              <a:solidFill>
                <a:srgbClr val="FFFFFF"/>
              </a:solidFill>
              <a:ea typeface="Microsoft YaHei" charset="-122"/>
            </a:endParaRPr>
          </a:p>
        </p:txBody>
      </p:sp>
      <p:sp>
        <p:nvSpPr>
          <p:cNvPr id="9011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90116"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They were reborn</a:t>
            </a:r>
            <a:r>
              <a:rPr lang="en-US" baseline="0" dirty="0" smtClean="0">
                <a:latin typeface="Calibri" pitchFamily="32" charset="0"/>
                <a:ea typeface="Microsoft YaHei" charset="-122"/>
              </a:rPr>
              <a:t> in the time of Gautama Buddha, where they did become monastics, and attained enlightenment.</a:t>
            </a:r>
            <a:endParaRPr lang="en-US" dirty="0" smtClean="0">
              <a:latin typeface="Calibri" pitchFamily="32" charset="0"/>
              <a:ea typeface="Microsoft YaHei" charset="-122"/>
            </a:endParaRPr>
          </a:p>
        </p:txBody>
      </p:sp>
      <p:sp>
        <p:nvSpPr>
          <p:cNvPr id="9011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B7F1D94-01B4-4EB3-9CC9-A2FF7CD5C10A}"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13</a:t>
            </a:fld>
            <a:endParaRPr lang="en-US" sz="1200">
              <a:solidFill>
                <a:srgbClr val="000000"/>
              </a:solidFill>
              <a:latin typeface="Calibri" pitchFamily="32"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Now we skip ahead to the time of Gautama Buddha. He seated himself under a </a:t>
            </a:r>
            <a:r>
              <a:rPr lang="en-US" dirty="0" err="1" smtClean="0"/>
              <a:t>bodhi</a:t>
            </a:r>
            <a:r>
              <a:rPr lang="en-US" dirty="0" smtClean="0"/>
              <a:t> tree in </a:t>
            </a:r>
            <a:r>
              <a:rPr lang="en-US" dirty="0" err="1" smtClean="0"/>
              <a:t>Bodh</a:t>
            </a:r>
            <a:r>
              <a:rPr lang="en-US" dirty="0" smtClean="0"/>
              <a:t> Gaya, India, where he vowed never to arise until he had found the truth. After a reputed 49 days of meditation, at the age of 35, he is said to have attained Enlightenment.</a:t>
            </a:r>
          </a:p>
        </p:txBody>
      </p:sp>
      <p:sp>
        <p:nvSpPr>
          <p:cNvPr id="74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C8E37A8-50D4-4BE2-BF9A-6CF446B0F579}" type="slidenum">
              <a:rPr lang="en-US" smtClean="0">
                <a:latin typeface="Arial" pitchFamily="34" charset="0"/>
                <a:cs typeface="Arial" pitchFamily="34" charset="0"/>
              </a:rPr>
              <a:pPr/>
              <a:t>14</a:t>
            </a:fld>
            <a:endParaRPr lang="en-US" smtClean="0">
              <a:latin typeface="Arial" pitchFamily="34" charset="0"/>
              <a:cs typeface="Arial"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cs typeface="Arial" pitchFamily="34" charset="0"/>
              </a:rPr>
              <a:t>What’s commonly told is the story that five years after his enlightenment, the Buddha was in </a:t>
            </a:r>
            <a:r>
              <a:rPr lang="en-US" dirty="0" err="1" smtClean="0">
                <a:cs typeface="Arial" pitchFamily="34" charset="0"/>
              </a:rPr>
              <a:t>Kapilavatthu</a:t>
            </a:r>
            <a:r>
              <a:rPr lang="en-US" dirty="0" smtClean="0">
                <a:cs typeface="Arial" pitchFamily="34" charset="0"/>
              </a:rPr>
              <a:t> at the Banyan Park Monastery.  His aunt </a:t>
            </a:r>
            <a:r>
              <a:rPr lang="en-US" dirty="0" err="1" smtClean="0">
                <a:cs typeface="Arial" pitchFamily="34" charset="0"/>
              </a:rPr>
              <a:t>Maha-pajapati</a:t>
            </a:r>
            <a:r>
              <a:rPr lang="en-US" dirty="0" smtClean="0">
                <a:cs typeface="Arial" pitchFamily="34" charset="0"/>
              </a:rPr>
              <a:t> </a:t>
            </a:r>
            <a:r>
              <a:rPr lang="en-US" dirty="0" err="1" smtClean="0">
                <a:cs typeface="Arial" pitchFamily="34" charset="0"/>
              </a:rPr>
              <a:t>Gotami</a:t>
            </a:r>
            <a:r>
              <a:rPr lang="en-US" dirty="0" smtClean="0">
                <a:cs typeface="Arial" pitchFamily="34" charset="0"/>
              </a:rPr>
              <a:t>, who raised him, came to him with 500 women and begged to be admitted to the order of nuns.  He at first refused.</a:t>
            </a:r>
          </a:p>
          <a:p>
            <a: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r>
              <a:rPr lang="en-US" dirty="0" smtClean="0">
                <a:cs typeface="Arial" pitchFamily="34" charset="0"/>
              </a:rPr>
              <a:t>Then </a:t>
            </a:r>
            <a:r>
              <a:rPr lang="en-US" dirty="0" err="1" smtClean="0">
                <a:cs typeface="Arial" pitchFamily="34" charset="0"/>
              </a:rPr>
              <a:t>Maha-pajapati</a:t>
            </a:r>
            <a:r>
              <a:rPr lang="en-US" dirty="0" smtClean="0">
                <a:cs typeface="Arial" pitchFamily="34" charset="0"/>
              </a:rPr>
              <a:t> </a:t>
            </a:r>
            <a:r>
              <a:rPr lang="en-US" dirty="0" err="1" smtClean="0">
                <a:cs typeface="Arial" pitchFamily="34" charset="0"/>
              </a:rPr>
              <a:t>Gotami</a:t>
            </a:r>
            <a:r>
              <a:rPr lang="en-US" dirty="0" smtClean="0">
                <a:cs typeface="Arial" pitchFamily="34" charset="0"/>
              </a:rPr>
              <a:t> and her 500 sisters shaved their heads, donned yellow robes and </a:t>
            </a:r>
            <a:r>
              <a:rPr lang="en-US" i="0" dirty="0" smtClean="0"/>
              <a:t>walked several hundred miles to </a:t>
            </a:r>
            <a:r>
              <a:rPr lang="en-US" i="0" dirty="0" err="1" smtClean="0"/>
              <a:t>Vesali</a:t>
            </a:r>
            <a:r>
              <a:rPr lang="en-US" i="0" dirty="0" smtClean="0"/>
              <a:t> to implore </a:t>
            </a:r>
            <a:r>
              <a:rPr lang="en-US" i="0" dirty="0" err="1" smtClean="0"/>
              <a:t>Sakyamuni</a:t>
            </a:r>
            <a:r>
              <a:rPr lang="en-US" i="0" dirty="0" smtClean="0"/>
              <a:t> Buddha for an "order of women mendicants.“ </a:t>
            </a:r>
            <a:endParaRPr lang="en-US" dirty="0" smtClean="0"/>
          </a:p>
        </p:txBody>
      </p:sp>
      <p:sp>
        <p:nvSpPr>
          <p:cNvPr id="757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D20C0F-CB1C-4236-9726-D3716EDB3C5D}" type="slidenum">
              <a:rPr lang="en-US" smtClean="0">
                <a:latin typeface="Arial" pitchFamily="34" charset="0"/>
                <a:cs typeface="Arial" pitchFamily="34" charset="0"/>
              </a:rPr>
              <a:pPr/>
              <a:t>15</a:t>
            </a:fld>
            <a:endParaRPr lang="en-US" smtClean="0">
              <a:latin typeface="Arial" pitchFamily="34" charset="0"/>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cs typeface="Arial" pitchFamily="34" charset="0"/>
              </a:rPr>
              <a:t>Ananda interceded on their behalf and convinced the Buddha to allow them to ordain, saying to the Buddha:</a:t>
            </a:r>
            <a:endParaRPr lang="en-US" dirty="0" smtClean="0"/>
          </a:p>
          <a:p>
            <a:pPr eaLnBrk="1" hangingPunct="1"/>
            <a:r>
              <a:rPr lang="en-US" dirty="0" smtClean="0"/>
              <a:t>“Lord, if women were to go forth from the home life into homelessness in the </a:t>
            </a:r>
            <a:r>
              <a:rPr lang="en-US" dirty="0" err="1" smtClean="0"/>
              <a:t>Tathagata’s</a:t>
            </a:r>
            <a:r>
              <a:rPr lang="en-US" dirty="0" smtClean="0"/>
              <a:t> Dhamma-Vinaya, would they be able to realize the fruit of stream-entry, once-returning, non-returning, or </a:t>
            </a:r>
            <a:r>
              <a:rPr lang="en-US" dirty="0" err="1" smtClean="0"/>
              <a:t>arahantship</a:t>
            </a:r>
            <a:r>
              <a:rPr lang="en-US" dirty="0" smtClean="0"/>
              <a:t>?”</a:t>
            </a:r>
          </a:p>
          <a:p>
            <a:pPr eaLnBrk="1" hangingPunct="1"/>
            <a:r>
              <a:rPr lang="en-US" dirty="0" smtClean="0"/>
              <a:t>“Yes, Ananda, they would…….”  (</a:t>
            </a:r>
            <a:r>
              <a:rPr lang="en-US" dirty="0" err="1" smtClean="0"/>
              <a:t>Cullavagga</a:t>
            </a:r>
            <a:r>
              <a:rPr lang="en-US" dirty="0" smtClean="0"/>
              <a:t>) </a:t>
            </a:r>
          </a:p>
          <a:p>
            <a:pPr marL="0" marR="0" indent="0" algn="l" defTabSz="457200" rtl="0" eaLnBrk="1" fontAlgn="base" latinLnBrk="0" hangingPunct="1">
              <a:lnSpc>
                <a:spcPct val="100000"/>
              </a:lnSpc>
              <a:spcBef>
                <a:spcPct val="30000"/>
              </a:spcBef>
              <a:spcAft>
                <a:spcPct val="0"/>
              </a:spcAft>
              <a:buClr>
                <a:srgbClr val="000000"/>
              </a:buClr>
              <a:buSzPct val="100000"/>
              <a:buFont typeface="Times New Roman" pitchFamily="16" charset="0"/>
              <a:buNone/>
              <a:tabLst/>
              <a:defRPr/>
            </a:pPr>
            <a:r>
              <a:rPr lang="en-US" i="0" dirty="0" smtClean="0"/>
              <a:t>The Buddha agreed that the spiritual potential of women and men is equal, and he recognized the right of women to wear the garb of a mendicant. </a:t>
            </a:r>
          </a:p>
          <a:p>
            <a:pPr eaLnBrk="1" hangingPunct="1"/>
            <a:endParaRPr lang="en-US" dirty="0" smtClean="0">
              <a:solidFill>
                <a:srgbClr val="FF0000"/>
              </a:solidFill>
              <a:cs typeface="Arial" pitchFamily="34" charset="0"/>
            </a:endParaRPr>
          </a:p>
          <a:p>
            <a:pPr eaLnBrk="1" hangingPunct="1">
              <a:spcBef>
                <a:spcPct val="0"/>
              </a:spcBef>
            </a:pPr>
            <a:endParaRPr lang="en-US" dirty="0" smtClean="0"/>
          </a:p>
          <a:p>
            <a:endParaRPr lang="en-US" i="1" dirty="0" smtClean="0"/>
          </a:p>
        </p:txBody>
      </p:sp>
      <p:sp>
        <p:nvSpPr>
          <p:cNvPr id="778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3DACB93-6ED8-4BE0-8C3F-5041203F69B6}" type="slidenum">
              <a:rPr lang="en-US" smtClean="0">
                <a:latin typeface="Arial" pitchFamily="34" charset="0"/>
                <a:cs typeface="Arial" pitchFamily="34" charset="0"/>
              </a:rPr>
              <a:pPr/>
              <a:t>16</a:t>
            </a:fld>
            <a:endParaRPr lang="en-US" smtClean="0">
              <a:latin typeface="Arial" pitchFamily="34" charset="0"/>
              <a:cs typeface="Arial"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pPr marL="342900" marR="0" lvl="0" indent="-342900" algn="l" defTabSz="457200" rtl="0" eaLnBrk="0" fontAlgn="base" latinLnBrk="0" hangingPunct="0">
              <a:lnSpc>
                <a:spcPct val="100000"/>
              </a:lnSpc>
              <a:spcBef>
                <a:spcPts val="800"/>
              </a:spcBef>
              <a:spcAft>
                <a:spcPct val="0"/>
              </a:spcAft>
              <a:buClr>
                <a:srgbClr val="000000"/>
              </a:buClr>
              <a:buSzPct val="100000"/>
              <a:buFont typeface="Times New Roman" pitchFamily="16" charset="0"/>
              <a:buNone/>
              <a:tabLst/>
              <a:defRPr/>
            </a:pPr>
            <a:r>
              <a:rPr kumimoji="0" lang="en-US" sz="3200" b="0" i="0" u="none" strike="noStrike" kern="0" cap="none" spc="0" normalizeH="0" baseline="0" noProof="0" dirty="0" smtClean="0">
                <a:ln>
                  <a:noFill/>
                </a:ln>
                <a:solidFill>
                  <a:srgbClr val="000000"/>
                </a:solidFill>
                <a:effectLst/>
                <a:uLnTx/>
                <a:uFillTx/>
                <a:latin typeface="Constantia"/>
                <a:ea typeface="Microsoft YaHei"/>
                <a:cs typeface="+mn-cs"/>
              </a:rPr>
              <a:t>According to the </a:t>
            </a:r>
            <a:r>
              <a:rPr kumimoji="0" lang="en-US" sz="3200" b="0" i="1" u="none" strike="noStrike" kern="0" cap="none" spc="0" normalizeH="0" baseline="0" noProof="0" dirty="0" err="1" smtClean="0">
                <a:ln>
                  <a:noFill/>
                </a:ln>
                <a:solidFill>
                  <a:srgbClr val="000000"/>
                </a:solidFill>
                <a:effectLst/>
                <a:uLnTx/>
                <a:uFillTx/>
                <a:latin typeface="Constantia"/>
                <a:ea typeface="Microsoft YaHei"/>
                <a:cs typeface="+mn-cs"/>
              </a:rPr>
              <a:t>Cullavagga</a:t>
            </a:r>
            <a:r>
              <a:rPr kumimoji="0" lang="en-US" sz="3200" b="0" i="1" u="none" strike="noStrike" kern="0" cap="none" spc="0" normalizeH="0" baseline="0" noProof="0" dirty="0" smtClean="0">
                <a:ln>
                  <a:noFill/>
                </a:ln>
                <a:solidFill>
                  <a:srgbClr val="000000"/>
                </a:solidFill>
                <a:effectLst/>
                <a:uLnTx/>
                <a:uFillTx/>
                <a:latin typeface="Constantia"/>
                <a:ea typeface="Microsoft YaHei"/>
                <a:cs typeface="+mn-cs"/>
              </a:rPr>
              <a:t>,</a:t>
            </a:r>
            <a:r>
              <a:rPr kumimoji="0" lang="en-US" sz="3200" b="0" i="0" u="none" strike="noStrike" kern="0" cap="none" spc="0" normalizeH="0" baseline="0" noProof="0" dirty="0" smtClean="0">
                <a:ln>
                  <a:noFill/>
                </a:ln>
                <a:solidFill>
                  <a:srgbClr val="000000"/>
                </a:solidFill>
                <a:effectLst/>
                <a:uLnTx/>
                <a:uFillTx/>
                <a:latin typeface="Constantia"/>
                <a:ea typeface="Microsoft YaHei"/>
                <a:cs typeface="+mn-cs"/>
              </a:rPr>
              <a:t>  the Buddha himself ordained the first Bhikkhuni (that is, Mahapajapati.)  He also gave permission for Bhikkhus to ordain the remainder of the first several hundred bhikkhunis.</a:t>
            </a:r>
          </a:p>
          <a:p>
            <a:endParaRPr lang="en-US" dirty="0" smtClean="0"/>
          </a:p>
        </p:txBody>
      </p:sp>
      <p:sp>
        <p:nvSpPr>
          <p:cNvPr id="768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6FF10C0-8973-4EB3-984F-F83EA8E1D1DC}" type="slidenum">
              <a:rPr lang="en-US" smtClean="0">
                <a:latin typeface="Arial" pitchFamily="34" charset="0"/>
                <a:cs typeface="Arial" pitchFamily="34" charset="0"/>
              </a:rPr>
              <a:pPr/>
              <a:t>17</a:t>
            </a:fld>
            <a:endParaRPr lang="en-US" smtClean="0">
              <a:latin typeface="Arial" pitchFamily="34" charset="0"/>
              <a:cs typeface="Arial"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7"/>
          <p:cNvSpPr>
            <a:spLocks noGrp="1" noChangeArrowheads="1"/>
          </p:cNvSpPr>
          <p:nvPr>
            <p:ph type="sldNum" sz="quarter"/>
          </p:nvPr>
        </p:nvSpPr>
        <p:spPr>
          <a:noFill/>
          <a:ln>
            <a:round/>
            <a:headEnd/>
            <a:tailEnd/>
          </a:ln>
        </p:spPr>
        <p:txBody>
          <a:bodyPr/>
          <a:lstStyle/>
          <a:p>
            <a:fld id="{CF08A34B-8810-4210-9411-DED54ACA1F91}" type="slidenum">
              <a:rPr lang="en-US">
                <a:ea typeface="Microsoft YaHei" charset="-122"/>
              </a:rPr>
              <a:pPr/>
              <a:t>18</a:t>
            </a:fld>
            <a:endParaRPr lang="en-US">
              <a:ea typeface="Microsoft YaHei" charset="-122"/>
            </a:endParaRPr>
          </a:p>
        </p:txBody>
      </p:sp>
      <p:sp>
        <p:nvSpPr>
          <p:cNvPr id="7987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79876"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Before he died the Buddha said: “I will not pass away…until I have bhikkhu disciples...bhikkhuni disciples...layman disciples… laywoman disciples who are accomplished, disciplined, skilled, learned, expert in the Dhamma.”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This is known as the Four-fold Sangha.  With the foundation of the Bhikkhuni Sangha, the foundation of the </a:t>
            </a:r>
            <a:r>
              <a:rPr lang="en-US" dirty="0" err="1" smtClean="0">
                <a:latin typeface="Calibri" pitchFamily="32" charset="0"/>
                <a:ea typeface="Microsoft YaHei" charset="-122"/>
              </a:rPr>
              <a:t>buddha’s</a:t>
            </a:r>
            <a:r>
              <a:rPr lang="en-US" dirty="0" smtClean="0">
                <a:latin typeface="Calibri" pitchFamily="32" charset="0"/>
                <a:ea typeface="Microsoft YaHei" charset="-122"/>
              </a:rPr>
              <a:t> Fourfold Sangha was complete.</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p:txBody>
      </p:sp>
      <p:sp>
        <p:nvSpPr>
          <p:cNvPr id="7987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F7F31D5-79C5-47F5-86B5-D506F5049F1D}"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18</a:t>
            </a:fld>
            <a:endParaRPr lang="en-US" sz="1200">
              <a:solidFill>
                <a:srgbClr val="000000"/>
              </a:solidFill>
              <a:latin typeface="Calibri" pitchFamily="32"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At one point the Buddha, early in his teaching career, was questioned about the efficacy of his teachings.  He affirmed that he had 500 Arahant bhikkhus and 500 Arahant bhikkhunis.</a:t>
            </a:r>
          </a:p>
        </p:txBody>
      </p:sp>
      <p:sp>
        <p:nvSpPr>
          <p:cNvPr id="798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DEB7340-AB8F-46B0-8F0B-0B652DDBCD84}" type="slidenum">
              <a:rPr lang="en-US" smtClean="0">
                <a:latin typeface="Arial" pitchFamily="34" charset="0"/>
                <a:cs typeface="Arial" pitchFamily="34" charset="0"/>
              </a:rPr>
              <a:pPr/>
              <a:t>19</a:t>
            </a:fld>
            <a:endParaRPr lang="en-US" smtClean="0">
              <a:latin typeface="Arial" pitchFamily="34" charset="0"/>
              <a:cs typeface="Arial"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p:nvPr>
        </p:nvSpPr>
        <p:spPr>
          <a:noFill/>
          <a:ln>
            <a:round/>
            <a:headEnd/>
            <a:tailEnd/>
          </a:ln>
        </p:spPr>
        <p:txBody>
          <a:bodyPr/>
          <a:lstStyle/>
          <a:p>
            <a:fld id="{5071F14B-C72C-4C16-81EB-EAFF1E519AE6}" type="slidenum">
              <a:rPr lang="en-US">
                <a:ea typeface="Microsoft YaHei" charset="-122"/>
              </a:rPr>
              <a:pPr/>
              <a:t>2</a:t>
            </a:fld>
            <a:endParaRPr lang="en-US">
              <a:ea typeface="Microsoft YaHei" charset="-122"/>
            </a:endParaRPr>
          </a:p>
        </p:txBody>
      </p:sp>
      <p:sp>
        <p:nvSpPr>
          <p:cNvPr id="7475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74756"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This year the Alliance for Bhikkhunis is honoring The Sisterhood of Eminent Bhikkhuni</a:t>
            </a:r>
            <a:r>
              <a:rPr lang="en-US" baseline="0" dirty="0" smtClean="0">
                <a:latin typeface="Calibri" pitchFamily="32" charset="0"/>
                <a:ea typeface="Microsoft YaHei" charset="-122"/>
              </a:rPr>
              <a:t> Teachers and Leaders</a:t>
            </a:r>
            <a:r>
              <a:rPr lang="en-US" dirty="0" smtClean="0">
                <a:latin typeface="Calibri" pitchFamily="32" charset="0"/>
                <a:ea typeface="Microsoft YaHei" charset="-122"/>
              </a:rPr>
              <a:t>, past and present.  We’re looking</a:t>
            </a:r>
            <a:r>
              <a:rPr lang="en-US" baseline="0" dirty="0" smtClean="0">
                <a:latin typeface="Calibri" pitchFamily="32" charset="0"/>
                <a:ea typeface="Microsoft YaHei" charset="-122"/>
              </a:rPr>
              <a:t> at how early Buddhist women monastics, like</a:t>
            </a:r>
            <a:r>
              <a:rPr lang="en-US" dirty="0" smtClean="0">
                <a:latin typeface="Calibri" pitchFamily="32" charset="0"/>
                <a:ea typeface="Microsoft YaHei" charset="-122"/>
              </a:rPr>
              <a:t> The Seven Sisters, and how</a:t>
            </a:r>
            <a:r>
              <a:rPr lang="en-US" baseline="0" dirty="0" smtClean="0">
                <a:latin typeface="Calibri" pitchFamily="32" charset="0"/>
                <a:ea typeface="Microsoft YaHei" charset="-122"/>
              </a:rPr>
              <a:t> their Spiritual Companionship and Friendships laid the foundations for the early Buddhist Sangha and how it relates to the sisterhood of bhikkhunis today.</a:t>
            </a:r>
            <a:endParaRPr lang="en-US" dirty="0" smtClean="0">
              <a:latin typeface="Calibri" pitchFamily="32" charset="0"/>
              <a:ea typeface="Microsoft YaHei" charset="-122"/>
            </a:endParaRPr>
          </a:p>
        </p:txBody>
      </p:sp>
      <p:sp>
        <p:nvSpPr>
          <p:cNvPr id="7475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9C9E376-F090-41A7-813C-A7AF630D1B06}"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a:t>
            </a:fld>
            <a:endParaRPr lang="en-US" sz="1200">
              <a:solidFill>
                <a:srgbClr val="000000"/>
              </a:solidFill>
              <a:latin typeface="Calibri" pitchFamily="32"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solidFill>
                  <a:srgbClr val="FF9900"/>
                </a:solidFill>
              </a:rPr>
              <a:t> The Buddha spoke very positively about having many enlightened bhikkhunis in his Assembly, saying that their presence made his </a:t>
            </a:r>
            <a:r>
              <a:rPr lang="en-US" dirty="0" err="1" smtClean="0">
                <a:solidFill>
                  <a:srgbClr val="FF9900"/>
                </a:solidFill>
              </a:rPr>
              <a:t>Sasana</a:t>
            </a:r>
            <a:r>
              <a:rPr lang="en-US" dirty="0" smtClean="0">
                <a:solidFill>
                  <a:srgbClr val="FF9900"/>
                </a:solidFill>
              </a:rPr>
              <a:t> (teaching) established and his purpose in teaching complete.   Among them were our Seven Sisters, having been reborn</a:t>
            </a:r>
            <a:r>
              <a:rPr lang="en-US" baseline="0" dirty="0" smtClean="0">
                <a:solidFill>
                  <a:srgbClr val="FF9900"/>
                </a:solidFill>
              </a:rPr>
              <a:t> into this time.</a:t>
            </a:r>
            <a:endParaRPr lang="en-US" dirty="0" smtClean="0">
              <a:solidFill>
                <a:srgbClr val="FF9900"/>
              </a:solidFill>
            </a:endParaRPr>
          </a:p>
          <a:p>
            <a:endParaRPr lang="en-US" dirty="0" smtClean="0"/>
          </a:p>
        </p:txBody>
      </p:sp>
      <p:sp>
        <p:nvSpPr>
          <p:cNvPr id="809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AB202D5-51C1-4FE6-924A-9515E67B61B6}" type="slidenum">
              <a:rPr lang="en-US" smtClean="0">
                <a:latin typeface="Arial" pitchFamily="34" charset="0"/>
                <a:cs typeface="Arial" pitchFamily="34" charset="0"/>
              </a:rPr>
              <a:pPr/>
              <a:t>20</a:t>
            </a:fld>
            <a:endParaRPr lang="en-US" smtClean="0">
              <a:latin typeface="Arial" pitchFamily="34" charset="0"/>
              <a:cs typeface="Arial"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7"/>
          <p:cNvSpPr>
            <a:spLocks noGrp="1" noChangeArrowheads="1"/>
          </p:cNvSpPr>
          <p:nvPr>
            <p:ph type="sldNum" sz="quarter"/>
          </p:nvPr>
        </p:nvSpPr>
        <p:spPr>
          <a:noFill/>
          <a:ln>
            <a:round/>
            <a:headEnd/>
            <a:tailEnd/>
          </a:ln>
        </p:spPr>
        <p:txBody>
          <a:bodyPr/>
          <a:lstStyle/>
          <a:p>
            <a:fld id="{C703107A-FAD8-4809-8A56-938E9B187D1C}" type="slidenum">
              <a:rPr lang="en-US">
                <a:solidFill>
                  <a:srgbClr val="FFFFFF"/>
                </a:solidFill>
                <a:ea typeface="Microsoft YaHei" charset="-122"/>
              </a:rPr>
              <a:pPr/>
              <a:t>21</a:t>
            </a:fld>
            <a:endParaRPr lang="en-US">
              <a:solidFill>
                <a:srgbClr val="FFFFFF"/>
              </a:solidFill>
              <a:ea typeface="Microsoft YaHei" charset="-122"/>
            </a:endParaRPr>
          </a:p>
        </p:txBody>
      </p:sp>
      <p:sp>
        <p:nvSpPr>
          <p:cNvPr id="8601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86020" name="Text Box 2"/>
          <p:cNvSpPr txBox="1">
            <a:spLocks noGrp="1" noChangeArrowheads="1"/>
          </p:cNvSpPr>
          <p:nvPr>
            <p:ph type="body" idx="1"/>
          </p:nvPr>
        </p:nvSpPr>
        <p:spPr>
          <a:xfrm>
            <a:off x="685800" y="4343400"/>
            <a:ext cx="5486400" cy="4114800"/>
          </a:xfrm>
          <a:noFill/>
        </p:spPr>
        <p:txBody>
          <a:bodyPr/>
          <a:lstStyle/>
          <a:p>
            <a:pPr marL="0" marR="0" indent="0" algn="l" defTabSz="457200" rtl="0" eaLnBrk="0" fontAlgn="base" latinLnBrk="0" hangingPunct="0">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smtClean="0">
                <a:latin typeface="Calibri" pitchFamily="32" charset="0"/>
                <a:ea typeface="Microsoft YaHei" charset="-122"/>
              </a:rPr>
              <a:t>These Seven Sisters were </a:t>
            </a:r>
            <a:r>
              <a:rPr lang="en-US" dirty="0" smtClean="0"/>
              <a:t>not all the same, each one was a unique and special individual unto herself, and they are all praised by the Buddha for different excellent qualities that they bring to their own practice of the Path and to the Sangha.  T</a:t>
            </a:r>
            <a:r>
              <a:rPr lang="en-US" baseline="0" dirty="0" smtClean="0">
                <a:latin typeface="Calibri" pitchFamily="32" charset="0"/>
                <a:ea typeface="Microsoft YaHei" charset="-122"/>
              </a:rPr>
              <a:t>hese are the qualities they became known for.   </a:t>
            </a:r>
          </a:p>
        </p:txBody>
      </p:sp>
      <p:sp>
        <p:nvSpPr>
          <p:cNvPr id="8602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EE8670F-8E39-4190-AAD9-7FD4598FC74E}"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21</a:t>
            </a:fld>
            <a:endParaRPr lang="en-US" sz="1200">
              <a:solidFill>
                <a:srgbClr val="000000"/>
              </a:solidFill>
              <a:latin typeface="Calibri" pitchFamily="32"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p:spPr>
        <p:txBody>
          <a:bodyPr/>
          <a:lstStyle/>
          <a:p>
            <a:fld id="{BAE38835-4476-44A8-BA1B-17740CCCBEB4}" type="slidenum">
              <a:rPr lang="en-US" smtClean="0"/>
              <a:pPr/>
              <a:t>22</a:t>
            </a:fld>
            <a:endParaRPr lang="en-US" smtClean="0"/>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p:spPr>
        <p:txBody>
          <a:bodyPr/>
          <a:lstStyle/>
          <a:p>
            <a:pPr eaLnBrk="1" hangingPunct="1"/>
            <a:r>
              <a:rPr lang="en-US" baseline="0" dirty="0" smtClean="0">
                <a:latin typeface="Calibri" pitchFamily="32" charset="0"/>
                <a:ea typeface="Microsoft YaHei" charset="-122"/>
              </a:rPr>
              <a:t>There are many stories of the Seven Sisters, too many to present all of them here, so we’ll just look at a couple of the stories.  A new book by Dr. Alice </a:t>
            </a:r>
            <a:r>
              <a:rPr lang="en-US" baseline="0" dirty="0" err="1" smtClean="0">
                <a:latin typeface="Calibri" pitchFamily="32" charset="0"/>
                <a:ea typeface="Microsoft YaHei" charset="-122"/>
              </a:rPr>
              <a:t>Collett</a:t>
            </a:r>
            <a:r>
              <a:rPr lang="en-US" baseline="0" dirty="0" smtClean="0">
                <a:latin typeface="Calibri" pitchFamily="32" charset="0"/>
                <a:ea typeface="Microsoft YaHei" charset="-122"/>
              </a:rPr>
              <a:t> of York University in the UK has details of their lives, and how most of the them became bhikkhunis.</a:t>
            </a:r>
            <a:endParaRPr lang="en-US"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4994" name="Rectangle 7"/>
          <p:cNvSpPr>
            <a:spLocks noGrp="1" noChangeArrowheads="1"/>
          </p:cNvSpPr>
          <p:nvPr>
            <p:ph type="sldNum" sz="quarter"/>
          </p:nvPr>
        </p:nvSpPr>
        <p:spPr>
          <a:noFill/>
          <a:ln>
            <a:round/>
            <a:headEnd/>
            <a:tailEnd/>
          </a:ln>
        </p:spPr>
        <p:txBody>
          <a:bodyPr/>
          <a:lstStyle/>
          <a:p>
            <a:fld id="{9128F608-260A-40DE-8F7A-A2B3ECD14924}" type="slidenum">
              <a:rPr lang="en-US">
                <a:solidFill>
                  <a:srgbClr val="FFFFFF"/>
                </a:solidFill>
                <a:ea typeface="Microsoft YaHei" charset="-122"/>
              </a:rPr>
              <a:pPr/>
              <a:t>23</a:t>
            </a:fld>
            <a:endParaRPr lang="en-US">
              <a:solidFill>
                <a:srgbClr val="FFFFFF"/>
              </a:solidFill>
              <a:ea typeface="Microsoft YaHei" charset="-122"/>
            </a:endParaRPr>
          </a:p>
        </p:txBody>
      </p:sp>
      <p:sp>
        <p:nvSpPr>
          <p:cNvPr id="8499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84996" name="Text Box 2"/>
          <p:cNvSpPr txBox="1">
            <a:spLocks noGrp="1" noChangeArrowheads="1"/>
          </p:cNvSpPr>
          <p:nvPr>
            <p:ph type="body" idx="1"/>
          </p:nvPr>
        </p:nvSpPr>
        <p:spPr>
          <a:xfrm>
            <a:off x="685800" y="4343400"/>
            <a:ext cx="5486400" cy="4114800"/>
          </a:xfrm>
          <a:noFill/>
        </p:spPr>
        <p:txBody>
          <a:bodyPr/>
          <a:lstStyle/>
          <a:p>
            <a:pPr>
              <a:defRPr/>
            </a:pPr>
            <a:r>
              <a:rPr lang="en-US" sz="1200" kern="1200" dirty="0" smtClean="0">
                <a:solidFill>
                  <a:schemeClr val="accent2">
                    <a:lumMod val="75000"/>
                  </a:schemeClr>
                </a:solidFill>
                <a:latin typeface="Lucida Handwriting" pitchFamily="66" charset="0"/>
                <a:ea typeface="+mn-ea"/>
                <a:cs typeface="+mn-cs"/>
              </a:rPr>
              <a:t>The</a:t>
            </a:r>
            <a:r>
              <a:rPr lang="en-US" sz="1200" kern="1200" baseline="0" dirty="0" smtClean="0">
                <a:solidFill>
                  <a:schemeClr val="accent2">
                    <a:lumMod val="75000"/>
                  </a:schemeClr>
                </a:solidFill>
                <a:latin typeface="Lucida Handwriting" pitchFamily="66" charset="0"/>
                <a:ea typeface="+mn-ea"/>
                <a:cs typeface="+mn-cs"/>
              </a:rPr>
              <a:t> Seven Sisters were h</a:t>
            </a:r>
            <a:r>
              <a:rPr lang="en-US" sz="1200" kern="1200" dirty="0" smtClean="0">
                <a:solidFill>
                  <a:schemeClr val="tx1"/>
                </a:solidFill>
                <a:latin typeface="Times New Roman" pitchFamily="16" charset="0"/>
                <a:ea typeface="+mn-ea"/>
                <a:cs typeface="Arial" charset="0"/>
              </a:rPr>
              <a:t>ighly important and leading figures in early Buddhism and their stories have meaning for us today.  All seven became disciples of </a:t>
            </a:r>
            <a:r>
              <a:rPr lang="en-US" sz="1200" kern="1200" dirty="0" err="1" smtClean="0">
                <a:solidFill>
                  <a:schemeClr val="tx1"/>
                </a:solidFill>
                <a:latin typeface="Times New Roman" pitchFamily="16" charset="0"/>
                <a:ea typeface="+mn-ea"/>
                <a:cs typeface="Arial" charset="0"/>
              </a:rPr>
              <a:t>Gotama</a:t>
            </a:r>
            <a:r>
              <a:rPr lang="en-US" sz="1200" kern="1200" dirty="0" smtClean="0">
                <a:solidFill>
                  <a:schemeClr val="tx1"/>
                </a:solidFill>
                <a:latin typeface="Times New Roman" pitchFamily="16" charset="0"/>
                <a:ea typeface="+mn-ea"/>
                <a:cs typeface="Arial" charset="0"/>
              </a:rPr>
              <a:t> Buddha.  Not all became bhikkhunis, but all attained </a:t>
            </a:r>
            <a:r>
              <a:rPr lang="en-US" sz="1200" kern="1200" dirty="0" err="1" smtClean="0">
                <a:solidFill>
                  <a:schemeClr val="tx1"/>
                </a:solidFill>
                <a:latin typeface="Times New Roman" pitchFamily="16" charset="0"/>
                <a:ea typeface="+mn-ea"/>
                <a:cs typeface="Arial" charset="0"/>
              </a:rPr>
              <a:t>arahantship</a:t>
            </a:r>
            <a:r>
              <a:rPr lang="en-US" sz="1200" kern="1200" dirty="0" smtClean="0">
                <a:solidFill>
                  <a:schemeClr val="tx1"/>
                </a:solidFill>
                <a:latin typeface="Times New Roman" pitchFamily="16" charset="0"/>
                <a:ea typeface="+mn-ea"/>
                <a:cs typeface="Arial" charset="0"/>
              </a:rPr>
              <a:t>.</a:t>
            </a:r>
            <a:endParaRPr lang="en-US" sz="1200" dirty="0" smtClean="0">
              <a:solidFill>
                <a:schemeClr val="accent2">
                  <a:lumMod val="75000"/>
                </a:schemeClr>
              </a:solidFill>
              <a:latin typeface="Lucida Handwriting" pitchFamily="66" charset="0"/>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1200" dirty="0" smtClean="0">
              <a:solidFill>
                <a:schemeClr val="accent2">
                  <a:lumMod val="75000"/>
                </a:schemeClr>
              </a:solidFill>
              <a:latin typeface="Lucida Handwriting" pitchFamily="66" charset="0"/>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dirty="0" smtClean="0">
                <a:solidFill>
                  <a:schemeClr val="accent2">
                    <a:lumMod val="75000"/>
                  </a:schemeClr>
                </a:solidFill>
                <a:latin typeface="Lucida Handwriting" pitchFamily="66" charset="0"/>
              </a:rPr>
              <a:t>Who were some of these Eminent Leading Female Disciples of </a:t>
            </a:r>
            <a:r>
              <a:rPr lang="en-US" sz="1200" dirty="0" err="1" smtClean="0">
                <a:solidFill>
                  <a:schemeClr val="accent2">
                    <a:lumMod val="75000"/>
                  </a:schemeClr>
                </a:solidFill>
                <a:latin typeface="Lucida Handwriting" pitchFamily="66" charset="0"/>
              </a:rPr>
              <a:t>Gotama</a:t>
            </a:r>
            <a:r>
              <a:rPr lang="en-US" sz="1200" dirty="0" smtClean="0">
                <a:solidFill>
                  <a:schemeClr val="accent2">
                    <a:lumMod val="75000"/>
                  </a:schemeClr>
                </a:solidFill>
                <a:latin typeface="Lucida Handwriting" pitchFamily="66" charset="0"/>
              </a:rPr>
              <a:t> Buddha who lived 2,600 years ago and became Bhikkhunis,</a:t>
            </a:r>
            <a:r>
              <a:rPr lang="en-US" sz="1200" baseline="0" dirty="0" smtClean="0">
                <a:solidFill>
                  <a:schemeClr val="accent2">
                    <a:lumMod val="75000"/>
                  </a:schemeClr>
                </a:solidFill>
                <a:latin typeface="Lucida Handwriting" pitchFamily="66" charset="0"/>
              </a:rPr>
              <a:t> teachers and prominent leaders</a:t>
            </a:r>
            <a:r>
              <a:rPr lang="en-US" sz="1200" dirty="0" smtClean="0">
                <a:solidFill>
                  <a:schemeClr val="accent2">
                    <a:lumMod val="75000"/>
                  </a:schemeClr>
                </a:solidFill>
                <a:latin typeface="Lucida Handwriting" pitchFamily="66" charset="0"/>
              </a:rPr>
              <a:t>?</a:t>
            </a: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8499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E2D18A7-D99A-4541-A307-8A02DEFC6C62}"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23</a:t>
            </a:fld>
            <a:endParaRPr lang="en-US" sz="1200">
              <a:solidFill>
                <a:srgbClr val="000000"/>
              </a:solidFill>
              <a:latin typeface="Calibri" pitchFamily="32"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62" name="Rectangle 7"/>
          <p:cNvSpPr>
            <a:spLocks noGrp="1" noChangeArrowheads="1"/>
          </p:cNvSpPr>
          <p:nvPr>
            <p:ph type="sldNum" sz="quarter"/>
          </p:nvPr>
        </p:nvSpPr>
        <p:spPr>
          <a:noFill/>
          <a:ln>
            <a:round/>
            <a:headEnd/>
            <a:tailEnd/>
          </a:ln>
        </p:spPr>
        <p:txBody>
          <a:bodyPr/>
          <a:lstStyle/>
          <a:p>
            <a:fld id="{109AC859-D4DF-4345-A98C-11782FA8B910}" type="slidenum">
              <a:rPr lang="en-US">
                <a:solidFill>
                  <a:srgbClr val="FFFFFF"/>
                </a:solidFill>
                <a:ea typeface="Microsoft YaHei" charset="-122"/>
              </a:rPr>
              <a:pPr/>
              <a:t>24</a:t>
            </a:fld>
            <a:endParaRPr lang="en-US">
              <a:solidFill>
                <a:srgbClr val="FFFFFF"/>
              </a:solidFill>
              <a:ea typeface="Microsoft YaHei" charset="-122"/>
            </a:endParaRPr>
          </a:p>
        </p:txBody>
      </p:sp>
      <p:sp>
        <p:nvSpPr>
          <p:cNvPr id="9216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92164" name="Text Box 2"/>
          <p:cNvSpPr txBox="1">
            <a:spLocks noGrp="1" noChangeArrowheads="1"/>
          </p:cNvSpPr>
          <p:nvPr>
            <p:ph type="body" idx="1"/>
          </p:nvPr>
        </p:nvSpPr>
        <p:spPr>
          <a:xfrm>
            <a:off x="685800" y="4343400"/>
            <a:ext cx="5486400" cy="4114800"/>
          </a:xfrm>
          <a:noFill/>
        </p:spPr>
        <p:txBody>
          <a:bodyPr/>
          <a:lstStyle/>
          <a:p>
            <a:pPr>
              <a:defRPr/>
            </a:pPr>
            <a:r>
              <a:rPr lang="en-US" sz="1200" kern="1200" dirty="0" smtClean="0">
                <a:solidFill>
                  <a:schemeClr val="tx1"/>
                </a:solidFill>
                <a:latin typeface="Times New Roman" pitchFamily="16" charset="0"/>
                <a:ea typeface="+mn-ea"/>
                <a:cs typeface="Arial" charset="0"/>
              </a:rPr>
              <a:t>Khema was very beautiful and became “intoxicated” with her own physical beauty.  She knew the Buddha found fault with this,</a:t>
            </a:r>
            <a:r>
              <a:rPr lang="en-US" sz="1200" kern="1200" baseline="0" dirty="0" smtClean="0">
                <a:solidFill>
                  <a:schemeClr val="tx1"/>
                </a:solidFill>
                <a:latin typeface="Times New Roman" pitchFamily="16" charset="0"/>
                <a:ea typeface="+mn-ea"/>
                <a:cs typeface="Arial" charset="0"/>
              </a:rPr>
              <a:t> as</a:t>
            </a:r>
            <a:r>
              <a:rPr lang="en-US" sz="1200" kern="1200" dirty="0" smtClean="0">
                <a:solidFill>
                  <a:schemeClr val="tx1"/>
                </a:solidFill>
                <a:latin typeface="Times New Roman" pitchFamily="16" charset="0"/>
                <a:ea typeface="+mn-ea"/>
                <a:cs typeface="Arial" charset="0"/>
              </a:rPr>
              <a:t> the Buddha taught that it is ignorance to delight in sensory pleasures. </a:t>
            </a:r>
            <a:r>
              <a:rPr lang="en-US" sz="1200" kern="1200" dirty="0" err="1" smtClean="0">
                <a:solidFill>
                  <a:schemeClr val="tx1"/>
                </a:solidFill>
                <a:latin typeface="Times New Roman" pitchFamily="16" charset="0"/>
                <a:ea typeface="+mn-ea"/>
                <a:cs typeface="Arial" charset="0"/>
              </a:rPr>
              <a:t>Khema's</a:t>
            </a:r>
            <a:r>
              <a:rPr lang="en-US" sz="1200" kern="1200" dirty="0" smtClean="0">
                <a:solidFill>
                  <a:schemeClr val="tx1"/>
                </a:solidFill>
                <a:latin typeface="Times New Roman" pitchFamily="16" charset="0"/>
                <a:ea typeface="+mn-ea"/>
                <a:cs typeface="Arial" charset="0"/>
              </a:rPr>
              <a:t> husband, King </a:t>
            </a:r>
            <a:r>
              <a:rPr lang="en-US" sz="1200" kern="1200" dirty="0" err="1" smtClean="0">
                <a:solidFill>
                  <a:schemeClr val="tx1"/>
                </a:solidFill>
                <a:latin typeface="Times New Roman" pitchFamily="16" charset="0"/>
                <a:ea typeface="+mn-ea"/>
                <a:cs typeface="Arial" charset="0"/>
              </a:rPr>
              <a:t>Bimbasara</a:t>
            </a:r>
            <a:r>
              <a:rPr lang="en-US" sz="1200" kern="1200" dirty="0" smtClean="0">
                <a:solidFill>
                  <a:schemeClr val="tx1"/>
                </a:solidFill>
                <a:latin typeface="Times New Roman" pitchFamily="16" charset="0"/>
                <a:ea typeface="+mn-ea"/>
                <a:cs typeface="Arial" charset="0"/>
              </a:rPr>
              <a:t>, was a follower of the Buddha and was rueful of his wife's preoccupation with her beauty.  He arranged for Khema to cross paths with the Buddha.  The Buddha, sitting in the woods, knows Khema is coming and  creates an apparition of a stunningly beautiful woman who was fanning him.</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sz="1200" kern="1200" dirty="0" smtClean="0">
                <a:solidFill>
                  <a:schemeClr val="tx1"/>
                </a:solidFill>
                <a:latin typeface="Times New Roman" pitchFamily="16" charset="0"/>
                <a:ea typeface="+mn-ea"/>
                <a:cs typeface="Arial" charset="0"/>
              </a:rPr>
              <a:t>	When Khema sees the Buddha and this stunningly beautiful female apparition she says,  “Women of such beauty, comparable to heavenly nymphs, stand near the Blessed One. I am not adequate even to be an attendant to her.”</a:t>
            </a:r>
          </a:p>
          <a:p>
            <a:pPr>
              <a:defRPr/>
            </a:pPr>
            <a:r>
              <a:rPr lang="en-US" sz="1200" kern="1200" dirty="0" smtClean="0">
                <a:solidFill>
                  <a:schemeClr val="tx1"/>
                </a:solidFill>
                <a:latin typeface="Times New Roman" pitchFamily="16" charset="0"/>
                <a:ea typeface="+mn-ea"/>
                <a:cs typeface="Arial" charset="0"/>
              </a:rPr>
              <a:t>	The Buddha then transforms the apparition into a decrepit old woman, her hair gray and teeth all loose and broken.  Khema, upon seeing the shocking transformation, realizes the truth of impermanence, that beauty is only temporary  </a:t>
            </a:r>
            <a:r>
              <a:rPr lang="en-US" sz="1200" dirty="0" smtClean="0">
                <a:solidFill>
                  <a:schemeClr val="tx1"/>
                </a:solidFill>
                <a:cs typeface="Arial" charset="0"/>
              </a:rPr>
              <a:t>Khema asks her husband for permission to go forth and he gives it.</a:t>
            </a:r>
          </a:p>
          <a:p>
            <a:pPr>
              <a:defRPr/>
            </a:pPr>
            <a:endParaRPr lang="en-US" sz="1200" kern="1200" dirty="0" smtClean="0">
              <a:solidFill>
                <a:schemeClr val="tx1"/>
              </a:solidFill>
              <a:latin typeface="Times New Roman" pitchFamily="16" charset="0"/>
              <a:ea typeface="+mn-ea"/>
              <a:cs typeface="Arial" charset="0"/>
            </a:endParaRPr>
          </a:p>
          <a:p>
            <a:pPr>
              <a:defRPr/>
            </a:pPr>
            <a:endParaRPr lang="en-US" sz="1200" kern="1200" dirty="0" smtClean="0">
              <a:solidFill>
                <a:schemeClr val="tx1"/>
              </a:solidFill>
              <a:latin typeface="Times New Roman" pitchFamily="16" charset="0"/>
              <a:ea typeface="+mn-ea"/>
              <a:cs typeface="Arial" charset="0"/>
            </a:endParaRPr>
          </a:p>
          <a:p>
            <a:pPr>
              <a:defRPr/>
            </a:pPr>
            <a:endParaRPr lang="en-US" sz="1200" dirty="0" smtClean="0">
              <a:solidFill>
                <a:srgbClr val="000000"/>
              </a:solidFill>
              <a:latin typeface="Constantia" pitchFamily="16" charset="0"/>
              <a:ea typeface="+mn-ea"/>
              <a:cs typeface="Arial" charset="0"/>
            </a:endParaRPr>
          </a:p>
          <a:p>
            <a:pPr>
              <a:defRPr/>
            </a:pPr>
            <a:endParaRPr lang="en-US" sz="1200" kern="1200" dirty="0" smtClean="0">
              <a:solidFill>
                <a:schemeClr val="tx1"/>
              </a:solidFill>
              <a:latin typeface="Times New Roman" pitchFamily="16" charset="0"/>
              <a:ea typeface="+mn-ea"/>
              <a:cs typeface="Arial" charset="0"/>
            </a:endParaRPr>
          </a:p>
          <a:p>
            <a:pPr>
              <a:defRPr/>
            </a:pPr>
            <a:r>
              <a:rPr lang="en-US" sz="1200" kern="1200" dirty="0" smtClean="0">
                <a:solidFill>
                  <a:schemeClr val="tx1"/>
                </a:solidFill>
                <a:latin typeface="Times New Roman" pitchFamily="16" charset="0"/>
                <a:ea typeface="+mn-ea"/>
                <a:cs typeface="Arial" charset="0"/>
              </a:rPr>
              <a:t> </a:t>
            </a:r>
            <a:endParaRPr lang="en-US" sz="1200" dirty="0" smtClean="0">
              <a:solidFill>
                <a:srgbClr val="000000"/>
              </a:solidFill>
              <a:latin typeface="Constantia" pitchFamily="16" charset="0"/>
              <a:ea typeface="+mn-ea"/>
              <a:cs typeface="Arial" charset="0"/>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9216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B58218B-CB70-4CB8-9F82-F7FE591CDE3C}"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24</a:t>
            </a:fld>
            <a:endParaRPr lang="en-US" sz="1200">
              <a:solidFill>
                <a:srgbClr val="000000"/>
              </a:solidFill>
              <a:latin typeface="Calibri" pitchFamily="32"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7282" name="Rectangle 7"/>
          <p:cNvSpPr>
            <a:spLocks noGrp="1" noChangeArrowheads="1"/>
          </p:cNvSpPr>
          <p:nvPr>
            <p:ph type="sldNum" sz="quarter"/>
          </p:nvPr>
        </p:nvSpPr>
        <p:spPr>
          <a:noFill/>
          <a:ln>
            <a:round/>
            <a:headEnd/>
            <a:tailEnd/>
          </a:ln>
        </p:spPr>
        <p:txBody>
          <a:bodyPr/>
          <a:lstStyle/>
          <a:p>
            <a:fld id="{FF8BF091-0246-431B-B16D-8842412E1D30}" type="slidenum">
              <a:rPr lang="en-US">
                <a:solidFill>
                  <a:srgbClr val="FFFFFF"/>
                </a:solidFill>
                <a:ea typeface="Microsoft YaHei" charset="-122"/>
              </a:rPr>
              <a:pPr/>
              <a:t>25</a:t>
            </a:fld>
            <a:endParaRPr lang="en-US">
              <a:solidFill>
                <a:srgbClr val="FFFFFF"/>
              </a:solidFill>
              <a:ea typeface="Microsoft YaHei" charset="-122"/>
            </a:endParaRPr>
          </a:p>
        </p:txBody>
      </p:sp>
      <p:sp>
        <p:nvSpPr>
          <p:cNvPr id="9728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97284"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In her teaching, Khema is said to have passed</a:t>
            </a:r>
            <a:r>
              <a:rPr lang="en-US" baseline="0" dirty="0" smtClean="0">
                <a:latin typeface="Calibri" pitchFamily="32" charset="0"/>
                <a:ea typeface="Microsoft YaHei" charset="-122"/>
              </a:rPr>
              <a:t> on to others what she had learned.</a:t>
            </a:r>
            <a:endParaRPr lang="en-US" dirty="0" smtClean="0">
              <a:latin typeface="Calibri" pitchFamily="32" charset="0"/>
              <a:ea typeface="Microsoft YaHei" charset="-122"/>
            </a:endParaRPr>
          </a:p>
        </p:txBody>
      </p:sp>
      <p:sp>
        <p:nvSpPr>
          <p:cNvPr id="9728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A49B073-451A-4ECA-B566-10C7C35090EF}"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25</a:t>
            </a:fld>
            <a:endParaRPr lang="en-US" sz="1200">
              <a:solidFill>
                <a:srgbClr val="000000"/>
              </a:solidFill>
              <a:latin typeface="Calibri" pitchFamily="32"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7042" name="Rectangle 7"/>
          <p:cNvSpPr>
            <a:spLocks noGrp="1" noChangeArrowheads="1"/>
          </p:cNvSpPr>
          <p:nvPr>
            <p:ph type="sldNum" sz="quarter"/>
          </p:nvPr>
        </p:nvSpPr>
        <p:spPr>
          <a:noFill/>
          <a:ln>
            <a:round/>
            <a:headEnd/>
            <a:tailEnd/>
          </a:ln>
        </p:spPr>
        <p:txBody>
          <a:bodyPr/>
          <a:lstStyle/>
          <a:p>
            <a:fld id="{71003EA5-D316-48AF-A5B9-FF02D52E28E0}" type="slidenum">
              <a:rPr lang="en-US">
                <a:solidFill>
                  <a:srgbClr val="FFFFFF"/>
                </a:solidFill>
                <a:ea typeface="Microsoft YaHei" charset="-122"/>
              </a:rPr>
              <a:pPr/>
              <a:t>26</a:t>
            </a:fld>
            <a:endParaRPr lang="en-US">
              <a:solidFill>
                <a:srgbClr val="FFFFFF"/>
              </a:solidFill>
              <a:ea typeface="Microsoft YaHei" charset="-122"/>
            </a:endParaRPr>
          </a:p>
        </p:txBody>
      </p:sp>
      <p:sp>
        <p:nvSpPr>
          <p:cNvPr id="8704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87044" name="Text Box 2"/>
          <p:cNvSpPr txBox="1">
            <a:spLocks noGrp="1" noChangeArrowheads="1"/>
          </p:cNvSpPr>
          <p:nvPr>
            <p:ph type="body" idx="1"/>
          </p:nvPr>
        </p:nvSpPr>
        <p:spPr>
          <a:xfrm>
            <a:off x="685800" y="4343400"/>
            <a:ext cx="5486400" cy="4114800"/>
          </a:xfrm>
          <a:noFill/>
        </p:spPr>
        <p:txBody>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sz="1200" kern="1200" dirty="0" smtClean="0">
                <a:solidFill>
                  <a:schemeClr val="tx1"/>
                </a:solidFill>
                <a:latin typeface="Times New Roman" pitchFamily="16" charset="0"/>
                <a:ea typeface="+mn-ea"/>
                <a:cs typeface="Arial" charset="0"/>
              </a:rPr>
              <a:t>The Buddha proclaims Khema to be the foremost in wisdom.</a:t>
            </a:r>
            <a:r>
              <a:rPr lang="en-US" sz="1200" kern="1200" baseline="0" dirty="0" smtClean="0">
                <a:solidFill>
                  <a:schemeClr val="tx1"/>
                </a:solidFill>
                <a:latin typeface="Times New Roman" pitchFamily="16" charset="0"/>
                <a:ea typeface="+mn-ea"/>
                <a:cs typeface="Arial" charset="0"/>
              </a:rPr>
              <a:t>  </a:t>
            </a:r>
            <a:r>
              <a:rPr lang="en-US" sz="1200" kern="1200" dirty="0" smtClean="0">
                <a:solidFill>
                  <a:schemeClr val="tx1"/>
                </a:solidFill>
                <a:latin typeface="Times New Roman" pitchFamily="16" charset="0"/>
                <a:ea typeface="+mn-ea"/>
                <a:cs typeface="Arial" charset="0"/>
              </a:rPr>
              <a:t>Khema becomes the first chief female disciple, one of great wisdom, one of the first of the bhikkhunis in a leadership role. </a:t>
            </a:r>
            <a:r>
              <a:rPr lang="en-US" dirty="0" smtClean="0">
                <a:latin typeface="Calibri" pitchFamily="32" charset="0"/>
                <a:ea typeface="Microsoft YaHei" charset="-122"/>
              </a:rPr>
              <a:t> </a:t>
            </a:r>
            <a:endParaRPr lang="en-US" dirty="0" smtClean="0"/>
          </a:p>
          <a:p>
            <a:pPr>
              <a:defRPr/>
            </a:pPr>
            <a:endParaRPr lang="en-US" sz="1200" kern="1200" dirty="0" smtClean="0">
              <a:solidFill>
                <a:schemeClr val="tx1"/>
              </a:solidFill>
              <a:latin typeface="Times New Roman" pitchFamily="16" charset="0"/>
              <a:ea typeface="+mn-ea"/>
              <a:cs typeface="Arial" charset="0"/>
            </a:endParaRPr>
          </a:p>
          <a:p>
            <a:pPr>
              <a:defRPr/>
            </a:pPr>
            <a:endParaRPr lang="en-US" sz="1200" b="0" dirty="0">
              <a:solidFill>
                <a:srgbClr val="000000"/>
              </a:solidFill>
              <a:latin typeface="Constantia" pitchFamily="16" charset="0"/>
              <a:ea typeface="+mn-ea"/>
              <a:cs typeface="Arial" charset="0"/>
            </a:endParaRPr>
          </a:p>
        </p:txBody>
      </p:sp>
      <p:sp>
        <p:nvSpPr>
          <p:cNvPr id="8704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C674997-F618-4B5D-BF5C-0E989BEC4DCA}"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26</a:t>
            </a:fld>
            <a:endParaRPr lang="en-US" sz="1200">
              <a:solidFill>
                <a:srgbClr val="000000"/>
              </a:solidFill>
              <a:latin typeface="Calibri" pitchFamily="32"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9B073CF5-CBFD-4C4B-AC99-B7BA93D75431}" type="slidenum">
              <a:rPr lang="en-US" smtClean="0"/>
              <a:pPr/>
              <a:t>27</a:t>
            </a:fld>
            <a:endParaRPr lang="en-US"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marL="0" marR="0" indent="0" algn="l" defTabSz="457200" rtl="0" eaLnBrk="1" fontAlgn="base" latinLnBrk="0" hangingPunct="1">
              <a:lnSpc>
                <a:spcPct val="100000"/>
              </a:lnSpc>
              <a:spcBef>
                <a:spcPct val="30000"/>
              </a:spcBef>
              <a:spcAft>
                <a:spcPct val="0"/>
              </a:spcAft>
              <a:buClr>
                <a:srgbClr val="000000"/>
              </a:buClr>
              <a:buSzPct val="100000"/>
              <a:buFont typeface="Times New Roman" pitchFamily="16" charset="0"/>
              <a:buNone/>
              <a:tabLst/>
              <a:defRPr/>
            </a:pPr>
            <a:r>
              <a:rPr lang="en-US" dirty="0" smtClean="0"/>
              <a:t>He recommended Ayya Khema and Uppalavanna, co-leaders of the Bhikkhuni sangha, as exemplars, for others to emulate.   Uppalavanna became known for her</a:t>
            </a:r>
            <a:r>
              <a:rPr lang="en-US" baseline="0" dirty="0" smtClean="0"/>
              <a:t> ‘Spiritual Power’.</a:t>
            </a:r>
            <a:endParaRPr lang="en-US" dirty="0" smtClean="0"/>
          </a:p>
          <a:p>
            <a:pPr eaLnBrk="1" hangingPunct="1"/>
            <a:endParaRPr lang="en-US"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354" name="Rectangle 7"/>
          <p:cNvSpPr>
            <a:spLocks noGrp="1" noChangeArrowheads="1"/>
          </p:cNvSpPr>
          <p:nvPr>
            <p:ph type="sldNum" sz="quarter"/>
          </p:nvPr>
        </p:nvSpPr>
        <p:spPr>
          <a:noFill/>
          <a:ln>
            <a:round/>
            <a:headEnd/>
            <a:tailEnd/>
          </a:ln>
        </p:spPr>
        <p:txBody>
          <a:bodyPr/>
          <a:lstStyle/>
          <a:p>
            <a:fld id="{7E0945C8-9E76-4934-8D24-43E6DEEFD6BB}" type="slidenum">
              <a:rPr lang="en-US">
                <a:solidFill>
                  <a:srgbClr val="FFFFFF"/>
                </a:solidFill>
                <a:ea typeface="Microsoft YaHei" charset="-122"/>
              </a:rPr>
              <a:pPr/>
              <a:t>28</a:t>
            </a:fld>
            <a:endParaRPr lang="en-US">
              <a:solidFill>
                <a:srgbClr val="FFFFFF"/>
              </a:solidFill>
              <a:ea typeface="Microsoft YaHei" charset="-122"/>
            </a:endParaRPr>
          </a:p>
        </p:txBody>
      </p:sp>
      <p:sp>
        <p:nvSpPr>
          <p:cNvPr id="10035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00356" name="Text Box 2"/>
          <p:cNvSpPr txBox="1">
            <a:spLocks noGrp="1" noChangeArrowheads="1"/>
          </p:cNvSpPr>
          <p:nvPr>
            <p:ph type="body" idx="1"/>
          </p:nvPr>
        </p:nvSpPr>
        <p:spPr>
          <a:xfrm>
            <a:off x="685800" y="4343400"/>
            <a:ext cx="5486400" cy="4114800"/>
          </a:xfrm>
          <a:noFill/>
        </p:spPr>
        <p:txBody>
          <a:bodyPr/>
          <a:lstStyle/>
          <a:p>
            <a:r>
              <a:rPr lang="en-US" dirty="0" smtClean="0"/>
              <a:t>Arahant </a:t>
            </a:r>
            <a:r>
              <a:rPr lang="en-US" dirty="0" err="1" smtClean="0"/>
              <a:t>Dhamma</a:t>
            </a:r>
            <a:r>
              <a:rPr lang="en-US" baseline="0" dirty="0" err="1" smtClean="0"/>
              <a:t>dinna</a:t>
            </a:r>
            <a:r>
              <a:rPr lang="en-US" baseline="0" dirty="0" smtClean="0"/>
              <a:t> was known for he ‘Dhamma Teaching’.  The Buddha </a:t>
            </a:r>
            <a:r>
              <a:rPr lang="en-US" dirty="0" smtClean="0"/>
              <a:t>said that Arahant Bhikkhuni </a:t>
            </a:r>
            <a:r>
              <a:rPr lang="en-US" dirty="0" err="1" smtClean="0"/>
              <a:t>Dammadinna’s</a:t>
            </a:r>
            <a:r>
              <a:rPr lang="en-US" dirty="0" smtClean="0"/>
              <a:t> teaching was as “the Buddha's word”, equating it to his own. </a:t>
            </a:r>
            <a:endParaRPr lang="en-US" dirty="0"/>
          </a:p>
        </p:txBody>
      </p:sp>
      <p:sp>
        <p:nvSpPr>
          <p:cNvPr id="10035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3CE6B83-C4BF-440D-86B1-77E770568C2B}"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28</a:t>
            </a:fld>
            <a:endParaRPr lang="en-US" sz="1200">
              <a:solidFill>
                <a:srgbClr val="000000"/>
              </a:solidFill>
              <a:latin typeface="Calibri" pitchFamily="32"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Patacara’s</a:t>
            </a:r>
            <a:r>
              <a:rPr lang="en-US" baseline="0" dirty="0" smtClean="0"/>
              <a:t> story is often told.  She suffered terrible losses, losing her husband, parents and her children.  With the death of one of her children, perhaps so overcome with grief that she is unstable, the grieving mother takes the corpse of her dead infant in her arms going around the town seeking medicine for dead child.  A friend leads her to the Buddha where she requests him to give her medicine for the child.  He sees that she has the potential for significant religious attainment and tells her to fetch a white mustard seed from each house in the town in which no death has occurred.  After going from house to house for a number of houses, she realizes that, in truth the dead are more numerous than the living, and that everyone is touched with by death.  She is finally able to lay the corpse of her child to rest.  She returns to the Buddha and tells him she has learned the nature of impermanence and requests ordination from the Buddha. </a:t>
            </a:r>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p:nvPr>
        </p:nvSpPr>
        <p:spPr>
          <a:noFill/>
          <a:ln>
            <a:round/>
            <a:headEnd/>
            <a:tailEnd/>
          </a:ln>
        </p:spPr>
        <p:txBody>
          <a:bodyPr/>
          <a:lstStyle/>
          <a:p>
            <a:fld id="{63C2EE64-DD74-4A14-8915-D2AF342129CE}" type="slidenum">
              <a:rPr lang="en-US">
                <a:ea typeface="Microsoft YaHei" charset="-122"/>
              </a:rPr>
              <a:pPr/>
              <a:t>3</a:t>
            </a:fld>
            <a:endParaRPr lang="en-US">
              <a:ea typeface="Microsoft YaHei" charset="-122"/>
            </a:endParaRPr>
          </a:p>
        </p:txBody>
      </p:sp>
      <p:sp>
        <p:nvSpPr>
          <p:cNvPr id="7577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75780"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First, what is a </a:t>
            </a:r>
            <a:r>
              <a:rPr lang="en-US" i="1" dirty="0" smtClean="0">
                <a:latin typeface="Calibri" pitchFamily="32" charset="0"/>
                <a:ea typeface="Microsoft YaHei" charset="-122"/>
              </a:rPr>
              <a:t>Bhikkhuni</a:t>
            </a:r>
            <a:r>
              <a:rPr lang="en-US" dirty="0" smtClean="0">
                <a:latin typeface="Calibri" pitchFamily="32" charset="0"/>
                <a:ea typeface="Microsoft YaHei" charset="-122"/>
              </a:rPr>
              <a:t>/</a:t>
            </a:r>
            <a:r>
              <a:rPr lang="en-US" i="1" dirty="0" smtClean="0">
                <a:latin typeface="Calibri" pitchFamily="32" charset="0"/>
                <a:ea typeface="Microsoft YaHei" charset="-122"/>
              </a:rPr>
              <a:t>Bhikshuni</a:t>
            </a:r>
            <a:r>
              <a:rPr lang="en-US" dirty="0" smtClean="0">
                <a:latin typeface="Calibri" pitchFamily="32" charset="0"/>
                <a:ea typeface="Microsoft YaHei" charset="-122"/>
              </a:rPr>
              <a:t>?</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 </a:t>
            </a:r>
            <a:r>
              <a:rPr lang="en-US" b="1" i="1" dirty="0" smtClean="0">
                <a:latin typeface="Calibri" pitchFamily="32" charset="0"/>
                <a:ea typeface="Microsoft YaHei" charset="-122"/>
              </a:rPr>
              <a:t>bhikkhun</a:t>
            </a:r>
            <a:r>
              <a:rPr lang="en-US" i="1" dirty="0" smtClean="0">
                <a:latin typeface="Calibri" pitchFamily="32" charset="0"/>
                <a:ea typeface="Microsoft YaHei" charset="-122"/>
              </a:rPr>
              <a:t>i</a:t>
            </a:r>
            <a:r>
              <a:rPr lang="en-US" dirty="0" smtClean="0">
                <a:latin typeface="Calibri" pitchFamily="32" charset="0"/>
                <a:ea typeface="Microsoft YaHei" charset="-122"/>
              </a:rPr>
              <a:t> (Pali) or </a:t>
            </a:r>
            <a:r>
              <a:rPr lang="en-US" b="1" i="1" dirty="0" smtClean="0">
                <a:latin typeface="Calibri" pitchFamily="32" charset="0"/>
                <a:ea typeface="Microsoft YaHei" charset="-122"/>
              </a:rPr>
              <a:t>bhikshuni</a:t>
            </a:r>
            <a:r>
              <a:rPr lang="en-US" b="1" dirty="0" smtClean="0">
                <a:latin typeface="Calibri" pitchFamily="32" charset="0"/>
                <a:ea typeface="Microsoft YaHei" charset="-122"/>
              </a:rPr>
              <a:t> </a:t>
            </a:r>
            <a:r>
              <a:rPr lang="en-US" dirty="0" smtClean="0">
                <a:latin typeface="Calibri" pitchFamily="32" charset="0"/>
                <a:ea typeface="Microsoft YaHei" charset="-122"/>
              </a:rPr>
              <a:t>(Sanskrit) is a fully-ordained female Buddhist monastic.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 </a:t>
            </a:r>
            <a:r>
              <a:rPr lang="en-US" b="1" i="1" dirty="0" smtClean="0">
                <a:latin typeface="Calibri" pitchFamily="32" charset="0"/>
                <a:ea typeface="Microsoft YaHei" charset="-122"/>
              </a:rPr>
              <a:t>bhikkhu/bhikshu</a:t>
            </a:r>
            <a:r>
              <a:rPr lang="en-US" dirty="0" smtClean="0">
                <a:latin typeface="Calibri" pitchFamily="32" charset="0"/>
                <a:ea typeface="Microsoft YaHei" charset="-122"/>
              </a:rPr>
              <a:t> is a fully-ordained male monastic.</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Both </a:t>
            </a:r>
            <a:r>
              <a:rPr lang="en-US" i="1" dirty="0" smtClean="0">
                <a:latin typeface="Calibri" pitchFamily="32" charset="0"/>
                <a:ea typeface="Microsoft YaHei" charset="-122"/>
              </a:rPr>
              <a:t>bhikkhu</a:t>
            </a:r>
            <a:r>
              <a:rPr lang="en-US" dirty="0" smtClean="0">
                <a:latin typeface="Calibri" pitchFamily="32" charset="0"/>
                <a:ea typeface="Microsoft YaHei" charset="-122"/>
              </a:rPr>
              <a:t>s &amp; </a:t>
            </a:r>
            <a:r>
              <a:rPr lang="en-US" i="1" dirty="0" smtClean="0">
                <a:latin typeface="Calibri" pitchFamily="32" charset="0"/>
                <a:ea typeface="Microsoft YaHei" charset="-122"/>
              </a:rPr>
              <a:t>bhikkhuni</a:t>
            </a:r>
            <a:r>
              <a:rPr lang="en-US" dirty="0" smtClean="0">
                <a:latin typeface="Calibri" pitchFamily="32" charset="0"/>
                <a:ea typeface="Microsoft YaHei" charset="-122"/>
              </a:rPr>
              <a:t>s agree to live by the precepts of the Vinaya (monastic discipline).  The bhikkhunis Patimokkha has 311 rules. The bhikkhu Patimokkha has 227 rules.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The Alliance for Bhikkhunis was founded in 2007 to help support Buddhist women who have chosen this path, especially Theravada women who take a vow of poverty and are totally dependent on others for their support.</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p:txBody>
      </p:sp>
      <p:sp>
        <p:nvSpPr>
          <p:cNvPr id="7578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9C2C4FF6-D0D0-4E00-91D2-67CFF5ACD2E4}"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a:t>
            </a:fld>
            <a:endParaRPr lang="en-US" sz="1200">
              <a:solidFill>
                <a:srgbClr val="000000"/>
              </a:solidFill>
              <a:latin typeface="Calibri" pitchFamily="32"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p:spPr>
        <p:txBody>
          <a:bodyPr/>
          <a:lstStyle/>
          <a:p>
            <a:fld id="{CCC74CD8-517E-475A-A195-C3C1CA84E3C9}" type="slidenum">
              <a:rPr lang="en-US" smtClean="0"/>
              <a:pPr/>
              <a:t>30</a:t>
            </a:fld>
            <a:endParaRPr lang="en-US" smtClean="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p:spPr>
        <p:txBody>
          <a:bodyPr/>
          <a:lstStyle/>
          <a:p>
            <a:pPr eaLnBrk="1" hangingPunct="1"/>
            <a:r>
              <a:rPr lang="en-US" baseline="0" dirty="0" err="1" smtClean="0"/>
              <a:t>Patacara</a:t>
            </a:r>
            <a:r>
              <a:rPr lang="en-US" baseline="0" dirty="0" smtClean="0"/>
              <a:t> goes to live in the nun’s community and quickly attained </a:t>
            </a:r>
            <a:r>
              <a:rPr lang="en-US" baseline="0" dirty="0" err="1" smtClean="0"/>
              <a:t>arahantship</a:t>
            </a:r>
            <a:r>
              <a:rPr lang="en-US" baseline="0" dirty="0" smtClean="0"/>
              <a:t>.  She became a prominent bhikkhuni and was known for her discipline and practice of the Vinaya.</a:t>
            </a:r>
            <a:endParaRPr lang="en-US" dirty="0"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Why are the Seven Sisters important</a:t>
            </a:r>
            <a:r>
              <a:rPr lang="en-US" baseline="0" dirty="0" smtClean="0"/>
              <a:t> to us today? </a:t>
            </a:r>
            <a:r>
              <a:rPr lang="en-US" dirty="0" smtClean="0"/>
              <a:t>The Story of the Seven Sisters is a story of Spiritual Friendship and Companionship that lays the foundations for the early Buddhist Sangha.  It is a story of the making of Leaders -- specifically Women Leaders -- who offer great benefit to all of Buddhism.  They also</a:t>
            </a:r>
            <a:r>
              <a:rPr lang="en-US" baseline="0" dirty="0" smtClean="0"/>
              <a:t> serve as models and mentors for current bhikkhuni teachers and leaders.</a:t>
            </a:r>
          </a:p>
          <a:p>
            <a:endParaRPr lang="en-US" baseline="0" dirty="0" smtClean="0"/>
          </a:p>
          <a:p>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dirty="0" smtClean="0">
                <a:solidFill>
                  <a:srgbClr val="000000"/>
                </a:solidFill>
                <a:latin typeface="Times New Roman" pitchFamily="16" charset="0"/>
              </a:rPr>
              <a:t>Ayya Tathaaloka writes:  “Their stories are inspiring to me because they relate directly to my own experience of spiritual companionship today.  The heroines are both laywomen and monastics, and sometimes (as in the "sisters refrain") something in between. Their stories of companionship bridge the entirety of their time on the path in its many incarnations and many forms of being in their lives.”</a:t>
            </a: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en-US" sz="1200" kern="1200" dirty="0" smtClean="0">
              <a:solidFill>
                <a:srgbClr val="000000"/>
              </a:solidFill>
              <a:latin typeface="Times New Roman" pitchFamily="16" charset="0"/>
              <a:ea typeface="+mn-ea"/>
              <a:cs typeface="+mn-cs"/>
            </a:endParaRPr>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p:spPr>
      </p:sp>
      <p:sp>
        <p:nvSpPr>
          <p:cNvPr id="2867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0"/>
              </a:spcBef>
              <a:spcAft>
                <a:spcPct val="0"/>
              </a:spcAft>
              <a:buClr>
                <a:srgbClr val="000000"/>
              </a:buClr>
              <a:buSzPct val="100000"/>
              <a:buFont typeface="Times New Roman" pitchFamily="16" charset="0"/>
              <a:buNone/>
              <a:tabLst/>
              <a:defRPr/>
            </a:pPr>
            <a:r>
              <a:rPr lang="en-US" baseline="0" dirty="0" smtClean="0"/>
              <a:t>So how did we get from these earlier sisters in the time of the Buddha to the current Bhikkhuni Order?  Here is a quick history of bhikkhunis.  (More details can be found on our website </a:t>
            </a:r>
            <a:r>
              <a:rPr lang="en-US" baseline="0" dirty="0" smtClean="0"/>
              <a:t>www.bhikkhuni.net, </a:t>
            </a:r>
            <a:r>
              <a:rPr lang="en-US" baseline="0" dirty="0" smtClean="0"/>
              <a:t>on previous power point presentations or in articles on the Library and Present connections.)</a:t>
            </a:r>
            <a:endParaRPr lang="en-US" dirty="0" smtClean="0"/>
          </a:p>
        </p:txBody>
      </p:sp>
      <p:sp>
        <p:nvSpPr>
          <p:cNvPr id="28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A32B4ED-1F18-4F67-BF2F-7CFB13063889}" type="slidenum">
              <a:rPr lang="en-US"/>
              <a:pPr fontAlgn="base">
                <a:spcBef>
                  <a:spcPct val="0"/>
                </a:spcBef>
                <a:spcAft>
                  <a:spcPct val="0"/>
                </a:spcAft>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smtClean="0">
                <a:solidFill>
                  <a:srgbClr val="000000"/>
                </a:solidFill>
                <a:latin typeface="Times New Roman" pitchFamily="16" charset="0"/>
                <a:ea typeface="+mn-ea"/>
                <a:cs typeface="+mn-cs"/>
              </a:rPr>
              <a:t>In India, Emperor Asoka, having been a merciless king, at the intersession of a Buddhist monk, eventually saw the carnage he had wrought and became a Buddhist.  He sent his son, Mahinda, and daughter, Sanghamitta, to Sri Lanka in the 3</a:t>
            </a:r>
            <a:r>
              <a:rPr lang="en-US" sz="1200" kern="1200" baseline="30000" dirty="0" smtClean="0">
                <a:solidFill>
                  <a:srgbClr val="000000"/>
                </a:solidFill>
                <a:latin typeface="Times New Roman" pitchFamily="16" charset="0"/>
                <a:ea typeface="+mn-ea"/>
                <a:cs typeface="+mn-cs"/>
              </a:rPr>
              <a:t>rd</a:t>
            </a:r>
            <a:r>
              <a:rPr lang="en-US" sz="1200" kern="1200" dirty="0" smtClean="0">
                <a:solidFill>
                  <a:srgbClr val="000000"/>
                </a:solidFill>
                <a:latin typeface="Times New Roman" pitchFamily="16" charset="0"/>
                <a:ea typeface="+mn-ea"/>
                <a:cs typeface="+mn-cs"/>
              </a:rPr>
              <a:t> century  BCE to spread Buddhism.</a:t>
            </a:r>
          </a:p>
          <a:p>
            <a:r>
              <a:rPr lang="en-US" sz="1200" kern="1200" dirty="0" smtClean="0">
                <a:solidFill>
                  <a:srgbClr val="000000"/>
                </a:solidFill>
                <a:latin typeface="Times New Roman" pitchFamily="16" charset="0"/>
                <a:ea typeface="+mn-ea"/>
                <a:cs typeface="+mn-cs"/>
              </a:rPr>
              <a:t>	</a:t>
            </a:r>
            <a:r>
              <a:rPr lang="en-US" sz="1200" kern="1200" dirty="0" err="1" smtClean="0">
                <a:solidFill>
                  <a:srgbClr val="000000"/>
                </a:solidFill>
                <a:latin typeface="Times New Roman" pitchFamily="16" charset="0"/>
                <a:ea typeface="+mn-ea"/>
                <a:cs typeface="+mn-cs"/>
              </a:rPr>
              <a:t>Arahanta</a:t>
            </a:r>
            <a:r>
              <a:rPr lang="en-US" sz="1200" kern="1200" dirty="0" smtClean="0">
                <a:solidFill>
                  <a:srgbClr val="000000"/>
                </a:solidFill>
                <a:latin typeface="Times New Roman" pitchFamily="16" charset="0"/>
                <a:ea typeface="+mn-ea"/>
                <a:cs typeface="+mn-cs"/>
              </a:rPr>
              <a:t> Bhikkhuni Sanghamitta, Asoka’s daughter, arrived from India with a Bo Tree cutting, welcomed by the King (</a:t>
            </a:r>
            <a:r>
              <a:rPr lang="en-US" sz="1200" kern="1200" dirty="0" err="1" smtClean="0">
                <a:solidFill>
                  <a:srgbClr val="000000"/>
                </a:solidFill>
                <a:latin typeface="Times New Roman" pitchFamily="16" charset="0"/>
                <a:ea typeface="+mn-ea"/>
                <a:cs typeface="+mn-cs"/>
              </a:rPr>
              <a:t>Devanampiyatissa</a:t>
            </a:r>
            <a:r>
              <a:rPr lang="en-US" sz="1200" kern="1200" dirty="0" smtClean="0">
                <a:solidFill>
                  <a:srgbClr val="000000"/>
                </a:solidFill>
                <a:latin typeface="Times New Roman" pitchFamily="16" charset="0"/>
                <a:ea typeface="+mn-ea"/>
                <a:cs typeface="+mn-cs"/>
              </a:rPr>
              <a:t>.)  Bhikkhuni Sanghamitta ordained Queen Anula, a woman in the king’s court, among many other women. Emperor Asoka also sent missionary bhikkhus and bhikkhunis into the “Land of Gold”, the region now known as Southeast Asia, Burma, Thailand, Laos and Cambodia. Centuries ago scholars believe there were many bhikkhunis in Thailand.</a:t>
            </a:r>
            <a:endParaRPr lang="en-US" sz="1200" kern="1200" smtClean="0">
              <a:solidFill>
                <a:srgbClr val="000000"/>
              </a:solidFill>
              <a:latin typeface="Times New Roman" pitchFamily="16" charset="0"/>
              <a:ea typeface="+mn-ea"/>
              <a:cs typeface="+mn-cs"/>
            </a:endParaRPr>
          </a:p>
          <a:p>
            <a:pPr>
              <a:spcBef>
                <a:spcPct val="0"/>
              </a:spcBef>
            </a:pPr>
            <a:endParaRPr lang="en-US" dirty="0" smtClean="0"/>
          </a:p>
        </p:txBody>
      </p:sp>
      <p:sp>
        <p:nvSpPr>
          <p:cNvPr id="297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1682155-B080-4027-9136-CCEF218CD397}" type="slidenum">
              <a:rPr lang="en-US"/>
              <a:pPr fontAlgn="base">
                <a:spcBef>
                  <a:spcPct val="0"/>
                </a:spcBef>
                <a:spcAft>
                  <a:spcPct val="0"/>
                </a:spcAft>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lstStyle/>
          <a:p>
            <a:pPr fontAlgn="auto">
              <a:spcBef>
                <a:spcPts val="0"/>
              </a:spcBef>
              <a:spcAft>
                <a:spcPts val="0"/>
              </a:spcAft>
              <a:defRPr/>
            </a:pPr>
            <a:r>
              <a:rPr lang="en-US" dirty="0" smtClean="0">
                <a:solidFill>
                  <a:schemeClr val="accent3">
                    <a:lumMod val="60000"/>
                    <a:lumOff val="40000"/>
                  </a:schemeClr>
                </a:solidFill>
              </a:rPr>
              <a:t>In 429 CE, Bhikkhuni Devasara, a Sri Lankan bhikkhuni, took a cutting from the  Sri Lanka tree grown from a cutting from the Indian Bodhi Tree and traveled to China with a quorum of bhikkhunis to establish a dually</a:t>
            </a:r>
            <a:r>
              <a:rPr lang="en-US" baseline="0" dirty="0" smtClean="0">
                <a:solidFill>
                  <a:schemeClr val="accent3">
                    <a:lumMod val="60000"/>
                    <a:lumOff val="40000"/>
                  </a:schemeClr>
                </a:solidFill>
              </a:rPr>
              <a:t>-ordained branch of the B</a:t>
            </a:r>
            <a:r>
              <a:rPr lang="en-US" dirty="0" smtClean="0">
                <a:solidFill>
                  <a:schemeClr val="accent3">
                    <a:lumMod val="60000"/>
                    <a:lumOff val="40000"/>
                  </a:schemeClr>
                </a:solidFill>
              </a:rPr>
              <a:t>hikkhuni Sangha there.  </a:t>
            </a:r>
            <a:r>
              <a:rPr lang="en-US" dirty="0" smtClean="0"/>
              <a:t>These Sri Lankan bhikkhunis gave higher ordination to more than 300 Chinese nuns at a monastery in Nanjing.   Until then, bhikkhunis</a:t>
            </a:r>
            <a:r>
              <a:rPr lang="en-US" baseline="0" dirty="0" smtClean="0"/>
              <a:t> in China had been ordained by the Bhikkhu Sangha alone or had remained as </a:t>
            </a:r>
            <a:r>
              <a:rPr lang="en-US" baseline="0" dirty="0" err="1" smtClean="0"/>
              <a:t>samaneris</a:t>
            </a:r>
            <a:r>
              <a:rPr lang="en-US" baseline="0" dirty="0" smtClean="0"/>
              <a:t>. </a:t>
            </a:r>
            <a:r>
              <a:rPr lang="en-US" sz="1200" dirty="0" smtClean="0">
                <a:solidFill>
                  <a:schemeClr val="tx2">
                    <a:lumMod val="75000"/>
                  </a:schemeClr>
                </a:solidFill>
                <a:latin typeface="Constantia" pitchFamily="16" charset="0"/>
              </a:rPr>
              <a:t>This was a great example of trans-national and trans-sectarian sisterhood and cooperation for the enormous benefit of Buddhism.  </a:t>
            </a:r>
            <a:r>
              <a:rPr lang="en-US" dirty="0" smtClean="0"/>
              <a:t>A second group followed in 433 CE.</a:t>
            </a:r>
          </a:p>
          <a:p>
            <a:pPr fontAlgn="auto">
              <a:spcBef>
                <a:spcPts val="0"/>
              </a:spcBef>
              <a:spcAft>
                <a:spcPts val="0"/>
              </a:spcAft>
              <a:defRPr/>
            </a:pPr>
            <a:endParaRPr lang="en-US" dirty="0"/>
          </a:p>
        </p:txBody>
      </p:sp>
      <p:sp>
        <p:nvSpPr>
          <p:cNvPr id="30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A72E153-400C-4885-BF11-B039F46E70F0}" type="slidenum">
              <a:rPr lang="en-US"/>
              <a:pPr fontAlgn="base">
                <a:spcBef>
                  <a:spcPct val="0"/>
                </a:spcBef>
                <a:spcAft>
                  <a:spcPct val="0"/>
                </a:spcAft>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7"/>
          <p:cNvSpPr>
            <a:spLocks noGrp="1" noChangeArrowheads="1"/>
          </p:cNvSpPr>
          <p:nvPr>
            <p:ph type="sldNum" sz="quarter"/>
          </p:nvPr>
        </p:nvSpPr>
        <p:spPr>
          <a:noFill/>
          <a:ln>
            <a:round/>
            <a:headEnd/>
            <a:tailEnd/>
          </a:ln>
        </p:spPr>
        <p:txBody>
          <a:bodyPr/>
          <a:lstStyle/>
          <a:p>
            <a:fld id="{28674C9E-E50E-46F1-8974-B78FE3E9B4E2}" type="slidenum">
              <a:rPr lang="en-US">
                <a:ea typeface="Microsoft YaHei" charset="-122"/>
              </a:rPr>
              <a:pPr/>
              <a:t>36</a:t>
            </a:fld>
            <a:endParaRPr lang="en-US">
              <a:ea typeface="Microsoft YaHei" charset="-122"/>
            </a:endParaRPr>
          </a:p>
        </p:txBody>
      </p:sp>
      <p:sp>
        <p:nvSpPr>
          <p:cNvPr id="103427"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03428" name="Text Box 2"/>
          <p:cNvSpPr txBox="1">
            <a:spLocks noGrp="1" noChangeArrowheads="1"/>
          </p:cNvSpPr>
          <p:nvPr>
            <p:ph type="body" idx="1"/>
          </p:nvPr>
        </p:nvSpPr>
        <p:spPr>
          <a:xfrm>
            <a:off x="685800" y="4343400"/>
            <a:ext cx="5486400" cy="4114800"/>
          </a:xfrm>
          <a:noFill/>
        </p:spPr>
        <p:txBody>
          <a:bodyPr/>
          <a:lstStyle/>
          <a:p>
            <a:pPr marL="0" marR="0" indent="0" algn="l" defTabSz="457200" rtl="0" eaLnBrk="1" fontAlgn="base" latinLnBrk="0" hangingPunct="1">
              <a:lnSpc>
                <a:spcPct val="100000"/>
              </a:lnSpc>
              <a:spcBef>
                <a:spcPct val="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smtClean="0">
                <a:solidFill>
                  <a:schemeClr val="bg2">
                    <a:lumMod val="25000"/>
                  </a:schemeClr>
                </a:solidFill>
                <a:latin typeface="Constantia" pitchFamily="16" charset="0"/>
              </a:rPr>
              <a:t>China’s bhikkhuni lineage has continued to the present day in an unbroken </a:t>
            </a:r>
            <a:r>
              <a:rPr lang="en-US" dirty="0" err="1" smtClean="0">
                <a:solidFill>
                  <a:schemeClr val="bg2">
                    <a:lumMod val="25000"/>
                  </a:schemeClr>
                </a:solidFill>
                <a:latin typeface="Constantia" pitchFamily="16" charset="0"/>
              </a:rPr>
              <a:t>upasampada</a:t>
            </a:r>
            <a:r>
              <a:rPr lang="en-US" dirty="0" smtClean="0">
                <a:solidFill>
                  <a:schemeClr val="bg2">
                    <a:lumMod val="25000"/>
                  </a:schemeClr>
                </a:solidFill>
                <a:latin typeface="Constantia" pitchFamily="16" charset="0"/>
              </a:rPr>
              <a:t> (ordination) lineage.  The bhikkhuni tradition also spread to Vietnam, Korea , Japan and finally Taiwan</a:t>
            </a:r>
            <a:r>
              <a:rPr lang="en-US" sz="1050" dirty="0" smtClean="0">
                <a:solidFill>
                  <a:schemeClr val="bg2">
                    <a:lumMod val="25000"/>
                  </a:schemeClr>
                </a:solidFill>
                <a:latin typeface="Constantia" pitchFamily="16" charset="0"/>
              </a:rPr>
              <a:t>.   </a:t>
            </a:r>
            <a:r>
              <a:rPr lang="en-US" dirty="0" smtClean="0">
                <a:latin typeface="Calibri" pitchFamily="32" charset="0"/>
                <a:ea typeface="Microsoft YaHei" charset="-122"/>
              </a:rPr>
              <a:t>There are now thousands of Taiwanese, Korean, Vietnamese, and Chinese bhikkhunis.  This unbroken lineage became very important about 1500 years later, as we shall see, when the Mahayana bhikkhunis from these orders were able to help their Theravada sisters revive their Sangha. </a:t>
            </a:r>
          </a:p>
        </p:txBody>
      </p:sp>
      <p:sp>
        <p:nvSpPr>
          <p:cNvPr id="10342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AE3187A-C370-4B76-A370-BBC8D3A40B22}"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36</a:t>
            </a:fld>
            <a:endParaRPr lang="en-US" sz="1200">
              <a:solidFill>
                <a:srgbClr val="000000"/>
              </a:solidFill>
              <a:latin typeface="Calibri" pitchFamily="32"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6498" name="Rectangle 7"/>
          <p:cNvSpPr>
            <a:spLocks noGrp="1" noChangeArrowheads="1"/>
          </p:cNvSpPr>
          <p:nvPr>
            <p:ph type="sldNum" sz="quarter"/>
          </p:nvPr>
        </p:nvSpPr>
        <p:spPr>
          <a:noFill/>
          <a:ln>
            <a:round/>
            <a:headEnd/>
            <a:tailEnd/>
          </a:ln>
        </p:spPr>
        <p:txBody>
          <a:bodyPr/>
          <a:lstStyle/>
          <a:p>
            <a:fld id="{05F55CCF-B1BA-4788-ABEC-51ACB09435BE}" type="slidenum">
              <a:rPr lang="en-US">
                <a:ea typeface="Microsoft YaHei" charset="-122"/>
              </a:rPr>
              <a:pPr/>
              <a:t>37</a:t>
            </a:fld>
            <a:endParaRPr lang="en-US">
              <a:ea typeface="Microsoft YaHei" charset="-122"/>
            </a:endParaRPr>
          </a:p>
        </p:txBody>
      </p:sp>
      <p:sp>
        <p:nvSpPr>
          <p:cNvPr id="10649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06500"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The bhikshuni lineage was also not established in Tibet due to the difficulty in crossing the Himalayas. While there are a few historical records of a few </a:t>
            </a:r>
            <a:r>
              <a:rPr lang="en-US" i="1" dirty="0" smtClean="0">
                <a:latin typeface="Calibri" pitchFamily="32" charset="0"/>
                <a:ea typeface="Microsoft YaHei" charset="-122"/>
              </a:rPr>
              <a:t>bhikshunis</a:t>
            </a:r>
            <a:r>
              <a:rPr lang="en-US" dirty="0" smtClean="0">
                <a:latin typeface="Calibri" pitchFamily="32" charset="0"/>
                <a:ea typeface="Microsoft YaHei" charset="-122"/>
              </a:rPr>
              <a:t> in Tibet receiving their ordination from the bhikshu sangha alone, it never took hold in Tibet, because a sufficient number of Indian bhikshunis did not go to Tibet, nor did sufficient number of Tibetan women go to India to take ordination and return to Tibet to be able to pass it on to others.  </a:t>
            </a:r>
          </a:p>
        </p:txBody>
      </p:sp>
      <p:sp>
        <p:nvSpPr>
          <p:cNvPr id="10650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6E11CE5-49CE-4BEF-9FB9-02FCD1663C08}"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37</a:t>
            </a:fld>
            <a:endParaRPr lang="en-US" sz="1200">
              <a:solidFill>
                <a:srgbClr val="000000"/>
              </a:solidFill>
              <a:latin typeface="Calibri" pitchFamily="32"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smtClean="0"/>
              <a:t>Because of political</a:t>
            </a:r>
            <a:r>
              <a:rPr lang="en-US" baseline="0" dirty="0" smtClean="0"/>
              <a:t> upheavals and religious persecution</a:t>
            </a:r>
            <a:r>
              <a:rPr lang="en-US" dirty="0" smtClean="0"/>
              <a:t>, both the </a:t>
            </a:r>
            <a:r>
              <a:rPr lang="en-US" dirty="0" err="1" smtClean="0"/>
              <a:t>Bhikku</a:t>
            </a:r>
            <a:r>
              <a:rPr lang="en-US" dirty="0" smtClean="0"/>
              <a:t> and Bhikkhuni Sanghas died out in India and Sri</a:t>
            </a:r>
            <a:r>
              <a:rPr lang="en-US" baseline="0" dirty="0" smtClean="0"/>
              <a:t> Lanka.  The last records we have of bhikkhunis in South India are from the 15</a:t>
            </a:r>
            <a:r>
              <a:rPr lang="en-US" baseline="30000" dirty="0" smtClean="0"/>
              <a:t>th</a:t>
            </a:r>
            <a:r>
              <a:rPr lang="en-US" baseline="0" dirty="0" smtClean="0"/>
              <a:t> century, right up to the beginnings of </a:t>
            </a:r>
            <a:r>
              <a:rPr lang="en-US" baseline="0" dirty="0" err="1" smtClean="0"/>
              <a:t>colonialization</a:t>
            </a:r>
            <a:r>
              <a:rPr lang="en-US" baseline="0" dirty="0" smtClean="0"/>
              <a:t>. </a:t>
            </a:r>
            <a:endParaRPr lang="en-US" dirty="0" smtClean="0"/>
          </a:p>
        </p:txBody>
      </p:sp>
      <p:sp>
        <p:nvSpPr>
          <p:cNvPr id="32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947D09-0D40-4BC7-B674-91605533FCDD}" type="slidenum">
              <a:rPr lang="en-US"/>
              <a:pPr fontAlgn="base">
                <a:spcBef>
                  <a:spcPct val="0"/>
                </a:spcBef>
                <a:spcAft>
                  <a:spcPct val="0"/>
                </a:spcAft>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5474" name="Rectangle 7"/>
          <p:cNvSpPr>
            <a:spLocks noGrp="1" noChangeArrowheads="1"/>
          </p:cNvSpPr>
          <p:nvPr>
            <p:ph type="sldNum" sz="quarter"/>
          </p:nvPr>
        </p:nvSpPr>
        <p:spPr>
          <a:noFill/>
          <a:ln>
            <a:round/>
            <a:headEnd/>
            <a:tailEnd/>
          </a:ln>
        </p:spPr>
        <p:txBody>
          <a:bodyPr/>
          <a:lstStyle/>
          <a:p>
            <a:fld id="{FF3AD252-33C7-4DAE-9F0D-AD143BA3E7DE}" type="slidenum">
              <a:rPr lang="en-US">
                <a:ea typeface="Microsoft YaHei" charset="-122"/>
              </a:rPr>
              <a:pPr/>
              <a:t>39</a:t>
            </a:fld>
            <a:endParaRPr lang="en-US">
              <a:ea typeface="Microsoft YaHei" charset="-122"/>
            </a:endParaRPr>
          </a:p>
        </p:txBody>
      </p:sp>
      <p:sp>
        <p:nvSpPr>
          <p:cNvPr id="10547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05476"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t>While </a:t>
            </a:r>
            <a:r>
              <a:rPr lang="en-US" sz="1200" dirty="0" smtClean="0">
                <a:solidFill>
                  <a:srgbClr val="FFC000"/>
                </a:solidFill>
                <a:latin typeface="Garamond" pitchFamily="18" charset="0"/>
              </a:rPr>
              <a:t>the </a:t>
            </a:r>
            <a:r>
              <a:rPr lang="en-US" sz="1200" dirty="0" smtClean="0">
                <a:solidFill>
                  <a:schemeClr val="tx2">
                    <a:lumMod val="75000"/>
                  </a:schemeClr>
                </a:solidFill>
                <a:latin typeface="Constantia" pitchFamily="16" charset="0"/>
              </a:rPr>
              <a:t>Bhikkhu Sanghas of South, Southeast and East Asia have been revived multiple times,</a:t>
            </a:r>
            <a:r>
              <a:rPr lang="en-US" sz="1200" baseline="0" dirty="0" smtClean="0">
                <a:solidFill>
                  <a:schemeClr val="tx2">
                    <a:lumMod val="75000"/>
                  </a:schemeClr>
                </a:solidFill>
                <a:latin typeface="Constantia" pitchFamily="16" charset="0"/>
              </a:rPr>
              <a:t> </a:t>
            </a:r>
            <a:r>
              <a:rPr lang="en-US" sz="1200" baseline="0" dirty="0" smtClean="0">
                <a:solidFill>
                  <a:srgbClr val="FFC000"/>
                </a:solidFill>
                <a:latin typeface="Garamond" pitchFamily="18" charset="0"/>
              </a:rPr>
              <a:t>t</a:t>
            </a:r>
            <a:r>
              <a:rPr lang="en-US" sz="1200" dirty="0" smtClean="0">
                <a:solidFill>
                  <a:srgbClr val="FFC000"/>
                </a:solidFill>
                <a:latin typeface="Garamond" pitchFamily="18" charset="0"/>
              </a:rPr>
              <a:t>he Theravada Bhikkhuni Sangha was never revived, at that time.  In fact, in</a:t>
            </a:r>
            <a:r>
              <a:rPr lang="en-US" sz="1200" baseline="0" dirty="0" smtClean="0">
                <a:solidFill>
                  <a:srgbClr val="FFC000"/>
                </a:solidFill>
                <a:latin typeface="Garamond" pitchFamily="18" charset="0"/>
              </a:rPr>
              <a:t> 1928, </a:t>
            </a:r>
            <a:r>
              <a:rPr lang="en-US" sz="1200" dirty="0" smtClean="0">
                <a:solidFill>
                  <a:schemeClr val="tx2">
                    <a:lumMod val="75000"/>
                  </a:schemeClr>
                </a:solidFill>
                <a:latin typeface="Constantia" pitchFamily="16" charset="0"/>
              </a:rPr>
              <a:t>the Thai Bhikkhu Sangha decreed that the bhikkhuni lineage had died out and could not be revived.  T</a:t>
            </a:r>
            <a:r>
              <a:rPr lang="en-US" dirty="0" smtClean="0">
                <a:latin typeface="Calibri" pitchFamily="32" charset="0"/>
                <a:ea typeface="Microsoft YaHei" charset="-122"/>
              </a:rPr>
              <a:t>hai bhikkhus to this day are prohibited from ordaining women.  As recently as the late 1990’s, there were no bhikkhunis in Sri Lanka or Thailand.</a:t>
            </a:r>
          </a:p>
          <a:p>
            <a:pPr>
              <a:spcBef>
                <a:spcPct val="0"/>
              </a:spcBef>
            </a:pPr>
            <a:endParaRPr lang="en-US" dirty="0" smtClean="0"/>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Similar laws were also passed in Burma.  As recently as 2005 a Burmese bhikkhuni, Ayya Saccavadi, who had ordained in Sri Lanka with Ayya Gunasari, went back to Burma to visit her dying father.  She was arrested and jailed for “impersonating a monk”, jailed in harsh conditions (including threats or rape) and sentenced to five years in jail.  She was released through the intervention of her family and after her story was carried on BBC, if she agreed to leave their country.  She came to the US and lived with Ayya Gunasari at Mahapajapati.  Suffering from her traumatic experiences she disrobed in 2008 and has settled near Mahapajapati Monastery in Joshua Tree.  </a:t>
            </a:r>
            <a:r>
              <a:rPr lang="en-US" i="1" dirty="0" smtClean="0">
                <a:latin typeface="Calibri" pitchFamily="32" charset="0"/>
                <a:ea typeface="Microsoft YaHei" charset="-122"/>
              </a:rPr>
              <a:t>(You can read her story online if you Google her name.)</a:t>
            </a:r>
          </a:p>
        </p:txBody>
      </p:sp>
      <p:sp>
        <p:nvSpPr>
          <p:cNvPr id="10547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CEC1798C-D71E-4A2D-B7CD-802823E982BF}"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39</a:t>
            </a:fld>
            <a:endParaRPr lang="en-US" sz="1200">
              <a:solidFill>
                <a:srgbClr val="000000"/>
              </a:solidFill>
              <a:latin typeface="Calibri" pitchFamily="32"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 the famous Temple</a:t>
            </a:r>
            <a:r>
              <a:rPr lang="en-US" baseline="0" dirty="0" smtClean="0"/>
              <a:t> of the Reclining Buddha in Bangkok, </a:t>
            </a:r>
            <a:r>
              <a:rPr lang="en-US" dirty="0" smtClean="0"/>
              <a:t>Thailand there</a:t>
            </a:r>
            <a:r>
              <a:rPr lang="en-US" baseline="0" dirty="0" smtClean="0"/>
              <a:t> are wonderful pictures of bhikkhunis in the time of the Buddha.  Here a group of bhikkhunis listening to a dhamma talk by the Buddha.</a:t>
            </a:r>
            <a:r>
              <a:rPr lang="en-US" dirty="0" smtClean="0"/>
              <a:t> </a:t>
            </a:r>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0290" name="Rectangle 7"/>
          <p:cNvSpPr>
            <a:spLocks noGrp="1" noChangeArrowheads="1"/>
          </p:cNvSpPr>
          <p:nvPr>
            <p:ph type="sldNum" sz="quarter"/>
          </p:nvPr>
        </p:nvSpPr>
        <p:spPr>
          <a:noFill/>
          <a:ln>
            <a:round/>
            <a:headEnd/>
            <a:tailEnd/>
          </a:ln>
        </p:spPr>
        <p:txBody>
          <a:bodyPr/>
          <a:lstStyle/>
          <a:p>
            <a:fld id="{2859671A-6375-42DA-A7F4-293F06C20176}" type="slidenum">
              <a:rPr lang="en-US">
                <a:ea typeface="Microsoft YaHei" charset="-122"/>
              </a:rPr>
              <a:pPr/>
              <a:t>40</a:t>
            </a:fld>
            <a:endParaRPr lang="en-US">
              <a:ea typeface="Microsoft YaHei" charset="-122"/>
            </a:endParaRPr>
          </a:p>
        </p:txBody>
      </p:sp>
      <p:sp>
        <p:nvSpPr>
          <p:cNvPr id="140291"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40292"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 little bhikkhuni humor.</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4029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926B080-3407-4C31-99F4-069426584F4C}" type="slidenum">
              <a:rPr lang="en-US"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40</a:t>
            </a:fld>
            <a:endParaRPr lang="en-US" sz="1200">
              <a:solidFill>
                <a:srgbClr val="000000"/>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dirty="0" smtClean="0">
                <a:latin typeface="Calibri" pitchFamily="32" charset="0"/>
                <a:ea typeface="Microsoft YaHei" charset="-122"/>
              </a:rPr>
              <a:t>So how did the Theravada</a:t>
            </a:r>
            <a:r>
              <a:rPr lang="en-US" baseline="0" dirty="0" smtClean="0">
                <a:latin typeface="Calibri" pitchFamily="32" charset="0"/>
                <a:ea typeface="Microsoft YaHei" charset="-122"/>
              </a:rPr>
              <a:t> bhikkhuni order revive.</a:t>
            </a:r>
            <a:endParaRPr lang="en-US" dirty="0" smtClean="0">
              <a:latin typeface="Calibri" pitchFamily="32" charset="0"/>
              <a:ea typeface="Microsoft YaHei" charset="-122"/>
            </a:endParaRPr>
          </a:p>
          <a:p>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Following</a:t>
            </a:r>
            <a:r>
              <a:rPr lang="en-US" baseline="0" dirty="0" smtClean="0"/>
              <a:t> is a chronological history of the revival of the current bhikkhuni/</a:t>
            </a:r>
            <a:r>
              <a:rPr lang="en-US" baseline="0" dirty="0" err="1" smtClean="0"/>
              <a:t>bhikksuni</a:t>
            </a:r>
            <a:r>
              <a:rPr lang="en-US" baseline="0" dirty="0" smtClean="0"/>
              <a:t> sanghas and some of the outstanding and courageous women who are part of that history.</a:t>
            </a:r>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8546" name="Rectangle 7"/>
          <p:cNvSpPr>
            <a:spLocks noGrp="1" noChangeArrowheads="1"/>
          </p:cNvSpPr>
          <p:nvPr>
            <p:ph type="sldNum" sz="quarter"/>
          </p:nvPr>
        </p:nvSpPr>
        <p:spPr>
          <a:noFill/>
          <a:ln>
            <a:round/>
            <a:headEnd/>
            <a:tailEnd/>
          </a:ln>
        </p:spPr>
        <p:txBody>
          <a:bodyPr/>
          <a:lstStyle/>
          <a:p>
            <a:fld id="{29A35A2D-6C80-4795-9412-237BB8FB62D9}" type="slidenum">
              <a:rPr lang="en-US">
                <a:ea typeface="Microsoft YaHei" charset="-122"/>
              </a:rPr>
              <a:pPr/>
              <a:t>43</a:t>
            </a:fld>
            <a:endParaRPr lang="en-US">
              <a:ea typeface="Microsoft YaHei" charset="-122"/>
            </a:endParaRPr>
          </a:p>
        </p:txBody>
      </p:sp>
      <p:sp>
        <p:nvSpPr>
          <p:cNvPr id="108547"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08548"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In part bhikkhuni and bhiksuni orders around the world owe a debt of gratitude to their Mahayana sisters. You remember that 1500 years ago Sri Lankan bhikkhunis carried the bhikkhuni order to China, and hence to Korea and Taiwan.  Over the centuries Bhikkhuni orders thrived in these countries.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In recent years these Mahayana sisters, along with supportive monks, have been able to ordain women who practice in both Theravada and Vajrayana (Tibetan) tradition.  There are now over 1000 bhikkhunis in Sri Lanka and about 50 bhikkhunis or </a:t>
            </a:r>
            <a:r>
              <a:rPr lang="en-US" dirty="0" err="1" smtClean="0">
                <a:latin typeface="Calibri" pitchFamily="32" charset="0"/>
                <a:ea typeface="Microsoft YaHei" charset="-122"/>
              </a:rPr>
              <a:t>samaneris</a:t>
            </a:r>
            <a:r>
              <a:rPr lang="en-US" dirty="0" smtClean="0">
                <a:latin typeface="Calibri" pitchFamily="32" charset="0"/>
                <a:ea typeface="Microsoft YaHei" charset="-122"/>
              </a:rPr>
              <a:t> in Thailand.  Many Thai women traveled to Sri Lanka to ordain, back to where Sanghamitta Bhikkhuni started her sangha. </a:t>
            </a:r>
          </a:p>
        </p:txBody>
      </p:sp>
      <p:sp>
        <p:nvSpPr>
          <p:cNvPr id="10854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AB0D8A5-4EA9-440C-8E30-1CE2AEB4962A}"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43</a:t>
            </a:fld>
            <a:endParaRPr lang="en-US" sz="1200">
              <a:solidFill>
                <a:srgbClr val="000000"/>
              </a:solidFill>
              <a:latin typeface="Calibri" pitchFamily="32"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9570" name="Rectangle 7"/>
          <p:cNvSpPr>
            <a:spLocks noGrp="1" noChangeArrowheads="1"/>
          </p:cNvSpPr>
          <p:nvPr>
            <p:ph type="sldNum" sz="quarter"/>
          </p:nvPr>
        </p:nvSpPr>
        <p:spPr>
          <a:noFill/>
          <a:ln>
            <a:round/>
            <a:headEnd/>
            <a:tailEnd/>
          </a:ln>
        </p:spPr>
        <p:txBody>
          <a:bodyPr/>
          <a:lstStyle/>
          <a:p>
            <a:fld id="{BB82AB2F-C611-4AB1-83F1-3EF3FADB9C38}" type="slidenum">
              <a:rPr lang="en-US">
                <a:ea typeface="Microsoft YaHei" charset="-122"/>
              </a:rPr>
              <a:pPr/>
              <a:t>44</a:t>
            </a:fld>
            <a:endParaRPr lang="en-US">
              <a:ea typeface="Microsoft YaHei" charset="-122"/>
            </a:endParaRPr>
          </a:p>
        </p:txBody>
      </p:sp>
      <p:sp>
        <p:nvSpPr>
          <p:cNvPr id="109571"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09572"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When this began some Theravadin monks questioned the validity of this ordination.  However, Ajahn Brahm’s, who has been a great supporter of bhikkhunis, says that his research shows that they are almost identical.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smtClean="0">
                <a:latin typeface="Calibri" pitchFamily="32" charset="0"/>
                <a:ea typeface="Microsoft YaHei" charset="-122"/>
              </a:rPr>
              <a:t>He said, "One of the biggest myths is that bhikkhunis under the Mahayana tradition is somehow separated from the Theravada.  But the truth of the matter is, there is no such thing as a Mahayana Vinaya.  In all the Mahayana schools whether in Tibet, China, Korea, or Vietnam, they follow mostly a </a:t>
            </a:r>
            <a:r>
              <a:rPr lang="en-US" i="1" dirty="0" err="1" smtClean="0">
                <a:latin typeface="Calibri" pitchFamily="32" charset="0"/>
                <a:ea typeface="Microsoft YaHei" charset="-122"/>
              </a:rPr>
              <a:t>Dharmagupta</a:t>
            </a:r>
            <a:r>
              <a:rPr lang="en-US" i="1" dirty="0" smtClean="0">
                <a:latin typeface="Calibri" pitchFamily="32" charset="0"/>
                <a:ea typeface="Microsoft YaHei" charset="-122"/>
              </a:rPr>
              <a:t> Vinaya.  </a:t>
            </a:r>
            <a:r>
              <a:rPr lang="en-US" i="1" dirty="0" err="1" smtClean="0">
                <a:latin typeface="Calibri" pitchFamily="32" charset="0"/>
                <a:ea typeface="Microsoft YaHei" charset="-122"/>
              </a:rPr>
              <a:t>Dharmagupta</a:t>
            </a:r>
            <a:r>
              <a:rPr lang="en-US" i="1" dirty="0" smtClean="0">
                <a:latin typeface="Calibri" pitchFamily="32" charset="0"/>
                <a:ea typeface="Microsoft YaHei" charset="-122"/>
              </a:rPr>
              <a:t> is one of the Theravada sects.  If you see an ordination ceremony in Taiwan – I saw a video of one that was recently conducted - you’d see the similarity.   I had a copy of the chanting.  It was almost identical with the ordination ceremony which is done say in Wat </a:t>
            </a:r>
            <a:r>
              <a:rPr lang="en-US" i="1" dirty="0" err="1" smtClean="0">
                <a:latin typeface="Calibri" pitchFamily="32" charset="0"/>
                <a:ea typeface="Microsoft YaHei" charset="-122"/>
              </a:rPr>
              <a:t>Bovorn</a:t>
            </a:r>
            <a:r>
              <a:rPr lang="en-US" i="1" dirty="0" smtClean="0">
                <a:latin typeface="Calibri" pitchFamily="32" charset="0"/>
                <a:ea typeface="Microsoft YaHei" charset="-122"/>
              </a:rPr>
              <a:t> here in Bangkok .” </a:t>
            </a:r>
          </a:p>
        </p:txBody>
      </p:sp>
      <p:sp>
        <p:nvSpPr>
          <p:cNvPr id="10957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E3C6690-0EB3-4A74-97F8-C65D67B0B01A}"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44</a:t>
            </a:fld>
            <a:endParaRPr lang="en-US" sz="1200">
              <a:solidFill>
                <a:srgbClr val="000000"/>
              </a:solidFill>
              <a:latin typeface="Calibri" pitchFamily="32"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618" name="Rectangle 7"/>
          <p:cNvSpPr>
            <a:spLocks noGrp="1" noChangeArrowheads="1"/>
          </p:cNvSpPr>
          <p:nvPr>
            <p:ph type="sldNum" sz="quarter"/>
          </p:nvPr>
        </p:nvSpPr>
        <p:spPr>
          <a:noFill/>
          <a:ln>
            <a:round/>
            <a:headEnd/>
            <a:tailEnd/>
          </a:ln>
        </p:spPr>
        <p:txBody>
          <a:bodyPr/>
          <a:lstStyle/>
          <a:p>
            <a:fld id="{75B6A8EB-0B76-457C-ABCD-B048EC1B982F}" type="slidenum">
              <a:rPr lang="en-US">
                <a:ea typeface="Microsoft YaHei" charset="-122"/>
              </a:rPr>
              <a:pPr/>
              <a:t>45</a:t>
            </a:fld>
            <a:endParaRPr lang="en-US">
              <a:ea typeface="Microsoft YaHei" charset="-122"/>
            </a:endParaRPr>
          </a:p>
        </p:txBody>
      </p:sp>
      <p:sp>
        <p:nvSpPr>
          <p:cNvPr id="11161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1620"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err="1" smtClean="0">
                <a:latin typeface="Calibri" pitchFamily="32" charset="0"/>
                <a:ea typeface="Microsoft YaHei" charset="-122"/>
              </a:rPr>
              <a:t>Voramai</a:t>
            </a:r>
            <a:r>
              <a:rPr lang="en-US" dirty="0" smtClean="0">
                <a:latin typeface="Calibri" pitchFamily="32" charset="0"/>
                <a:ea typeface="Microsoft YaHei" charset="-122"/>
              </a:rPr>
              <a:t> </a:t>
            </a:r>
            <a:r>
              <a:rPr lang="en-US" dirty="0" err="1" smtClean="0">
                <a:latin typeface="Calibri" pitchFamily="32" charset="0"/>
                <a:ea typeface="Microsoft YaHei" charset="-122"/>
              </a:rPr>
              <a:t>Kabilsingh</a:t>
            </a:r>
            <a:r>
              <a:rPr lang="en-US" dirty="0" smtClean="0">
                <a:latin typeface="Calibri" pitchFamily="32" charset="0"/>
                <a:ea typeface="Microsoft YaHei" charset="-122"/>
              </a:rPr>
              <a:t> </a:t>
            </a:r>
            <a:r>
              <a:rPr lang="en-US" dirty="0" err="1" smtClean="0">
                <a:latin typeface="Calibri" pitchFamily="32" charset="0"/>
                <a:ea typeface="Microsoft YaHei" charset="-122"/>
              </a:rPr>
              <a:t>Shatsena</a:t>
            </a:r>
            <a:r>
              <a:rPr lang="en-US" dirty="0" smtClean="0">
                <a:latin typeface="Calibri" pitchFamily="32" charset="0"/>
                <a:ea typeface="Microsoft YaHei" charset="-122"/>
              </a:rPr>
              <a:t>, a Thai wife and mother, who had been married to member of parliament, began her monastic life by receiving the ‘Eight Precepts’ and lived as a maechee for 15 years.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-She was then ordained as a samaneri with the 10 precepts by an eminent Thai bhikkhu in a Wat in the royal residence.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-Since she could not be fully ordained in Thailand, </a:t>
            </a:r>
            <a:r>
              <a:rPr lang="en-US" b="1" dirty="0" smtClean="0">
                <a:latin typeface="Calibri" pitchFamily="32" charset="0"/>
                <a:ea typeface="Microsoft YaHei" charset="-122"/>
              </a:rPr>
              <a:t>she traveled to Taiwan to ordain as Venerable Ta Tao </a:t>
            </a:r>
            <a:r>
              <a:rPr lang="en-US" b="1" dirty="0" err="1" smtClean="0">
                <a:latin typeface="Calibri" pitchFamily="32" charset="0"/>
                <a:ea typeface="Microsoft YaHei" charset="-122"/>
              </a:rPr>
              <a:t>Fa</a:t>
            </a:r>
            <a:r>
              <a:rPr lang="en-US" b="1" dirty="0" smtClean="0">
                <a:latin typeface="Calibri" pitchFamily="32" charset="0"/>
                <a:ea typeface="Microsoft YaHei" charset="-122"/>
              </a:rPr>
              <a:t> Tzu.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-She established </a:t>
            </a:r>
            <a:r>
              <a:rPr lang="en-US" dirty="0" err="1" smtClean="0">
                <a:latin typeface="Calibri" pitchFamily="32" charset="0"/>
                <a:ea typeface="Microsoft YaHei" charset="-122"/>
              </a:rPr>
              <a:t>Sondhammakalyani</a:t>
            </a:r>
            <a:r>
              <a:rPr lang="en-US" dirty="0" smtClean="0">
                <a:latin typeface="Calibri" pitchFamily="32" charset="0"/>
                <a:ea typeface="Microsoft YaHei" charset="-122"/>
              </a:rPr>
              <a:t> Temple outside of Bangkok on land purchased by the Queen, published a Buddhist monthly magazine for 32 years and was very involved with social welfare.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Her daughter, Ven. Bhikkhuni </a:t>
            </a:r>
            <a:r>
              <a:rPr lang="en-US" dirty="0" err="1" smtClean="0">
                <a:latin typeface="Calibri" pitchFamily="32" charset="0"/>
                <a:ea typeface="Microsoft YaHei" charset="-122"/>
              </a:rPr>
              <a:t>Dhamananda</a:t>
            </a:r>
            <a:r>
              <a:rPr lang="en-US" dirty="0" smtClean="0">
                <a:latin typeface="Calibri" pitchFamily="32" charset="0"/>
                <a:ea typeface="Microsoft YaHei" charset="-122"/>
              </a:rPr>
              <a:t>, was the first Thai bhikkhuni ordained in the Theravada tradition. “Venerable Grandma”, as she was known died in 2003. </a:t>
            </a:r>
          </a:p>
        </p:txBody>
      </p:sp>
      <p:sp>
        <p:nvSpPr>
          <p:cNvPr id="11162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C5CC5F5-7664-4A19-B63A-85D20E8BC987}" type="slidenum">
              <a:rPr lang="en-US"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45</a:t>
            </a:fld>
            <a:endParaRPr lang="en-US" sz="120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p:nvPr>
        </p:nvSpPr>
        <p:spPr>
          <a:noFill/>
          <a:ln>
            <a:round/>
            <a:headEnd/>
            <a:tailEnd/>
          </a:ln>
        </p:spPr>
        <p:txBody>
          <a:bodyPr/>
          <a:lstStyle/>
          <a:p>
            <a:fld id="{A8C95C87-28F0-4DE9-A7BC-F4A65DAEEC34}" type="slidenum">
              <a:rPr lang="en-US">
                <a:ea typeface="Microsoft YaHei" charset="-122"/>
              </a:rPr>
              <a:pPr/>
              <a:t>46</a:t>
            </a:fld>
            <a:endParaRPr lang="en-US">
              <a:ea typeface="Microsoft YaHei" charset="-122"/>
            </a:endParaRPr>
          </a:p>
        </p:txBody>
      </p:sp>
      <p:sp>
        <p:nvSpPr>
          <p:cNvPr id="11264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2644"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Bhiksuni Tenzin Palmo was one of the first Westerners ordained as a bhiksuni.  She received full ordination in Hong Kong in 1972.  She lived for 12 years in a remote cave in the Himalayas, recounted in her book, “Cave in the Snow”.  She established a Nunnery in the Himalayas to train women.</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p:txBody>
      </p:sp>
      <p:sp>
        <p:nvSpPr>
          <p:cNvPr id="11264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7CFFF48-A3CD-43B5-AD8C-0D4F0321C67C}"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46</a:t>
            </a:fld>
            <a:endParaRPr lang="en-US" sz="1200">
              <a:solidFill>
                <a:srgbClr val="000000"/>
              </a:solidFill>
              <a:latin typeface="Calibri" pitchFamily="32"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666" name="Rectangle 7"/>
          <p:cNvSpPr>
            <a:spLocks noGrp="1" noChangeArrowheads="1"/>
          </p:cNvSpPr>
          <p:nvPr>
            <p:ph type="sldNum" sz="quarter"/>
          </p:nvPr>
        </p:nvSpPr>
        <p:spPr>
          <a:noFill/>
          <a:ln>
            <a:round/>
            <a:headEnd/>
            <a:tailEnd/>
          </a:ln>
        </p:spPr>
        <p:txBody>
          <a:bodyPr/>
          <a:lstStyle/>
          <a:p>
            <a:fld id="{FF43E78D-80AC-444D-9274-F67DDF8D8AC0}" type="slidenum">
              <a:rPr lang="en-US">
                <a:ea typeface="Microsoft YaHei" charset="-122"/>
              </a:rPr>
              <a:pPr/>
              <a:t>47</a:t>
            </a:fld>
            <a:endParaRPr lang="en-US">
              <a:ea typeface="Microsoft YaHei" charset="-122"/>
            </a:endParaRPr>
          </a:p>
        </p:txBody>
      </p:sp>
      <p:sp>
        <p:nvSpPr>
          <p:cNvPr id="113667"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3668"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Bhiksuni Pema Chodron was fully ordained in 1981 fully in Chinese lineage also in Hong Kong.  She is currently abbess of </a:t>
            </a:r>
            <a:r>
              <a:rPr lang="en-US" dirty="0" err="1" smtClean="0">
                <a:latin typeface="Calibri" pitchFamily="32" charset="0"/>
                <a:ea typeface="Microsoft YaHei" charset="-122"/>
              </a:rPr>
              <a:t>Gampo</a:t>
            </a:r>
            <a:r>
              <a:rPr lang="en-US" dirty="0" smtClean="0">
                <a:latin typeface="Calibri" pitchFamily="32" charset="0"/>
                <a:ea typeface="Microsoft YaHei" charset="-122"/>
              </a:rPr>
              <a:t> Abbey in rural Cape Breton, Nova Scotia and it the author of many books on Buddhism.</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1366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84A8443-ABC9-4821-99A3-B25AC727E031}"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47</a:t>
            </a:fld>
            <a:endParaRPr lang="en-US" sz="1200">
              <a:solidFill>
                <a:srgbClr val="000000"/>
              </a:solidFill>
              <a:latin typeface="Calibri" pitchFamily="32"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4690" name="Rectangle 7"/>
          <p:cNvSpPr>
            <a:spLocks noGrp="1" noChangeArrowheads="1"/>
          </p:cNvSpPr>
          <p:nvPr>
            <p:ph type="sldNum" sz="quarter"/>
          </p:nvPr>
        </p:nvSpPr>
        <p:spPr>
          <a:noFill/>
          <a:ln>
            <a:round/>
            <a:headEnd/>
            <a:tailEnd/>
          </a:ln>
        </p:spPr>
        <p:txBody>
          <a:bodyPr/>
          <a:lstStyle/>
          <a:p>
            <a:fld id="{B787A8C3-DB9D-4D8B-B3C9-D94ADD5086E3}" type="slidenum">
              <a:rPr lang="en-US">
                <a:ea typeface="Microsoft YaHei" charset="-122"/>
              </a:rPr>
              <a:pPr/>
              <a:t>48</a:t>
            </a:fld>
            <a:endParaRPr lang="en-US">
              <a:ea typeface="Microsoft YaHei" charset="-122"/>
            </a:endParaRPr>
          </a:p>
        </p:txBody>
      </p:sp>
      <p:sp>
        <p:nvSpPr>
          <p:cNvPr id="114691"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4692" name="Text Box 2"/>
          <p:cNvSpPr txBox="1">
            <a:spLocks noGrp="1" noChangeArrowheads="1"/>
          </p:cNvSpPr>
          <p:nvPr>
            <p:ph type="body" idx="1"/>
          </p:nvPr>
        </p:nvSpPr>
        <p:spPr>
          <a:xfrm>
            <a:off x="685800" y="4343400"/>
            <a:ext cx="5486400" cy="4114800"/>
          </a:xfrm>
          <a:noFill/>
        </p:spPr>
        <p:txBody>
          <a:bodyPr/>
          <a:lstStyle/>
          <a:p>
            <a:pPr>
              <a:lnSpc>
                <a:spcPct val="90000"/>
              </a:lnSpc>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Raised in Hawaii, a surfing competition led her to Japan, which then took her to India. Compelled by the Tibetan culture &amp; spirituality in </a:t>
            </a:r>
            <a:r>
              <a:rPr lang="en-US" dirty="0" err="1" smtClean="0">
                <a:latin typeface="Calibri" pitchFamily="32" charset="0"/>
                <a:ea typeface="Microsoft YaHei" charset="-122"/>
              </a:rPr>
              <a:t>Dharamsala</a:t>
            </a:r>
            <a:r>
              <a:rPr lang="en-US" dirty="0" smtClean="0">
                <a:latin typeface="Calibri" pitchFamily="32" charset="0"/>
                <a:ea typeface="Microsoft YaHei" charset="-122"/>
              </a:rPr>
              <a:t>, she stayed for a year. When money ran out, she sold her guitar back at home &amp; stayed another year. </a:t>
            </a:r>
          </a:p>
          <a:p>
            <a:pPr>
              <a:lnSpc>
                <a:spcPct val="90000"/>
              </a:lnSpc>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lnSpc>
                <a:spcPct val="90000"/>
              </a:lnSpc>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She was fully ordained in Mahayana tradition in South Korea in 1982.  </a:t>
            </a:r>
          </a:p>
          <a:p>
            <a:pPr>
              <a:lnSpc>
                <a:spcPct val="90000"/>
              </a:lnSpc>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lnSpc>
                <a:spcPct val="90000"/>
              </a:lnSpc>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She went on to co-found, with Ayya Khema, Sakyadhita (Daughters of the Buddha) International Association of Buddhist Women. Through her </a:t>
            </a:r>
            <a:r>
              <a:rPr lang="en-US" dirty="0" err="1" smtClean="0">
                <a:latin typeface="Calibri" pitchFamily="32" charset="0"/>
                <a:ea typeface="Microsoft YaHei" charset="-122"/>
              </a:rPr>
              <a:t>Jamyang</a:t>
            </a:r>
            <a:r>
              <a:rPr lang="en-US" dirty="0" smtClean="0">
                <a:latin typeface="Calibri" pitchFamily="32" charset="0"/>
                <a:ea typeface="Microsoft YaHei" charset="-122"/>
              </a:rPr>
              <a:t> Foundation in the Himalayas she has started a number of schools to educate Indian women. She also helped to establish the </a:t>
            </a:r>
            <a:r>
              <a:rPr lang="en-US" dirty="0" err="1" smtClean="0">
                <a:latin typeface="Calibri" pitchFamily="32" charset="0"/>
                <a:ea typeface="Microsoft YaHei" charset="-122"/>
              </a:rPr>
              <a:t>Sanghamitra</a:t>
            </a:r>
            <a:r>
              <a:rPr lang="en-US" dirty="0" smtClean="0">
                <a:latin typeface="Calibri" pitchFamily="32" charset="0"/>
                <a:ea typeface="Microsoft YaHei" charset="-122"/>
              </a:rPr>
              <a:t> Institute in Delhi. Most recently she was instrumental in orchestrating the visit of His Holiness the Dalai Lama to San Diego.</a:t>
            </a:r>
          </a:p>
          <a:p>
            <a:pPr>
              <a:lnSpc>
                <a:spcPct val="90000"/>
              </a:lnSpc>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lnSpc>
                <a:spcPct val="90000"/>
              </a:lnSpc>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1469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5DA2CF5-0B2C-4C0B-94F6-22AED37A68DE}" type="slidenum">
              <a:rPr lang="en-US"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48</a:t>
            </a:fld>
            <a:endParaRPr lang="en-US" sz="1200">
              <a:solidFill>
                <a:srgbClr val="000000"/>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5714" name="Rectangle 7"/>
          <p:cNvSpPr>
            <a:spLocks noGrp="1" noChangeArrowheads="1"/>
          </p:cNvSpPr>
          <p:nvPr>
            <p:ph type="sldNum" sz="quarter"/>
          </p:nvPr>
        </p:nvSpPr>
        <p:spPr>
          <a:noFill/>
          <a:ln>
            <a:round/>
            <a:headEnd/>
            <a:tailEnd/>
          </a:ln>
        </p:spPr>
        <p:txBody>
          <a:bodyPr/>
          <a:lstStyle/>
          <a:p>
            <a:fld id="{2841E76D-5D2B-43E0-B6F8-83CC4CF1EC3E}" type="slidenum">
              <a:rPr lang="en-US">
                <a:ea typeface="Microsoft YaHei" charset="-122"/>
              </a:rPr>
              <a:pPr/>
              <a:t>49</a:t>
            </a:fld>
            <a:endParaRPr lang="en-US">
              <a:ea typeface="Microsoft YaHei" charset="-122"/>
            </a:endParaRPr>
          </a:p>
        </p:txBody>
      </p:sp>
      <p:sp>
        <p:nvSpPr>
          <p:cNvPr id="11571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5716"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Bhiksuni Thubten </a:t>
            </a:r>
            <a:r>
              <a:rPr lang="en-US" dirty="0" err="1" smtClean="0">
                <a:latin typeface="Calibri" pitchFamily="32" charset="0"/>
                <a:ea typeface="Microsoft YaHei" charset="-122"/>
              </a:rPr>
              <a:t>Chodrun</a:t>
            </a:r>
            <a:r>
              <a:rPr lang="en-US" dirty="0" smtClean="0">
                <a:latin typeface="Calibri" pitchFamily="32" charset="0"/>
                <a:ea typeface="Microsoft YaHei" charset="-122"/>
              </a:rPr>
              <a:t> was full ordained in 1987 in Taiwan and went on to establish the </a:t>
            </a:r>
            <a:r>
              <a:rPr lang="en-US" dirty="0" err="1" smtClean="0">
                <a:latin typeface="Calibri" pitchFamily="32" charset="0"/>
                <a:ea typeface="Microsoft YaHei" charset="-122"/>
              </a:rPr>
              <a:t>Sravastri</a:t>
            </a:r>
            <a:r>
              <a:rPr lang="en-US" dirty="0" smtClean="0">
                <a:latin typeface="Calibri" pitchFamily="32" charset="0"/>
                <a:ea typeface="Microsoft YaHei" charset="-122"/>
              </a:rPr>
              <a:t> Abbey in Washington State.</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1571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33B8775-6A67-42E7-98CC-FB7F306350F5}"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49</a:t>
            </a:fld>
            <a:endParaRPr lang="en-US" sz="1200">
              <a:solidFill>
                <a:srgbClr val="000000"/>
              </a:solidFill>
              <a:latin typeface="Calibri" pitchFamily="32"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594" name="Rectangle 7"/>
          <p:cNvSpPr>
            <a:spLocks noGrp="1" noChangeArrowheads="1"/>
          </p:cNvSpPr>
          <p:nvPr>
            <p:ph type="sldNum" sz="quarter"/>
          </p:nvPr>
        </p:nvSpPr>
        <p:spPr>
          <a:noFill/>
          <a:ln>
            <a:round/>
            <a:headEnd/>
            <a:tailEnd/>
          </a:ln>
        </p:spPr>
        <p:txBody>
          <a:bodyPr/>
          <a:lstStyle/>
          <a:p>
            <a:fld id="{B9578E3E-EE86-4696-AC65-0583BF2EBA04}" type="slidenum">
              <a:rPr lang="en-US">
                <a:ea typeface="Microsoft YaHei" charset="-122"/>
              </a:rPr>
              <a:pPr/>
              <a:t>5</a:t>
            </a:fld>
            <a:endParaRPr lang="en-US">
              <a:ea typeface="Microsoft YaHei" charset="-122"/>
            </a:endParaRPr>
          </a:p>
        </p:txBody>
      </p:sp>
      <p:sp>
        <p:nvSpPr>
          <p:cNvPr id="11059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0596" name="Text Box 2"/>
          <p:cNvSpPr txBox="1">
            <a:spLocks noGrp="1" noChangeArrowheads="1"/>
          </p:cNvSpPr>
          <p:nvPr>
            <p:ph type="body" idx="1"/>
          </p:nvPr>
        </p:nvSpPr>
        <p:spPr>
          <a:xfrm>
            <a:off x="685800" y="4343400"/>
            <a:ext cx="5486400" cy="4114800"/>
          </a:xfrm>
          <a:noFill/>
        </p:spPr>
        <p:txBody>
          <a:bodyPr/>
          <a:lstStyle/>
          <a:p>
            <a:r>
              <a:rPr lang="en-US" dirty="0" smtClean="0"/>
              <a:t>And here are pictures</a:t>
            </a:r>
            <a:r>
              <a:rPr lang="en-US" baseline="0" dirty="0" smtClean="0"/>
              <a:t> of some of today’s bhikkhuni sisters, of several different traditions</a:t>
            </a:r>
            <a:endParaRPr lang="en-US" dirty="0" smtClean="0"/>
          </a:p>
          <a:p>
            <a:endParaRPr lang="en-US" dirty="0" smtClean="0"/>
          </a:p>
          <a:p>
            <a:r>
              <a:rPr lang="en-US" dirty="0" smtClean="0"/>
              <a:t>These are gatherings of women, many of them friends, often spanning groups and traditions.  The women are drawn together, held together, uplift and support one another, by their companionship and by their practice of the path for common goal together.  This is the meaning of the Story of the Seven Sisters .</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1059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2F489A9-3AE8-4977-BA44-2CCEB1E675EB}" type="slidenum">
              <a:rPr lang="en-US"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a:t>
            </a:fld>
            <a:endParaRPr lang="en-US" sz="1200">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738" name="Rectangle 7"/>
          <p:cNvSpPr>
            <a:spLocks noGrp="1" noChangeArrowheads="1"/>
          </p:cNvSpPr>
          <p:nvPr>
            <p:ph type="sldNum" sz="quarter"/>
          </p:nvPr>
        </p:nvSpPr>
        <p:spPr>
          <a:noFill/>
          <a:ln>
            <a:round/>
            <a:headEnd/>
            <a:tailEnd/>
          </a:ln>
        </p:spPr>
        <p:txBody>
          <a:bodyPr/>
          <a:lstStyle/>
          <a:p>
            <a:fld id="{05A6A522-231B-4480-9F70-E76C37B2BA1B}" type="slidenum">
              <a:rPr lang="en-US">
                <a:ea typeface="Microsoft YaHei" charset="-122"/>
              </a:rPr>
              <a:pPr/>
              <a:t>50</a:t>
            </a:fld>
            <a:endParaRPr lang="en-US">
              <a:ea typeface="Microsoft YaHei" charset="-122"/>
            </a:endParaRPr>
          </a:p>
        </p:txBody>
      </p:sp>
      <p:sp>
        <p:nvSpPr>
          <p:cNvPr id="11673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6740"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Like Sanghamitta, the women who ordained earlier taught and ordained other women.  In 1998, Bhiksunis Thubten Chodron and Karma Lekshe Tsomo ordained new bhiksunis at </a:t>
            </a:r>
            <a:r>
              <a:rPr lang="en-US" dirty="0" err="1" smtClean="0">
                <a:latin typeface="Calibri" pitchFamily="32" charset="0"/>
                <a:ea typeface="Microsoft YaHei" charset="-122"/>
              </a:rPr>
              <a:t>Bodhgaya</a:t>
            </a:r>
            <a:r>
              <a:rPr lang="en-US" dirty="0" smtClean="0">
                <a:latin typeface="Calibri" pitchFamily="32" charset="0"/>
                <a:ea typeface="Microsoft YaHei" charset="-122"/>
              </a:rPr>
              <a:t>, India.</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1674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0ABA0C3-FFC8-4722-BAA1-F4A1D68ED4E1}"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50</a:t>
            </a:fld>
            <a:endParaRPr lang="en-US" sz="1200">
              <a:solidFill>
                <a:srgbClr val="000000"/>
              </a:solidFill>
              <a:latin typeface="Calibri" pitchFamily="32"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7762" name="Rectangle 7"/>
          <p:cNvSpPr>
            <a:spLocks noGrp="1" noChangeArrowheads="1"/>
          </p:cNvSpPr>
          <p:nvPr>
            <p:ph type="sldNum" sz="quarter"/>
          </p:nvPr>
        </p:nvSpPr>
        <p:spPr>
          <a:noFill/>
          <a:ln>
            <a:round/>
            <a:headEnd/>
            <a:tailEnd/>
          </a:ln>
        </p:spPr>
        <p:txBody>
          <a:bodyPr/>
          <a:lstStyle/>
          <a:p>
            <a:fld id="{D906A70F-5F87-43F0-B2FE-7E46FB289706}" type="slidenum">
              <a:rPr lang="en-US">
                <a:ea typeface="Microsoft YaHei" charset="-122"/>
              </a:rPr>
              <a:pPr/>
              <a:t>51</a:t>
            </a:fld>
            <a:endParaRPr lang="en-US">
              <a:ea typeface="Microsoft YaHei" charset="-122"/>
            </a:endParaRPr>
          </a:p>
        </p:txBody>
      </p:sp>
      <p:sp>
        <p:nvSpPr>
          <p:cNvPr id="11776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7764"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In 1988  a group of Sri Lankan ten-precept nuns ordained at </a:t>
            </a:r>
            <a:r>
              <a:rPr lang="en-US" dirty="0" err="1" smtClean="0">
                <a:latin typeface="Calibri" pitchFamily="32" charset="0"/>
                <a:ea typeface="Microsoft YaHei" charset="-122"/>
              </a:rPr>
              <a:t>Hsi</a:t>
            </a:r>
            <a:r>
              <a:rPr lang="en-US" dirty="0" smtClean="0">
                <a:latin typeface="Calibri" pitchFamily="32" charset="0"/>
                <a:ea typeface="Microsoft YaHei" charset="-122"/>
              </a:rPr>
              <a:t> Lai Monastery in Hacienda Heights, Southern California.  That group included Ayya Khema, Ven. </a:t>
            </a:r>
            <a:r>
              <a:rPr lang="en-US" dirty="0" err="1" smtClean="0">
                <a:latin typeface="Calibri" pitchFamily="32" charset="0"/>
                <a:ea typeface="Microsoft YaHei" charset="-122"/>
              </a:rPr>
              <a:t>Dharmapali</a:t>
            </a:r>
            <a:r>
              <a:rPr lang="en-US" dirty="0" smtClean="0">
                <a:latin typeface="Calibri" pitchFamily="32" charset="0"/>
                <a:ea typeface="Microsoft YaHei" charset="-122"/>
              </a:rPr>
              <a:t> (the first American bhikkhuni - now disrobed) and the first Nepalese Theravada bhikkhuni in modern times, Ven </a:t>
            </a:r>
            <a:r>
              <a:rPr lang="en-US" dirty="0" err="1" smtClean="0">
                <a:latin typeface="Calibri" pitchFamily="32" charset="0"/>
                <a:ea typeface="Microsoft YaHei" charset="-122"/>
              </a:rPr>
              <a:t>Dhammawati</a:t>
            </a: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Sadly, without support, only Ayya Khema remained a bhikkhuni.  (It was awareness of this situation that later inspired Susan Pembroke to found the Alliance for Bhikkhunis, to help support bhikkhunis, but more about that later.) </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1776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52A5A26-10F5-4982-B02B-B3266E0801C8}"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51</a:t>
            </a:fld>
            <a:endParaRPr lang="en-US" sz="1200">
              <a:solidFill>
                <a:srgbClr val="000000"/>
              </a:solidFill>
              <a:latin typeface="Calibri" pitchFamily="32"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8786" name="Rectangle 7"/>
          <p:cNvSpPr>
            <a:spLocks noGrp="1" noChangeArrowheads="1"/>
          </p:cNvSpPr>
          <p:nvPr>
            <p:ph type="sldNum" sz="quarter"/>
          </p:nvPr>
        </p:nvSpPr>
        <p:spPr>
          <a:noFill/>
          <a:ln>
            <a:round/>
            <a:headEnd/>
            <a:tailEnd/>
          </a:ln>
        </p:spPr>
        <p:txBody>
          <a:bodyPr/>
          <a:lstStyle/>
          <a:p>
            <a:fld id="{9AEB5C58-8464-45B8-BEBC-22D9E04D8034}" type="slidenum">
              <a:rPr lang="en-US">
                <a:ea typeface="Microsoft YaHei" charset="-122"/>
              </a:rPr>
              <a:pPr/>
              <a:t>52</a:t>
            </a:fld>
            <a:endParaRPr lang="en-US">
              <a:ea typeface="Microsoft YaHei" charset="-122"/>
            </a:endParaRPr>
          </a:p>
        </p:txBody>
      </p:sp>
      <p:sp>
        <p:nvSpPr>
          <p:cNvPr id="118787"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8788" name="Text Box 2"/>
          <p:cNvSpPr txBox="1">
            <a:spLocks noGrp="1" noChangeArrowheads="1"/>
          </p:cNvSpPr>
          <p:nvPr>
            <p:ph type="body" idx="1"/>
          </p:nvPr>
        </p:nvSpPr>
        <p:spPr>
          <a:xfrm>
            <a:off x="685800" y="4343400"/>
            <a:ext cx="5486400" cy="4114800"/>
          </a:xfrm>
          <a:noFill/>
        </p:spPr>
        <p:txBody>
          <a:bodyPr/>
          <a:lstStyle/>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In 1979 Ayya Khema first ordained as a 10 precept nun in Sri Lanka, where she was active in restoring full ordination for women and setting up many training centers for nuns.  Ayya Khema was fully ordained in a Taiwanese temple in Los Angles in 1988.  Along with Bhiksuni </a:t>
            </a:r>
            <a:r>
              <a:rPr lang="en-US" dirty="0" err="1" smtClean="0">
                <a:latin typeface="Calibri" pitchFamily="32" charset="0"/>
                <a:ea typeface="Microsoft YaHei" charset="-122"/>
              </a:rPr>
              <a:t>Lekse</a:t>
            </a:r>
            <a:r>
              <a:rPr lang="en-US" dirty="0" smtClean="0">
                <a:latin typeface="Calibri" pitchFamily="32" charset="0"/>
                <a:ea typeface="Microsoft YaHei" charset="-122"/>
              </a:rPr>
              <a:t> Tsomo, she co-founded Sakyadhita.  In 1987 she was the first Buddhist nun to address the UN.</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1878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D708946-08DA-4519-9969-3A1DBE5C385B}"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52</a:t>
            </a:fld>
            <a:endParaRPr lang="en-US" sz="1200">
              <a:solidFill>
                <a:srgbClr val="000000"/>
              </a:solidFill>
              <a:latin typeface="Calibri" pitchFamily="32"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7"/>
          <p:cNvSpPr>
            <a:spLocks noGrp="1" noChangeArrowheads="1"/>
          </p:cNvSpPr>
          <p:nvPr>
            <p:ph type="sldNum" sz="quarter"/>
          </p:nvPr>
        </p:nvSpPr>
        <p:spPr>
          <a:noFill/>
          <a:ln>
            <a:round/>
            <a:headEnd/>
            <a:tailEnd/>
          </a:ln>
        </p:spPr>
        <p:txBody>
          <a:bodyPr/>
          <a:lstStyle/>
          <a:p>
            <a:fld id="{F776D2A7-51CD-430E-AE9A-3B5F6EB58F42}" type="slidenum">
              <a:rPr lang="en-US">
                <a:ea typeface="Microsoft YaHei" charset="-122"/>
              </a:rPr>
              <a:pPr/>
              <a:t>53</a:t>
            </a:fld>
            <a:endParaRPr lang="en-US">
              <a:ea typeface="Microsoft YaHei" charset="-122"/>
            </a:endParaRPr>
          </a:p>
        </p:txBody>
      </p:sp>
      <p:sp>
        <p:nvSpPr>
          <p:cNvPr id="119811"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19812" name="Text Box 2"/>
          <p:cNvSpPr txBox="1">
            <a:spLocks noGrp="1" noChangeArrowheads="1"/>
          </p:cNvSpPr>
          <p:nvPr>
            <p:ph type="body" idx="1"/>
          </p:nvPr>
        </p:nvSpPr>
        <p:spPr>
          <a:xfrm>
            <a:off x="685800" y="4343400"/>
            <a:ext cx="5486400" cy="4114800"/>
          </a:xfrm>
          <a:noFill/>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In 1996, Sakyadhita, along with South Korea &amp; Sri Lankan monks organized and sponsored the first International higher ordination in Sarnath, India.  At that time 10 Sri Lankan nuns received full ordination as bhikkhuni.  </a:t>
            </a:r>
            <a:r>
              <a:rPr lang="en-US" b="1" dirty="0" smtClean="0">
                <a:latin typeface="Calibri" pitchFamily="32" charset="0"/>
                <a:ea typeface="Microsoft YaHei" charset="-122"/>
              </a:rPr>
              <a:t>Although it did not occur in Sri Lanka it reestablished the Bhikkhuni sangha in Sri Lanka</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p:txBody>
      </p:sp>
      <p:sp>
        <p:nvSpPr>
          <p:cNvPr id="11981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FE2E390-25B3-481D-9BDB-2EC6404082CD}"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53</a:t>
            </a:fld>
            <a:endParaRPr lang="en-US" sz="1200">
              <a:solidFill>
                <a:srgbClr val="000000"/>
              </a:solidFill>
              <a:latin typeface="Calibri" pitchFamily="32"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0834" name="Rectangle 7"/>
          <p:cNvSpPr>
            <a:spLocks noGrp="1" noChangeArrowheads="1"/>
          </p:cNvSpPr>
          <p:nvPr>
            <p:ph type="sldNum" sz="quarter"/>
          </p:nvPr>
        </p:nvSpPr>
        <p:spPr>
          <a:noFill/>
          <a:ln>
            <a:round/>
            <a:headEnd/>
            <a:tailEnd/>
          </a:ln>
        </p:spPr>
        <p:txBody>
          <a:bodyPr/>
          <a:lstStyle/>
          <a:p>
            <a:fld id="{AFF76195-621D-47A7-B1CB-BF1CB0427E62}" type="slidenum">
              <a:rPr lang="en-US">
                <a:ea typeface="Microsoft YaHei" charset="-122"/>
              </a:rPr>
              <a:pPr/>
              <a:t>54</a:t>
            </a:fld>
            <a:endParaRPr lang="en-US">
              <a:ea typeface="Microsoft YaHei" charset="-122"/>
            </a:endParaRPr>
          </a:p>
        </p:txBody>
      </p:sp>
      <p:sp>
        <p:nvSpPr>
          <p:cNvPr id="12083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20836"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One of those Sri Lankan women was Ven. Bhikkhuni Kusuma MA. PhD.  She has pioneered the re-establishment</a:t>
            </a:r>
            <a:r>
              <a:rPr lang="en-US" b="1" dirty="0" smtClean="0">
                <a:latin typeface="Calibri" pitchFamily="32" charset="0"/>
                <a:ea typeface="Microsoft YaHei" charset="-122"/>
              </a:rPr>
              <a:t> </a:t>
            </a:r>
            <a:r>
              <a:rPr lang="en-US" dirty="0" smtClean="0">
                <a:latin typeface="Calibri" pitchFamily="32" charset="0"/>
                <a:ea typeface="Microsoft YaHei" charset="-122"/>
              </a:rPr>
              <a:t>the</a:t>
            </a:r>
            <a:r>
              <a:rPr lang="en-US" b="1" dirty="0" smtClean="0">
                <a:latin typeface="Calibri" pitchFamily="32" charset="0"/>
                <a:ea typeface="Microsoft YaHei" charset="-122"/>
              </a:rPr>
              <a:t> </a:t>
            </a:r>
            <a:r>
              <a:rPr lang="en-US" dirty="0" smtClean="0">
                <a:latin typeface="Calibri" pitchFamily="32" charset="0"/>
                <a:ea typeface="Microsoft YaHei" charset="-122"/>
              </a:rPr>
              <a:t>Theravada Bhikkhuni Sangha in Sri Lanka and has taken upon herself the task of carrying on the efforts of her mentor, Ayya Khema, in establishing the 'Ayya Khema International Buddhist </a:t>
            </a:r>
            <a:r>
              <a:rPr lang="en-US" dirty="0" err="1" smtClean="0">
                <a:latin typeface="Calibri" pitchFamily="32" charset="0"/>
                <a:ea typeface="Microsoft YaHei" charset="-122"/>
              </a:rPr>
              <a:t>Mandir</a:t>
            </a:r>
            <a:r>
              <a:rPr lang="en-US" dirty="0" smtClean="0">
                <a:latin typeface="Calibri" pitchFamily="32" charset="0"/>
                <a:ea typeface="Microsoft YaHei" charset="-122"/>
              </a:rPr>
              <a:t>. </a:t>
            </a:r>
          </a:p>
        </p:txBody>
      </p:sp>
      <p:sp>
        <p:nvSpPr>
          <p:cNvPr id="12083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4A7F8F5-B159-4307-BE3B-0318A14890EF}"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54</a:t>
            </a:fld>
            <a:endParaRPr lang="en-US" sz="1200">
              <a:solidFill>
                <a:srgbClr val="000000"/>
              </a:solidFill>
              <a:latin typeface="Calibri" pitchFamily="32"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1858" name="Rectangle 7"/>
          <p:cNvSpPr>
            <a:spLocks noGrp="1" noChangeArrowheads="1"/>
          </p:cNvSpPr>
          <p:nvPr>
            <p:ph type="sldNum" sz="quarter"/>
          </p:nvPr>
        </p:nvSpPr>
        <p:spPr>
          <a:noFill/>
          <a:ln>
            <a:round/>
            <a:headEnd/>
            <a:tailEnd/>
          </a:ln>
        </p:spPr>
        <p:txBody>
          <a:bodyPr/>
          <a:lstStyle/>
          <a:p>
            <a:fld id="{DBD31F87-DBAE-4F67-998F-7AC53D624202}" type="slidenum">
              <a:rPr lang="en-US">
                <a:ea typeface="Microsoft YaHei" charset="-122"/>
              </a:rPr>
              <a:pPr/>
              <a:t>55</a:t>
            </a:fld>
            <a:endParaRPr lang="en-US">
              <a:ea typeface="Microsoft YaHei" charset="-122"/>
            </a:endParaRPr>
          </a:p>
        </p:txBody>
      </p:sp>
      <p:sp>
        <p:nvSpPr>
          <p:cNvPr id="12185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21860"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smtClean="0">
                <a:latin typeface="Calibri" pitchFamily="32" charset="0"/>
                <a:ea typeface="Microsoft YaHei" charset="-122"/>
              </a:rPr>
              <a:t>In 2003, Sri Lanka came full circle from the time the Sanghamitta first brought the bhikkhuni sangha to the island.  The first bhikkhuni higher ordinations in modern times were held on Sri Lankan soil.</a:t>
            </a:r>
            <a:r>
              <a:rPr lang="en-US" dirty="0" smtClean="0">
                <a:latin typeface="Calibri" pitchFamily="32" charset="0"/>
                <a:ea typeface="Microsoft YaHei" charset="-122"/>
              </a:rPr>
              <a:t>  Ordained at that time were American Ayya Sudhamma, and Burmese Ayya Gunasari and Ayya Saccavadi, as well as Thailand’s Venerable Dhammananda.  Ayya Gunasari was the first Burmese and Ven. Dhammananda the first Thai woman to be fully ordained as a Theravada bhikkhuni in modern times.  Ayya Sudhamma has the distinction of being the first American woman to be fully ordained in Sri Lanka.  </a:t>
            </a:r>
            <a:r>
              <a:rPr lang="en-US" i="1" dirty="0" smtClean="0">
                <a:latin typeface="Calibri" pitchFamily="32" charset="0"/>
                <a:ea typeface="Microsoft YaHei" charset="-122"/>
              </a:rPr>
              <a:t>In this same year, Vietnamese Bhikkhuni Dhammananda also ordained but at Anuradhapura, Sri Lanka.</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Many of the bhikkhunis went on to build the bhikkhuni sangha.  Ven. Sudhamma became the first resident bhikkhuni teacher at the Carolina Buddhist Vihara, a Theravada Buddhist center in a small house in the suburbs of Greenville, SC.  Ayya Gunasari is now the abbess of Mahapajapati Monastery near Joshua Tree, California.   And Ven. Dhammananda is abbess of a monastery in Thailand (and the sculptor of the clay Sanghamitta image we saw earlier.)</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p:txBody>
      </p:sp>
      <p:sp>
        <p:nvSpPr>
          <p:cNvPr id="12186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F766388-7A77-43EB-BB74-04B5BE4165BE}"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55</a:t>
            </a:fld>
            <a:endParaRPr lang="en-US" sz="1200">
              <a:solidFill>
                <a:srgbClr val="000000"/>
              </a:solidFill>
              <a:latin typeface="Calibri" pitchFamily="32"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882" name="Rectangle 7"/>
          <p:cNvSpPr>
            <a:spLocks noGrp="1" noChangeArrowheads="1"/>
          </p:cNvSpPr>
          <p:nvPr>
            <p:ph type="sldNum" sz="quarter"/>
          </p:nvPr>
        </p:nvSpPr>
        <p:spPr>
          <a:noFill/>
          <a:ln>
            <a:round/>
            <a:headEnd/>
            <a:tailEnd/>
          </a:ln>
        </p:spPr>
        <p:txBody>
          <a:bodyPr/>
          <a:lstStyle/>
          <a:p>
            <a:fld id="{ECA50664-DD51-4AC5-8872-28A4415C5A1F}" type="slidenum">
              <a:rPr lang="en-US">
                <a:ea typeface="Microsoft YaHei" charset="-122"/>
              </a:rPr>
              <a:pPr/>
              <a:t>56</a:t>
            </a:fld>
            <a:endParaRPr lang="en-US">
              <a:ea typeface="Microsoft YaHei" charset="-122"/>
            </a:endParaRPr>
          </a:p>
        </p:txBody>
      </p:sp>
      <p:sp>
        <p:nvSpPr>
          <p:cNvPr id="12288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22884" name="Text Box 2"/>
          <p:cNvSpPr txBox="1">
            <a:spLocks noGrp="1" noChangeArrowheads="1"/>
          </p:cNvSpPr>
          <p:nvPr>
            <p:ph type="body" idx="1"/>
          </p:nvPr>
        </p:nvSpPr>
        <p:spPr>
          <a:xfrm>
            <a:off x="685800" y="4343400"/>
            <a:ext cx="5486400" cy="4114800"/>
          </a:xfrm>
          <a:noFill/>
        </p:spPr>
        <p:txBody>
          <a:bodyPr/>
          <a:lstStyle/>
          <a:p>
            <a:pPr marL="0" marR="0" indent="0" algn="l" defTabSz="457200" rtl="0" eaLnBrk="0" fontAlgn="base" latinLnBrk="0" hangingPunct="0">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smtClean="0">
                <a:latin typeface="Calibri" pitchFamily="32" charset="0"/>
                <a:ea typeface="Microsoft YaHei" charset="-122"/>
              </a:rPr>
              <a:t>Ven. Dhammananda was the first Thai woman to ordain as a Theravada bhikkhuni. Her renowned mother Venerable </a:t>
            </a:r>
            <a:r>
              <a:rPr lang="en-US" dirty="0" err="1" smtClean="0">
                <a:latin typeface="Calibri" pitchFamily="32" charset="0"/>
                <a:ea typeface="Microsoft YaHei" charset="-122"/>
              </a:rPr>
              <a:t>Voramai</a:t>
            </a:r>
            <a:r>
              <a:rPr lang="en-US" dirty="0" smtClean="0">
                <a:latin typeface="Calibri" pitchFamily="32" charset="0"/>
                <a:ea typeface="Microsoft YaHei" charset="-122"/>
              </a:rPr>
              <a:t> ordained in a Taiwanese temple when Ven. Dhammananda was ten years old. </a:t>
            </a:r>
            <a:r>
              <a:rPr lang="en-US" sz="1200" dirty="0" smtClean="0">
                <a:solidFill>
                  <a:srgbClr val="000000"/>
                </a:solidFill>
                <a:latin typeface="Garamond" pitchFamily="16" charset="0"/>
              </a:rPr>
              <a:t>Now abbess of the first of a growing number of </a:t>
            </a:r>
            <a:r>
              <a:rPr lang="en-US" sz="1200" i="1" dirty="0" smtClean="0">
                <a:solidFill>
                  <a:srgbClr val="000000"/>
                </a:solidFill>
                <a:latin typeface="Garamond" pitchFamily="16" charset="0"/>
              </a:rPr>
              <a:t>bhikkhuni </a:t>
            </a:r>
            <a:r>
              <a:rPr lang="en-US" sz="1200" dirty="0" smtClean="0">
                <a:solidFill>
                  <a:srgbClr val="000000"/>
                </a:solidFill>
                <a:latin typeface="Garamond" pitchFamily="16" charset="0"/>
              </a:rPr>
              <a:t>temples in Thailand.  In 2013 she spearheaded the foundation of the Asian Bhikkhuni Association, established a sima for ordination in Southern Thailand and began construction of an international bhikkhuni conference center at her temple.</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2288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E01E8453-48B1-43DE-A0A5-FA11C0B5EC69}"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56</a:t>
            </a:fld>
            <a:endParaRPr lang="en-US" sz="1200">
              <a:solidFill>
                <a:srgbClr val="000000"/>
              </a:solidFill>
              <a:latin typeface="Calibri" pitchFamily="32"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906" name="Rectangle 7"/>
          <p:cNvSpPr>
            <a:spLocks noGrp="1" noChangeArrowheads="1"/>
          </p:cNvSpPr>
          <p:nvPr>
            <p:ph type="sldNum" sz="quarter"/>
          </p:nvPr>
        </p:nvSpPr>
        <p:spPr>
          <a:noFill/>
          <a:ln>
            <a:round/>
            <a:headEnd/>
            <a:tailEnd/>
          </a:ln>
        </p:spPr>
        <p:txBody>
          <a:bodyPr/>
          <a:lstStyle/>
          <a:p>
            <a:fld id="{E5C7E1AC-79A1-447F-9B3B-3F67E9E0C19B}" type="slidenum">
              <a:rPr lang="en-US">
                <a:ea typeface="Microsoft YaHei" charset="-122"/>
              </a:rPr>
              <a:pPr/>
              <a:t>57</a:t>
            </a:fld>
            <a:endParaRPr lang="en-US">
              <a:ea typeface="Microsoft YaHei" charset="-122"/>
            </a:endParaRPr>
          </a:p>
        </p:txBody>
      </p:sp>
      <p:sp>
        <p:nvSpPr>
          <p:cNvPr id="123907"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23908"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mtClean="0">
                <a:latin typeface="Calibri" pitchFamily="32" charset="0"/>
                <a:ea typeface="Microsoft YaHei" charset="-122"/>
              </a:rPr>
              <a:t>In 2006, in a secret ceremony in the ancient ruins at Ayutthaya in Thailand, three more Thai women ordained as bhikkhunis − Bhikkhunis Rattanavali, Dhammamitta, and Silananda. Bhikkhunis Rattanavali, Dhammamitta, and Silananda now have their own viharas and are well supported by lay people in their communities.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mtClean="0">
                <a:latin typeface="Calibri" pitchFamily="32" charset="0"/>
                <a:ea typeface="Microsoft YaHei" charset="-122"/>
              </a:rPr>
              <a:t> </a:t>
            </a:r>
          </a:p>
        </p:txBody>
      </p:sp>
      <p:sp>
        <p:nvSpPr>
          <p:cNvPr id="12390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563E827-AA3E-4CDA-9592-6003EBEF1845}"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57</a:t>
            </a:fld>
            <a:endParaRPr lang="en-US" sz="1200">
              <a:solidFill>
                <a:srgbClr val="000000"/>
              </a:solidFill>
              <a:latin typeface="Calibri" pitchFamily="32"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4930" name="Rectangle 7"/>
          <p:cNvSpPr>
            <a:spLocks noGrp="1" noChangeArrowheads="1"/>
          </p:cNvSpPr>
          <p:nvPr>
            <p:ph type="sldNum" sz="quarter"/>
          </p:nvPr>
        </p:nvSpPr>
        <p:spPr>
          <a:noFill/>
          <a:ln>
            <a:round/>
            <a:headEnd/>
            <a:tailEnd/>
          </a:ln>
        </p:spPr>
        <p:txBody>
          <a:bodyPr/>
          <a:lstStyle/>
          <a:p>
            <a:fld id="{70B96769-6437-42BF-8EA1-D6A5CE23024C}" type="slidenum">
              <a:rPr lang="en-US">
                <a:ea typeface="Microsoft YaHei" charset="-122"/>
              </a:rPr>
              <a:pPr/>
              <a:t>58</a:t>
            </a:fld>
            <a:endParaRPr lang="en-US">
              <a:ea typeface="Microsoft YaHei" charset="-122"/>
            </a:endParaRPr>
          </a:p>
        </p:txBody>
      </p:sp>
      <p:sp>
        <p:nvSpPr>
          <p:cNvPr id="124931"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24932"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Several prominent bhikkhunis in the United States are now ordaining other women worldwide.   Among them are preceptor Ayya Tathaaloka and teachers, Ayya Sudhamma and Ayya Sobhana.</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Ayya Tathaaloka was ordained in Los Angeles in 1997 and founded Dhammadharini Vihara and Aranya Bodhi Hermitage, both in Northern California.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2493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277896AC-45DF-4B4F-BE7E-E6688E901D7D}" type="slidenum">
              <a:rPr lang="en-US"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58</a:t>
            </a:fld>
            <a:endParaRPr lang="en-US" sz="1200">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5954" name="Rectangle 7"/>
          <p:cNvSpPr>
            <a:spLocks noGrp="1" noChangeArrowheads="1"/>
          </p:cNvSpPr>
          <p:nvPr>
            <p:ph type="sldNum" sz="quarter"/>
          </p:nvPr>
        </p:nvSpPr>
        <p:spPr>
          <a:noFill/>
          <a:ln>
            <a:round/>
            <a:headEnd/>
            <a:tailEnd/>
          </a:ln>
        </p:spPr>
        <p:txBody>
          <a:bodyPr/>
          <a:lstStyle/>
          <a:p>
            <a:fld id="{F51573D9-84D3-4540-9FE8-66F810BC5771}" type="slidenum">
              <a:rPr lang="en-US">
                <a:ea typeface="Microsoft YaHei" charset="-122"/>
              </a:rPr>
              <a:pPr/>
              <a:t>59</a:t>
            </a:fld>
            <a:endParaRPr lang="en-US">
              <a:ea typeface="Microsoft YaHei" charset="-122"/>
            </a:endParaRPr>
          </a:p>
        </p:txBody>
      </p:sp>
      <p:sp>
        <p:nvSpPr>
          <p:cNvPr id="12595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25956"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Ayya Sobhana, trained by Bhante </a:t>
            </a:r>
            <a:r>
              <a:rPr lang="en-US" dirty="0" err="1" smtClean="0">
                <a:latin typeface="Calibri" pitchFamily="32" charset="0"/>
                <a:ea typeface="Microsoft YaHei" charset="-122"/>
              </a:rPr>
              <a:t>Gunarantana</a:t>
            </a:r>
            <a:r>
              <a:rPr lang="en-US" dirty="0" smtClean="0">
                <a:latin typeface="Calibri" pitchFamily="32" charset="0"/>
                <a:ea typeface="Microsoft YaHei" charset="-122"/>
              </a:rPr>
              <a:t> and ordained in Sri Lanka, has also been a prominent leader on the American bhikkhuni scene.  She is the Prioress of Aranya Bodhi Hermitage in Northern California.</a:t>
            </a:r>
          </a:p>
        </p:txBody>
      </p:sp>
      <p:sp>
        <p:nvSpPr>
          <p:cNvPr id="12595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0AA39FE5-1DFA-4474-92D2-D8A64415AB35}"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59</a:t>
            </a:fld>
            <a:endParaRPr lang="en-US" sz="1200">
              <a:solidFill>
                <a:srgbClr val="000000"/>
              </a:solidFill>
              <a:latin typeface="Calibri" pitchFamily="32"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dirty="0" smtClean="0"/>
              <a:t>The foundation of these sisterhoods have their beginnings in the earliest stories of Buddhist women, from even before the birth of the Buddha, especially with the stories of the Seven Sisters. </a:t>
            </a:r>
            <a:r>
              <a:rPr lang="en-US" baseline="0" dirty="0" smtClean="0">
                <a:latin typeface="Calibri" pitchFamily="32" charset="0"/>
                <a:ea typeface="Microsoft YaHei" charset="-122"/>
              </a:rPr>
              <a:t>The Story of the Seven Sisters is a story of Spiritual Friendship and Companionship that lays the foundations for the early Buddhist Sangha, and for today’s bhikkhuni sanghas.</a:t>
            </a:r>
            <a:endParaRPr lang="en-US" dirty="0" smtClean="0">
              <a:latin typeface="Calibri" pitchFamily="32" charset="0"/>
              <a:ea typeface="Microsoft YaHei" charset="-122"/>
            </a:endParaRPr>
          </a:p>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endParaRPr lang="en-US" dirty="0" smtClean="0"/>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dirty="0" smtClean="0">
                <a:solidFill>
                  <a:srgbClr val="000000"/>
                </a:solidFill>
                <a:latin typeface="Constantia" pitchFamily="16" charset="0"/>
                <a:ea typeface="+mn-ea"/>
                <a:cs typeface="Arial" charset="0"/>
              </a:rPr>
              <a:t>Today they have been largely forgotten, and have been unknown to the West.  Now, these leading Seven Sisters are being researched and brought to light. They are the subject of one chapter in the important new book edited and co-written by Alice Collette released this September: </a:t>
            </a:r>
            <a:r>
              <a:rPr lang="en-US" sz="1200" i="1" dirty="0" smtClean="0">
                <a:solidFill>
                  <a:srgbClr val="000000"/>
                </a:solidFill>
                <a:latin typeface="Constantia" pitchFamily="16" charset="0"/>
                <a:ea typeface="+mn-ea"/>
                <a:cs typeface="Arial" charset="0"/>
              </a:rPr>
              <a:t>Women In Early Buddhism.</a:t>
            </a:r>
          </a:p>
          <a:p>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dirty="0" smtClean="0">
                <a:latin typeface="Calibri" pitchFamily="32" charset="0"/>
                <a:ea typeface="Microsoft YaHei" charset="-122"/>
              </a:rPr>
              <a:t>Ayya Sobhana, trained by Bhante </a:t>
            </a:r>
            <a:r>
              <a:rPr lang="en-US" dirty="0" err="1" smtClean="0">
                <a:latin typeface="Calibri" pitchFamily="32" charset="0"/>
                <a:ea typeface="Microsoft YaHei" charset="-122"/>
              </a:rPr>
              <a:t>Gunarantana</a:t>
            </a:r>
            <a:r>
              <a:rPr lang="en-US" dirty="0" smtClean="0">
                <a:latin typeface="Calibri" pitchFamily="32" charset="0"/>
                <a:ea typeface="Microsoft YaHei" charset="-122"/>
              </a:rPr>
              <a:t> and ordained in Sri Lanka, has also been a prominent leader on the American bhikkhuni scene.  She is the Prioress of Aranya Bodhi Hermitage in Northern California.</a:t>
            </a:r>
          </a:p>
          <a:p>
            <a:r>
              <a:rPr lang="en-US" baseline="0" dirty="0" smtClean="0"/>
              <a:t>.</a:t>
            </a:r>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6978" name="Rectangle 7"/>
          <p:cNvSpPr>
            <a:spLocks noGrp="1" noChangeArrowheads="1"/>
          </p:cNvSpPr>
          <p:nvPr>
            <p:ph type="sldNum" sz="quarter"/>
          </p:nvPr>
        </p:nvSpPr>
        <p:spPr>
          <a:noFill/>
          <a:ln>
            <a:round/>
            <a:headEnd/>
            <a:tailEnd/>
          </a:ln>
        </p:spPr>
        <p:txBody>
          <a:bodyPr/>
          <a:lstStyle/>
          <a:p>
            <a:fld id="{C33AB522-D18F-4203-8074-DC59CEBC9A62}" type="slidenum">
              <a:rPr lang="en-US">
                <a:ea typeface="Microsoft YaHei" charset="-122"/>
              </a:rPr>
              <a:pPr/>
              <a:t>61</a:t>
            </a:fld>
            <a:endParaRPr lang="en-US">
              <a:ea typeface="Microsoft YaHei" charset="-122"/>
            </a:endParaRPr>
          </a:p>
        </p:txBody>
      </p:sp>
      <p:sp>
        <p:nvSpPr>
          <p:cNvPr id="12697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26980"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Called by His Holiness the Dalai Lama, The Hamburg Congress in 2007, called, “The First International Congress of Buddhist Women’s Role in the Sangha” brought the issue of full ordination for women into world attention.  Leading Buddhist monastics met to discuss the history and legitimacy of the ordination of women.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smtClean="0">
                <a:latin typeface="Calibri" pitchFamily="32" charset="0"/>
                <a:ea typeface="Microsoft YaHei" charset="-122"/>
              </a:rPr>
              <a:t>Pictured, left to right: Burmese Bhikkhuni Ven. Gunasari (retired physician); American Ven. Sobhana from Bhavana Society; British-born Ven. Tenzin Palmo (Cave in the Snow); American Ayya Tathaaloka, abbess of Dhammadharini; Ven. Dhammananda, first Thai bhikkhuni, renowned scholar</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smtClean="0">
                <a:latin typeface="Calibri" pitchFamily="32" charset="0"/>
                <a:ea typeface="Microsoft YaHei" charset="-122"/>
              </a:rPr>
              <a:t> </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i="1" dirty="0" smtClean="0">
              <a:latin typeface="Calibri" pitchFamily="32" charset="0"/>
              <a:ea typeface="Microsoft YaHei" charset="-122"/>
            </a:endParaRPr>
          </a:p>
        </p:txBody>
      </p:sp>
      <p:sp>
        <p:nvSpPr>
          <p:cNvPr id="12698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A6C262A-0627-462B-BC32-C0144AB91BBC}"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61</a:t>
            </a:fld>
            <a:endParaRPr lang="en-US" sz="1200">
              <a:solidFill>
                <a:srgbClr val="000000"/>
              </a:solidFill>
              <a:latin typeface="Calibri" pitchFamily="32"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8002" name="Rectangle 7"/>
          <p:cNvSpPr>
            <a:spLocks noGrp="1" noChangeArrowheads="1"/>
          </p:cNvSpPr>
          <p:nvPr>
            <p:ph type="sldNum" sz="quarter"/>
          </p:nvPr>
        </p:nvSpPr>
        <p:spPr>
          <a:noFill/>
          <a:ln>
            <a:round/>
            <a:headEnd/>
            <a:tailEnd/>
          </a:ln>
        </p:spPr>
        <p:txBody>
          <a:bodyPr/>
          <a:lstStyle/>
          <a:p>
            <a:fld id="{1A7A08A0-FB12-4ABD-8A25-1E37008FA9BE}" type="slidenum">
              <a:rPr lang="en-US">
                <a:ea typeface="Microsoft YaHei" charset="-122"/>
              </a:rPr>
              <a:pPr/>
              <a:t>62</a:t>
            </a:fld>
            <a:endParaRPr lang="en-US">
              <a:ea typeface="Microsoft YaHei" charset="-122"/>
            </a:endParaRPr>
          </a:p>
        </p:txBody>
      </p:sp>
      <p:sp>
        <p:nvSpPr>
          <p:cNvPr id="12800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28004" name="Text Box 2"/>
          <p:cNvSpPr txBox="1">
            <a:spLocks noGrp="1" noChangeArrowheads="1"/>
          </p:cNvSpPr>
          <p:nvPr>
            <p:ph type="body" idx="1"/>
          </p:nvPr>
        </p:nvSpPr>
        <p:spPr>
          <a:xfrm>
            <a:off x="685800" y="4343400"/>
            <a:ext cx="5486400" cy="4114800"/>
          </a:xfrm>
          <a:noFill/>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As we mentioned the Thai Theravada tradition had forbid the ordination of bhikkhunis.  In 2009, Ajahn Brahm took a very bold step.  With Ayya </a:t>
            </a:r>
            <a:r>
              <a:rPr lang="en-US" dirty="0" err="1" smtClean="0">
                <a:latin typeface="Calibri" pitchFamily="32" charset="0"/>
                <a:ea typeface="Microsoft YaHei" charset="-122"/>
              </a:rPr>
              <a:t>Tathaloka</a:t>
            </a:r>
            <a:r>
              <a:rPr lang="en-US" dirty="0" smtClean="0">
                <a:latin typeface="Calibri" pitchFamily="32" charset="0"/>
                <a:ea typeface="Microsoft YaHei" charset="-122"/>
              </a:rPr>
              <a:t> as the preceptor, supported by Ayyas Sobhana and </a:t>
            </a:r>
            <a:r>
              <a:rPr lang="en-US" dirty="0" err="1" smtClean="0">
                <a:latin typeface="Calibri" pitchFamily="32" charset="0"/>
                <a:ea typeface="Microsoft YaHei" charset="-122"/>
              </a:rPr>
              <a:t>Sucinta</a:t>
            </a:r>
            <a:r>
              <a:rPr lang="en-US" dirty="0" smtClean="0">
                <a:latin typeface="Calibri" pitchFamily="32" charset="0"/>
                <a:ea typeface="Microsoft YaHei" charset="-122"/>
              </a:rPr>
              <a:t>, four nuns were ordained as bhikkhunis at </a:t>
            </a:r>
            <a:r>
              <a:rPr lang="en-US" dirty="0" err="1" smtClean="0">
                <a:latin typeface="Calibri" pitchFamily="32" charset="0"/>
                <a:ea typeface="Microsoft YaHei" charset="-122"/>
              </a:rPr>
              <a:t>Bodhinyana</a:t>
            </a:r>
            <a:r>
              <a:rPr lang="en-US" dirty="0" smtClean="0">
                <a:latin typeface="Calibri" pitchFamily="32" charset="0"/>
                <a:ea typeface="Microsoft YaHei" charset="-122"/>
              </a:rPr>
              <a:t> Monastery in Serpentine, Australia.  Ajahn Brahm was a confirming bhikkhu.  Since Ajahn Brahm was in the Ajahn Chah Thai lineage, which does not allow full ordination for women, Ajahn Brahm was ordered to Wat Pah Pong in Thailand.  He was asked to recant and declare the ceremony was invalid and that these women were not bhikkhunis.  He refused, and he and his monastery were “delisted” from the lineage he’d been part of for about 35 years.</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2800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FF86172A-692B-40A8-AD27-63E1DFA229E6}"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62</a:t>
            </a:fld>
            <a:endParaRPr lang="en-US" sz="1200">
              <a:solidFill>
                <a:srgbClr val="000000"/>
              </a:solidFill>
              <a:latin typeface="Calibri" pitchFamily="32"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0050" name="Rectangle 7"/>
          <p:cNvSpPr>
            <a:spLocks noGrp="1" noChangeArrowheads="1"/>
          </p:cNvSpPr>
          <p:nvPr>
            <p:ph type="sldNum" sz="quarter"/>
          </p:nvPr>
        </p:nvSpPr>
        <p:spPr>
          <a:noFill/>
          <a:ln>
            <a:round/>
            <a:headEnd/>
            <a:tailEnd/>
          </a:ln>
        </p:spPr>
        <p:txBody>
          <a:bodyPr/>
          <a:lstStyle/>
          <a:p>
            <a:fld id="{2F7974BF-E30B-4B52-AD4B-B17F6A61F3BB}" type="slidenum">
              <a:rPr lang="en-US">
                <a:ea typeface="Microsoft YaHei" charset="-122"/>
              </a:rPr>
              <a:pPr/>
              <a:t>63</a:t>
            </a:fld>
            <a:endParaRPr lang="en-US">
              <a:ea typeface="Microsoft YaHei" charset="-122"/>
            </a:endParaRPr>
          </a:p>
        </p:txBody>
      </p:sp>
      <p:sp>
        <p:nvSpPr>
          <p:cNvPr id="130051"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0052"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In 2005, the North America Bhikkhuni Association was established with five bhikkhunis.  Since then it has more</a:t>
            </a:r>
            <a:r>
              <a:rPr lang="en-US" baseline="0" dirty="0" smtClean="0">
                <a:latin typeface="Calibri" pitchFamily="32" charset="0"/>
                <a:ea typeface="Microsoft YaHei" charset="-122"/>
              </a:rPr>
              <a:t> than</a:t>
            </a:r>
            <a:r>
              <a:rPr lang="en-US" dirty="0" smtClean="0">
                <a:latin typeface="Calibri" pitchFamily="32" charset="0"/>
                <a:ea typeface="Microsoft YaHei" charset="-122"/>
              </a:rPr>
              <a:t> doubled in size.</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In Aug. 2010 four women were ordained by Ayya Tathaaloka at Aranya Bodhi. After being ordained by the Bhikkhuni Sangha on one side, the bhikkhunis then went over to the assembled Bhikkhu Sangha for the confirmation of their ordination, which completed the bhikkhuni ordination.  </a:t>
            </a:r>
            <a:r>
              <a:rPr lang="en-US" i="1" dirty="0" smtClean="0">
                <a:latin typeface="Calibri" pitchFamily="32" charset="0"/>
                <a:ea typeface="Microsoft YaHei" charset="-122"/>
              </a:rPr>
              <a:t>The four samaneri ordained as bhikkhunis: Ven. Thanasanti Bhikkhuni (United States), Ven. Adhimutta Bhikkhuni (New Zealand), Ven. Suvijjana Bhikkhuni (United States), and Ven. </a:t>
            </a:r>
            <a:r>
              <a:rPr lang="en-US" i="1" dirty="0" err="1" smtClean="0">
                <a:latin typeface="Calibri" pitchFamily="32" charset="0"/>
                <a:ea typeface="Microsoft YaHei" charset="-122"/>
              </a:rPr>
              <a:t>Phalanani</a:t>
            </a:r>
            <a:r>
              <a:rPr lang="en-US" i="1" dirty="0" smtClean="0">
                <a:latin typeface="Calibri" pitchFamily="32" charset="0"/>
                <a:ea typeface="Microsoft YaHei" charset="-122"/>
              </a:rPr>
              <a:t>  Bhikkhuni (Germany) were ordained as bhikkhunis (fully ordained nuns) in the Theravada Buddhist tradition.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The following month five women were fully ordained at Dharma </a:t>
            </a:r>
            <a:r>
              <a:rPr lang="en-US" dirty="0" err="1" smtClean="0">
                <a:latin typeface="Calibri" pitchFamily="32" charset="0"/>
                <a:ea typeface="Microsoft YaHei" charset="-122"/>
              </a:rPr>
              <a:t>Vijaya</a:t>
            </a:r>
            <a:r>
              <a:rPr lang="en-US" dirty="0" smtClean="0">
                <a:latin typeface="Calibri" pitchFamily="32" charset="0"/>
                <a:ea typeface="Microsoft YaHei" charset="-122"/>
              </a:rPr>
              <a:t> in Los Angeles.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smtClean="0">
                <a:latin typeface="Calibri" pitchFamily="32" charset="0"/>
                <a:ea typeface="Microsoft YaHei" charset="-122"/>
              </a:rPr>
              <a:t>Three ceremonies were held on the same day. The first was for a Canadian-born woman, Brenda Batke-Hirschmann, who became an anagarika by taking Eight Precepts; the second was for two American-born anagarikas who received ordination as </a:t>
            </a:r>
            <a:r>
              <a:rPr lang="en-US" i="1" dirty="0" err="1" smtClean="0">
                <a:latin typeface="Calibri" pitchFamily="32" charset="0"/>
                <a:ea typeface="Microsoft YaHei" charset="-122"/>
              </a:rPr>
              <a:t>samaneris</a:t>
            </a:r>
            <a:r>
              <a:rPr lang="en-US" i="1" dirty="0" smtClean="0">
                <a:latin typeface="Calibri" pitchFamily="32" charset="0"/>
                <a:ea typeface="Microsoft YaHei" charset="-122"/>
              </a:rPr>
              <a:t>; and the third was for five </a:t>
            </a:r>
            <a:r>
              <a:rPr lang="en-US" i="1" dirty="0" err="1" smtClean="0">
                <a:latin typeface="Calibri" pitchFamily="32" charset="0"/>
                <a:ea typeface="Microsoft YaHei" charset="-122"/>
              </a:rPr>
              <a:t>samaneris</a:t>
            </a:r>
            <a:r>
              <a:rPr lang="en-US" i="1" dirty="0" smtClean="0">
                <a:latin typeface="Calibri" pitchFamily="32" charset="0"/>
                <a:ea typeface="Microsoft YaHei" charset="-122"/>
              </a:rPr>
              <a:t> who took full </a:t>
            </a:r>
            <a:r>
              <a:rPr lang="en-US" i="1" dirty="0" err="1" smtClean="0">
                <a:latin typeface="Calibri" pitchFamily="32" charset="0"/>
                <a:ea typeface="Microsoft YaHei" charset="-122"/>
              </a:rPr>
              <a:t>upasampada</a:t>
            </a:r>
            <a:r>
              <a:rPr lang="en-US" i="1" dirty="0" smtClean="0">
                <a:latin typeface="Calibri" pitchFamily="32" charset="0"/>
                <a:ea typeface="Microsoft YaHei" charset="-122"/>
              </a:rPr>
              <a:t>, or higher ordination, as bhikkhunis. The new </a:t>
            </a:r>
            <a:r>
              <a:rPr lang="en-US" i="1" dirty="0" err="1" smtClean="0">
                <a:latin typeface="Calibri" pitchFamily="32" charset="0"/>
                <a:ea typeface="Microsoft YaHei" charset="-122"/>
              </a:rPr>
              <a:t>samaneris</a:t>
            </a:r>
            <a:r>
              <a:rPr lang="en-US" i="1" dirty="0" smtClean="0">
                <a:latin typeface="Calibri" pitchFamily="32" charset="0"/>
                <a:ea typeface="Microsoft YaHei" charset="-122"/>
              </a:rPr>
              <a:t> are </a:t>
            </a:r>
            <a:r>
              <a:rPr lang="en-US" i="1" dirty="0" err="1" smtClean="0">
                <a:latin typeface="Calibri" pitchFamily="32" charset="0"/>
                <a:ea typeface="Microsoft YaHei" charset="-122"/>
              </a:rPr>
              <a:t>Santussika</a:t>
            </a:r>
            <a:r>
              <a:rPr lang="en-US" i="1" dirty="0" smtClean="0">
                <a:latin typeface="Calibri" pitchFamily="32" charset="0"/>
                <a:ea typeface="Microsoft YaHei" charset="-122"/>
              </a:rPr>
              <a:t> and </a:t>
            </a:r>
            <a:r>
              <a:rPr lang="en-US" i="1" dirty="0" err="1" smtClean="0">
                <a:latin typeface="Calibri" pitchFamily="32" charset="0"/>
                <a:ea typeface="Microsoft YaHei" charset="-122"/>
              </a:rPr>
              <a:t>Dhammapali</a:t>
            </a:r>
            <a:r>
              <a:rPr lang="en-US" i="1" dirty="0" smtClean="0">
                <a:latin typeface="Calibri" pitchFamily="32" charset="0"/>
                <a:ea typeface="Microsoft YaHei" charset="-122"/>
              </a:rPr>
              <a:t>; the new bhikkhunis are </a:t>
            </a:r>
            <a:r>
              <a:rPr lang="en-US" i="1" dirty="0" err="1" smtClean="0">
                <a:latin typeface="Calibri" pitchFamily="32" charset="0"/>
                <a:ea typeface="Microsoft YaHei" charset="-122"/>
              </a:rPr>
              <a:t>Lakshapathiye</a:t>
            </a:r>
            <a:r>
              <a:rPr lang="en-US" i="1" dirty="0" smtClean="0">
                <a:latin typeface="Calibri" pitchFamily="32" charset="0"/>
                <a:ea typeface="Microsoft YaHei" charset="-122"/>
              </a:rPr>
              <a:t> Samadhi (born in Sri Lanka), </a:t>
            </a:r>
            <a:r>
              <a:rPr lang="en-US" i="1" dirty="0" err="1" smtClean="0">
                <a:latin typeface="Calibri" pitchFamily="32" charset="0"/>
                <a:ea typeface="Microsoft YaHei" charset="-122"/>
              </a:rPr>
              <a:t>Cariyapanna</a:t>
            </a:r>
            <a:r>
              <a:rPr lang="en-US" i="1" dirty="0" smtClean="0">
                <a:latin typeface="Calibri" pitchFamily="32" charset="0"/>
                <a:ea typeface="Microsoft YaHei" charset="-122"/>
              </a:rPr>
              <a:t>, </a:t>
            </a:r>
            <a:r>
              <a:rPr lang="en-US" i="1" dirty="0" err="1" smtClean="0">
                <a:latin typeface="Calibri" pitchFamily="32" charset="0"/>
                <a:ea typeface="Microsoft YaHei" charset="-122"/>
              </a:rPr>
              <a:t>Susila</a:t>
            </a:r>
            <a:r>
              <a:rPr lang="en-US" i="1" dirty="0" smtClean="0">
                <a:latin typeface="Calibri" pitchFamily="32" charset="0"/>
                <a:ea typeface="Microsoft YaHei" charset="-122"/>
              </a:rPr>
              <a:t>, </a:t>
            </a:r>
            <a:r>
              <a:rPr lang="en-US" i="1" dirty="0" err="1" smtClean="0">
                <a:latin typeface="Calibri" pitchFamily="32" charset="0"/>
                <a:ea typeface="Microsoft YaHei" charset="-122"/>
              </a:rPr>
              <a:t>Sammasati</a:t>
            </a:r>
            <a:r>
              <a:rPr lang="en-US" i="1" dirty="0" smtClean="0">
                <a:latin typeface="Calibri" pitchFamily="32" charset="0"/>
                <a:ea typeface="Microsoft YaHei" charset="-122"/>
              </a:rPr>
              <a:t> (all three born in Vietnam), and </a:t>
            </a:r>
            <a:r>
              <a:rPr lang="en-US" i="1" dirty="0" err="1" smtClean="0">
                <a:latin typeface="Calibri" pitchFamily="32" charset="0"/>
                <a:ea typeface="Microsoft YaHei" charset="-122"/>
              </a:rPr>
              <a:t>Uttamanyana</a:t>
            </a:r>
            <a:r>
              <a:rPr lang="en-US" i="1" dirty="0" smtClean="0">
                <a:latin typeface="Calibri" pitchFamily="32" charset="0"/>
                <a:ea typeface="Microsoft YaHei" charset="-122"/>
              </a:rPr>
              <a:t> (born in Myanmar).</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3005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F5B7002-8AFA-4148-9CA0-A5EBC355FB4C}"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63</a:t>
            </a:fld>
            <a:endParaRPr lang="en-US" sz="1200">
              <a:solidFill>
                <a:srgbClr val="000000"/>
              </a:solidFill>
              <a:latin typeface="Calibri" pitchFamily="32"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1074" name="Rectangle 7"/>
          <p:cNvSpPr>
            <a:spLocks noGrp="1" noChangeArrowheads="1"/>
          </p:cNvSpPr>
          <p:nvPr>
            <p:ph type="sldNum" sz="quarter"/>
          </p:nvPr>
        </p:nvSpPr>
        <p:spPr>
          <a:noFill/>
          <a:ln>
            <a:round/>
            <a:headEnd/>
            <a:tailEnd/>
          </a:ln>
        </p:spPr>
        <p:txBody>
          <a:bodyPr/>
          <a:lstStyle/>
          <a:p>
            <a:fld id="{4CF67F15-36F3-4AFA-9896-FD0731E446AB}" type="slidenum">
              <a:rPr lang="en-US">
                <a:ea typeface="Microsoft YaHei" charset="-122"/>
              </a:rPr>
              <a:pPr/>
              <a:t>64</a:t>
            </a:fld>
            <a:endParaRPr lang="en-US">
              <a:ea typeface="Microsoft YaHei" charset="-122"/>
            </a:endParaRPr>
          </a:p>
        </p:txBody>
      </p:sp>
      <p:sp>
        <p:nvSpPr>
          <p:cNvPr id="13107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1076"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The</a:t>
            </a:r>
            <a:r>
              <a:rPr lang="en-US" baseline="0" dirty="0" smtClean="0">
                <a:latin typeface="Calibri" pitchFamily="32" charset="0"/>
                <a:ea typeface="Microsoft YaHei" charset="-122"/>
              </a:rPr>
              <a:t> next year three more</a:t>
            </a:r>
            <a:r>
              <a:rPr lang="en-US" dirty="0" smtClean="0">
                <a:latin typeface="Calibri" pitchFamily="32" charset="0"/>
                <a:ea typeface="Microsoft YaHei" charset="-122"/>
              </a:rPr>
              <a:t> bhikkhunis were ordained on Oct. 17, 2011</a:t>
            </a:r>
            <a:r>
              <a:rPr lang="en-US" b="1" dirty="0" smtClean="0">
                <a:latin typeface="Calibri" pitchFamily="32" charset="0"/>
                <a:ea typeface="Microsoft YaHei" charset="-122"/>
              </a:rPr>
              <a:t> </a:t>
            </a:r>
            <a:r>
              <a:rPr lang="en-US" dirty="0" smtClean="0">
                <a:latin typeface="Calibri" pitchFamily="32" charset="0"/>
                <a:ea typeface="Microsoft YaHei" charset="-122"/>
              </a:rPr>
              <a:t>at Spirit Rock Meditation Hall.  It was significant is that it was very much ‘mainstream’ and widely attended by bhikkhus and bhikkhunis from around the world.  –L-R:  Ayya Nimmala, Sati Saraniya Hermitage, Ontario, Canada; Ayya Santacitta and Ayya Anandabodhi, Aloka Vihara, San Francisco, California.</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In</a:t>
            </a:r>
            <a:r>
              <a:rPr lang="en-US" baseline="0" dirty="0" smtClean="0">
                <a:latin typeface="Calibri" pitchFamily="32" charset="0"/>
                <a:ea typeface="Microsoft YaHei" charset="-122"/>
              </a:rPr>
              <a:t>  2012 </a:t>
            </a:r>
            <a:r>
              <a:rPr lang="en-US" dirty="0" smtClean="0">
                <a:latin typeface="Calibri" pitchFamily="32" charset="0"/>
                <a:ea typeface="Microsoft YaHei" charset="-122"/>
              </a:rPr>
              <a:t>there two further full ordinations, one in Northern</a:t>
            </a:r>
            <a:r>
              <a:rPr lang="en-US" baseline="0" dirty="0" smtClean="0">
                <a:latin typeface="Calibri" pitchFamily="32" charset="0"/>
                <a:ea typeface="Microsoft YaHei" charset="-122"/>
              </a:rPr>
              <a:t> California and one in Southern California.</a:t>
            </a:r>
            <a:endParaRPr lang="en-US" dirty="0" smtClean="0">
              <a:latin typeface="Calibri" pitchFamily="32" charset="0"/>
              <a:ea typeface="Microsoft YaHei"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3107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D2CE07B-DB66-44AB-BDA9-0EA55852E164}"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64</a:t>
            </a:fld>
            <a:endParaRPr lang="en-US" sz="1200">
              <a:solidFill>
                <a:srgbClr val="000000"/>
              </a:solidFill>
              <a:latin typeface="Calibri" pitchFamily="32"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098" name="Rectangle 7"/>
          <p:cNvSpPr>
            <a:spLocks noGrp="1" noChangeArrowheads="1"/>
          </p:cNvSpPr>
          <p:nvPr>
            <p:ph type="sldNum" sz="quarter"/>
          </p:nvPr>
        </p:nvSpPr>
        <p:spPr>
          <a:noFill/>
          <a:ln>
            <a:round/>
            <a:headEnd/>
            <a:tailEnd/>
          </a:ln>
        </p:spPr>
        <p:txBody>
          <a:bodyPr/>
          <a:lstStyle/>
          <a:p>
            <a:fld id="{8ECE45FD-E09E-4562-9295-CE71CDF889B0}" type="slidenum">
              <a:rPr lang="en-US">
                <a:ea typeface="Microsoft YaHei" charset="-122"/>
              </a:rPr>
              <a:pPr/>
              <a:t>65</a:t>
            </a:fld>
            <a:endParaRPr lang="en-US">
              <a:ea typeface="Microsoft YaHei" charset="-122"/>
            </a:endParaRPr>
          </a:p>
        </p:txBody>
      </p:sp>
      <p:sp>
        <p:nvSpPr>
          <p:cNvPr id="13209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2100"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For an ordination, or any monastic ceremony, a sima, or sacred circle is established within which only the monastics are allowed.  At monasteries in Thailand old large dark stone markers are often used by monks to tie the string around.  At this ordination the sima markers had been built</a:t>
            </a:r>
            <a:r>
              <a:rPr lang="en-US" baseline="0" dirty="0" smtClean="0">
                <a:latin typeface="Calibri" pitchFamily="32" charset="0"/>
                <a:ea typeface="Microsoft YaHei" charset="-122"/>
              </a:rPr>
              <a:t> into the building itself below ground.  The were marked above ground </a:t>
            </a:r>
            <a:r>
              <a:rPr lang="en-US" dirty="0" smtClean="0">
                <a:latin typeface="Calibri" pitchFamily="32" charset="0"/>
                <a:ea typeface="Microsoft YaHei" charset="-122"/>
              </a:rPr>
              <a:t>with tall plant stands bearing sima</a:t>
            </a:r>
            <a:r>
              <a:rPr lang="en-US" baseline="0" dirty="0" smtClean="0">
                <a:latin typeface="Calibri" pitchFamily="32" charset="0"/>
                <a:ea typeface="Microsoft YaHei" charset="-122"/>
              </a:rPr>
              <a:t> marker stones,</a:t>
            </a:r>
            <a:r>
              <a:rPr lang="en-US" dirty="0" smtClean="0">
                <a:latin typeface="Calibri" pitchFamily="32" charset="0"/>
                <a:ea typeface="Microsoft YaHei" charset="-122"/>
              </a:rPr>
              <a:t> with flowers cascading down from the pots.  A very feminine touch!</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3210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DAB1B53E-663B-40E0-BC1D-E77DAEF93FBC}"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65</a:t>
            </a:fld>
            <a:endParaRPr lang="en-US" sz="1200">
              <a:solidFill>
                <a:srgbClr val="000000"/>
              </a:solidFill>
              <a:latin typeface="Calibri" pitchFamily="32"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7522" name="Rectangle 7"/>
          <p:cNvSpPr>
            <a:spLocks noGrp="1" noChangeArrowheads="1"/>
          </p:cNvSpPr>
          <p:nvPr>
            <p:ph type="sldNum" sz="quarter"/>
          </p:nvPr>
        </p:nvSpPr>
        <p:spPr>
          <a:noFill/>
          <a:ln>
            <a:round/>
            <a:headEnd/>
            <a:tailEnd/>
          </a:ln>
        </p:spPr>
        <p:txBody>
          <a:bodyPr/>
          <a:lstStyle/>
          <a:p>
            <a:fld id="{CEBB516B-2CF6-432E-9A55-091ED9464820}" type="slidenum">
              <a:rPr lang="en-US">
                <a:ea typeface="Microsoft YaHei" charset="-122"/>
              </a:rPr>
              <a:pPr/>
              <a:t>66</a:t>
            </a:fld>
            <a:endParaRPr lang="en-US">
              <a:ea typeface="Microsoft YaHei" charset="-122"/>
            </a:endParaRPr>
          </a:p>
        </p:txBody>
      </p:sp>
      <p:sp>
        <p:nvSpPr>
          <p:cNvPr id="10752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07524"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So today there are bhikkhunis and bhikshunis worldwide.  In order to continue</a:t>
            </a:r>
            <a:r>
              <a:rPr lang="en-US" baseline="0" dirty="0" smtClean="0">
                <a:latin typeface="Calibri" pitchFamily="32" charset="0"/>
                <a:ea typeface="Microsoft YaHei" charset="-122"/>
              </a:rPr>
              <a:t> to thrive they need our support.</a:t>
            </a:r>
            <a:endParaRPr lang="en-US" dirty="0" smtClean="0">
              <a:latin typeface="Calibri" pitchFamily="32" charset="0"/>
              <a:ea typeface="Microsoft YaHei" charset="-122"/>
            </a:endParaRPr>
          </a:p>
        </p:txBody>
      </p:sp>
      <p:sp>
        <p:nvSpPr>
          <p:cNvPr id="10752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753A7CEA-DFB2-458A-961E-9851076F34B8}"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66</a:t>
            </a:fld>
            <a:endParaRPr lang="en-US" sz="1200">
              <a:solidFill>
                <a:srgbClr val="000000"/>
              </a:solidFill>
              <a:latin typeface="Calibri" pitchFamily="32"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22" name="Rectangle 7"/>
          <p:cNvSpPr>
            <a:spLocks noGrp="1" noChangeArrowheads="1"/>
          </p:cNvSpPr>
          <p:nvPr>
            <p:ph type="sldNum" sz="quarter"/>
          </p:nvPr>
        </p:nvSpPr>
        <p:spPr>
          <a:noFill/>
          <a:ln>
            <a:round/>
            <a:headEnd/>
            <a:tailEnd/>
          </a:ln>
        </p:spPr>
        <p:txBody>
          <a:bodyPr/>
          <a:lstStyle/>
          <a:p>
            <a:fld id="{5E1720C7-AFB3-4080-87E9-8E65F23B28E0}" type="slidenum">
              <a:rPr lang="en-US">
                <a:ea typeface="Microsoft YaHei" charset="-122"/>
              </a:rPr>
              <a:pPr/>
              <a:t>67</a:t>
            </a:fld>
            <a:endParaRPr lang="en-US">
              <a:ea typeface="Microsoft YaHei" charset="-122"/>
            </a:endParaRPr>
          </a:p>
        </p:txBody>
      </p:sp>
      <p:sp>
        <p:nvSpPr>
          <p:cNvPr id="13312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3124"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So, now a little about Alliance for Bhikkhunis (AFB) and what they do.  It was founded in 2007 as a 501 (c)(3) non-profit  organization to help support the creation of a Bhikkhuni Sangha in the U.S. and its revival overseas.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As we mentioned, Theravada bhikkhunis and bhikkhus take vows comparable to Christian vows of poverty.  Their only possessions are their robes and their eating bowls.  They cannot drive, handle money, hold jobs, cook their food, nor many other things.  Try to imagine how you would exist if you lived like this.  They are totally dependent of others for everything in their lives.  Could you live like that?  Give up all your attachments??!!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eaLnBrk="1" hangingPunct="1">
              <a:spcBef>
                <a:spcPct val="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3312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2522957-D64A-4A8F-9A6A-102347648B2E}"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67</a:t>
            </a:fld>
            <a:endParaRPr lang="en-US" sz="1200">
              <a:solidFill>
                <a:srgbClr val="000000"/>
              </a:solidFill>
              <a:latin typeface="Calibri" pitchFamily="32"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4146" name="Rectangle 7"/>
          <p:cNvSpPr>
            <a:spLocks noGrp="1" noChangeArrowheads="1"/>
          </p:cNvSpPr>
          <p:nvPr>
            <p:ph type="sldNum" sz="quarter"/>
          </p:nvPr>
        </p:nvSpPr>
        <p:spPr>
          <a:noFill/>
          <a:ln>
            <a:round/>
            <a:headEnd/>
            <a:tailEnd/>
          </a:ln>
        </p:spPr>
        <p:txBody>
          <a:bodyPr/>
          <a:lstStyle/>
          <a:p>
            <a:fld id="{9C998D5E-FEBB-4A30-8507-2CDAC6D5342E}" type="slidenum">
              <a:rPr lang="en-US">
                <a:ea typeface="Microsoft YaHei" charset="-122"/>
              </a:rPr>
              <a:pPr/>
              <a:t>68</a:t>
            </a:fld>
            <a:endParaRPr lang="en-US">
              <a:ea typeface="Microsoft YaHei" charset="-122"/>
            </a:endParaRPr>
          </a:p>
        </p:txBody>
      </p:sp>
      <p:sp>
        <p:nvSpPr>
          <p:cNvPr id="134147"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4148"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Probably the two most important undertakings of the Alliance for Bhikkhunis are: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1) To educate lay practitioners about the essential role bhikkhunis play in preserving the dharma.</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2)  AFB raises money so that it can offer financial assistance to provide monastics, not only with their four requisites:  food, clothing, shelter and medicine/health care, but also other expenses that may arise.</a:t>
            </a:r>
          </a:p>
        </p:txBody>
      </p:sp>
      <p:sp>
        <p:nvSpPr>
          <p:cNvPr id="13414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8248EA00-1890-4105-98BA-FCC9491DF765}"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68</a:t>
            </a:fld>
            <a:endParaRPr lang="en-US" sz="1200">
              <a:solidFill>
                <a:srgbClr val="000000"/>
              </a:solidFill>
              <a:latin typeface="Calibri" pitchFamily="32"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242" name="Rectangle 7"/>
          <p:cNvSpPr>
            <a:spLocks noGrp="1" noChangeArrowheads="1"/>
          </p:cNvSpPr>
          <p:nvPr>
            <p:ph type="sldNum" sz="quarter"/>
          </p:nvPr>
        </p:nvSpPr>
        <p:spPr>
          <a:noFill/>
          <a:ln>
            <a:round/>
            <a:headEnd/>
            <a:tailEnd/>
          </a:ln>
        </p:spPr>
        <p:txBody>
          <a:bodyPr/>
          <a:lstStyle/>
          <a:p>
            <a:fld id="{E8CC5099-E6A5-4B49-BC8E-3986EB690B7E}" type="slidenum">
              <a:rPr lang="en-US">
                <a:ea typeface="Microsoft YaHei" charset="-122"/>
              </a:rPr>
              <a:pPr/>
              <a:t>69</a:t>
            </a:fld>
            <a:endParaRPr lang="en-US">
              <a:ea typeface="Microsoft YaHei" charset="-122"/>
            </a:endParaRPr>
          </a:p>
        </p:txBody>
      </p:sp>
      <p:sp>
        <p:nvSpPr>
          <p:cNvPr id="138243"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8244"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In </a:t>
            </a:r>
            <a:r>
              <a:rPr lang="en-US" dirty="0" err="1" smtClean="0">
                <a:latin typeface="Calibri" pitchFamily="32" charset="0"/>
                <a:ea typeface="Microsoft YaHei" charset="-122"/>
              </a:rPr>
              <a:t>adddition</a:t>
            </a:r>
            <a:r>
              <a:rPr lang="en-US" dirty="0" smtClean="0">
                <a:latin typeface="Calibri" pitchFamily="32" charset="0"/>
                <a:ea typeface="Microsoft YaHei" charset="-122"/>
              </a:rPr>
              <a:t>, Alliance for Bhikkhunis, through its online magazine Present and its digital Library, provides information on bhikkhuni news, activities, challenges, achievements and history. Through its </a:t>
            </a:r>
            <a:r>
              <a:rPr lang="en-US" dirty="0" err="1" smtClean="0">
                <a:latin typeface="Calibri" pitchFamily="32" charset="0"/>
                <a:ea typeface="Microsoft YaHei" charset="-122"/>
              </a:rPr>
              <a:t>Facebook</a:t>
            </a:r>
            <a:r>
              <a:rPr lang="en-US" dirty="0" smtClean="0">
                <a:latin typeface="Calibri" pitchFamily="32" charset="0"/>
                <a:ea typeface="Microsoft YaHei" charset="-122"/>
              </a:rPr>
              <a:t> page, it creates a virtual community.</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smtClean="0">
                <a:latin typeface="Calibri" pitchFamily="32" charset="0"/>
                <a:ea typeface="Microsoft YaHei" charset="-122"/>
              </a:rPr>
              <a:t>So much of the work of the Alliance for Bhikkhunis is the dispelling of misconceptions about bhikkhunis and their history, and the empowering of women through a recovery of their spiritual legacy and education about the attainments and achievements of past and current bhikkhunis. Vital to these tasks is the additional activity of educating lay practitioners about why it is essential to have women monastics in the modern world</a:t>
            </a:r>
            <a:r>
              <a:rPr lang="en-US" dirty="0" smtClean="0">
                <a:latin typeface="Calibri" pitchFamily="32" charset="0"/>
                <a:ea typeface="Microsoft YaHei" charset="-122"/>
              </a:rPr>
              <a:t>.</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38245"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366D4F54-AAF5-4528-841D-26C3F5E19784}"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69</a:t>
            </a:fld>
            <a:endParaRPr lang="en-US" sz="1200">
              <a:solidFill>
                <a:srgbClr val="000000"/>
              </a:solidFill>
              <a:latin typeface="Calibri" pitchFamily="32"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sz="1200" kern="1200" dirty="0" smtClean="0">
                <a:solidFill>
                  <a:srgbClr val="000000"/>
                </a:solidFill>
                <a:latin typeface="Times New Roman" pitchFamily="16" charset="0"/>
                <a:ea typeface="+mn-ea"/>
                <a:cs typeface="+mn-cs"/>
              </a:rPr>
              <a:t>Of the forty women's sacred biographies in the </a:t>
            </a:r>
            <a:r>
              <a:rPr lang="en-US" sz="1200" i="1" kern="1200" dirty="0" smtClean="0">
                <a:solidFill>
                  <a:srgbClr val="000000"/>
                </a:solidFill>
                <a:latin typeface="Times New Roman" pitchFamily="16" charset="0"/>
                <a:ea typeface="+mn-ea"/>
                <a:cs typeface="+mn-cs"/>
              </a:rPr>
              <a:t>Theri </a:t>
            </a:r>
            <a:r>
              <a:rPr lang="en-US" sz="1200" i="1" kern="1200" dirty="0" err="1" smtClean="0">
                <a:solidFill>
                  <a:srgbClr val="000000"/>
                </a:solidFill>
                <a:latin typeface="Times New Roman" pitchFamily="16" charset="0"/>
                <a:ea typeface="+mn-ea"/>
                <a:cs typeface="+mn-cs"/>
              </a:rPr>
              <a:t>Apadana</a:t>
            </a:r>
            <a:r>
              <a:rPr lang="en-US" sz="1200" kern="1200" dirty="0" smtClean="0">
                <a:solidFill>
                  <a:srgbClr val="000000"/>
                </a:solidFill>
                <a:latin typeface="Times New Roman" pitchFamily="16" charset="0"/>
                <a:ea typeface="+mn-ea"/>
                <a:cs typeface="+mn-cs"/>
              </a:rPr>
              <a:t>, the majority are of individuals.  There are also a significant number of collective biographies -- women who had strong association with one another and are often known by the leading woman who drew them together. Their association was strong that they realized stages of awakening together during the same Dhamma teaching and/or declared their enlightenment to the Buddha together, causing their stories to be gathered into one collective voice.  </a:t>
            </a:r>
          </a:p>
          <a:p>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7</a:t>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9266" name="Rectangle 7"/>
          <p:cNvSpPr>
            <a:spLocks noGrp="1" noChangeArrowheads="1"/>
          </p:cNvSpPr>
          <p:nvPr>
            <p:ph type="sldNum" sz="quarter"/>
          </p:nvPr>
        </p:nvSpPr>
        <p:spPr>
          <a:noFill/>
          <a:ln>
            <a:round/>
            <a:headEnd/>
            <a:tailEnd/>
          </a:ln>
        </p:spPr>
        <p:txBody>
          <a:bodyPr/>
          <a:lstStyle/>
          <a:p>
            <a:fld id="{8D072078-4524-420A-9E09-11F5B6B05DAB}" type="slidenum">
              <a:rPr lang="en-US">
                <a:ea typeface="Microsoft YaHei" charset="-122"/>
              </a:rPr>
              <a:pPr/>
              <a:t>70</a:t>
            </a:fld>
            <a:endParaRPr lang="en-US">
              <a:ea typeface="Microsoft YaHei" charset="-122"/>
            </a:endParaRPr>
          </a:p>
        </p:txBody>
      </p:sp>
      <p:sp>
        <p:nvSpPr>
          <p:cNvPr id="139267"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9268" name="Text Box 2"/>
          <p:cNvSpPr txBox="1">
            <a:spLocks noGrp="1" noChangeArrowheads="1"/>
          </p:cNvSpPr>
          <p:nvPr>
            <p:ph type="body" idx="1"/>
          </p:nvPr>
        </p:nvSpPr>
        <p:spPr>
          <a:xfrm>
            <a:off x="685800" y="4343400"/>
            <a:ext cx="5486400" cy="4114800"/>
          </a:xfrm>
          <a:noFill/>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Alliance for Bhikkhunis’ Annual International Bhikkhuni Day is a critical component of </a:t>
            </a:r>
            <a:r>
              <a:rPr lang="en-US" dirty="0" err="1" smtClean="0">
                <a:latin typeface="Calibri" pitchFamily="32" charset="0"/>
                <a:ea typeface="Microsoft YaHei" charset="-122"/>
              </a:rPr>
              <a:t>AfB’s</a:t>
            </a:r>
            <a:r>
              <a:rPr lang="en-US" dirty="0" smtClean="0">
                <a:latin typeface="Calibri" pitchFamily="32" charset="0"/>
                <a:ea typeface="Microsoft YaHei" charset="-122"/>
              </a:rPr>
              <a:t> mission to educate and honor and celebrate bhikkhuni history. This annual event is one of the primary ways the AfB protects the inspiring stories of women monastics as well as enlightened laywomen. </a:t>
            </a:r>
          </a:p>
        </p:txBody>
      </p:sp>
      <p:sp>
        <p:nvSpPr>
          <p:cNvPr id="139269"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4C24A0E1-3288-48B8-AE81-03AA7F0CBB54}"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70</a:t>
            </a:fld>
            <a:endParaRPr lang="en-US" sz="1200">
              <a:solidFill>
                <a:srgbClr val="000000"/>
              </a:solidFill>
              <a:latin typeface="Calibri" pitchFamily="32"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6194" name="Rectangle 7"/>
          <p:cNvSpPr>
            <a:spLocks noGrp="1" noChangeArrowheads="1"/>
          </p:cNvSpPr>
          <p:nvPr>
            <p:ph type="sldNum" sz="quarter"/>
          </p:nvPr>
        </p:nvSpPr>
        <p:spPr>
          <a:noFill/>
          <a:ln>
            <a:round/>
            <a:headEnd/>
            <a:tailEnd/>
          </a:ln>
        </p:spPr>
        <p:txBody>
          <a:bodyPr/>
          <a:lstStyle/>
          <a:p>
            <a:fld id="{DE03FAF3-437F-4A65-9CDF-DA66AE1685A5}" type="slidenum">
              <a:rPr lang="en-US">
                <a:ea typeface="Microsoft YaHei" charset="-122"/>
              </a:rPr>
              <a:pPr/>
              <a:t>71</a:t>
            </a:fld>
            <a:endParaRPr lang="en-US">
              <a:ea typeface="Microsoft YaHei" charset="-122"/>
            </a:endParaRPr>
          </a:p>
        </p:txBody>
      </p:sp>
      <p:sp>
        <p:nvSpPr>
          <p:cNvPr id="13619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6196"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Alliance for Bhikkhunis is the steward by a very generous anonymous donor which pays for medical and dental health care as well as insurance premiums for some bhikkhunis.</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 </a:t>
            </a:r>
            <a:r>
              <a:rPr lang="en-US" i="1" dirty="0" smtClean="0">
                <a:latin typeface="Calibri" pitchFamily="32" charset="0"/>
                <a:ea typeface="Microsoft YaHei" charset="-122"/>
              </a:rPr>
              <a:t> </a:t>
            </a: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i="1" dirty="0" smtClean="0">
                <a:latin typeface="Calibri" pitchFamily="32" charset="0"/>
                <a:ea typeface="Microsoft YaHei" charset="-122"/>
              </a:rPr>
              <a:t>According to Ayya Tathaaloka:  Several women who thought about ‘going forth’ had to reconsider when confronted with the fact that there were not funds for health care coverage.  She has also not been able to accept other women from other countries who are bhikkhuni candidates as they cannot provide health coverage.  They have joked that they are only able to accept women who are ‘DNR’  ‘Do Not Resuscitate’!  The Dhammadharini Board does not want to accept any new candidates under these conditions.</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i="1" dirty="0" smtClean="0">
              <a:latin typeface="Calibri" pitchFamily="32" charset="0"/>
              <a:ea typeface="Microsoft YaHei" charset="-122"/>
            </a:endParaRPr>
          </a:p>
        </p:txBody>
      </p:sp>
      <p:sp>
        <p:nvSpPr>
          <p:cNvPr id="13619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B2F32376-3183-4939-9149-B39A208AFCAA}" type="slidenum">
              <a:rPr lang="en-US"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71</a:t>
            </a:fld>
            <a:endParaRPr lang="en-US" sz="1200">
              <a:solidFill>
                <a:srgbClr val="000000"/>
              </a:solidFil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7218" name="Rectangle 7"/>
          <p:cNvSpPr>
            <a:spLocks noGrp="1" noChangeArrowheads="1"/>
          </p:cNvSpPr>
          <p:nvPr>
            <p:ph type="sldNum" sz="quarter"/>
          </p:nvPr>
        </p:nvSpPr>
        <p:spPr>
          <a:noFill/>
          <a:ln>
            <a:round/>
            <a:headEnd/>
            <a:tailEnd/>
          </a:ln>
        </p:spPr>
        <p:txBody>
          <a:bodyPr/>
          <a:lstStyle/>
          <a:p>
            <a:fld id="{47CFECD2-76E9-44F1-8505-5F1B38D42BB8}" type="slidenum">
              <a:rPr lang="en-US">
                <a:ea typeface="Microsoft YaHei" charset="-122"/>
              </a:rPr>
              <a:pPr/>
              <a:t>72</a:t>
            </a:fld>
            <a:endParaRPr lang="en-US">
              <a:ea typeface="Microsoft YaHei" charset="-122"/>
            </a:endParaRPr>
          </a:p>
        </p:txBody>
      </p:sp>
      <p:sp>
        <p:nvSpPr>
          <p:cNvPr id="13721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7220" name="Text Box 2"/>
          <p:cNvSpPr txBox="1">
            <a:spLocks noGrp="1" noChangeArrowheads="1"/>
          </p:cNvSpPr>
          <p:nvPr>
            <p:ph type="body" idx="1"/>
          </p:nvPr>
        </p:nvSpPr>
        <p:spPr>
          <a:xfrm>
            <a:off x="685800" y="4343400"/>
            <a:ext cx="5486400" cy="4114800"/>
          </a:xfrm>
          <a:noFill/>
        </p:spPr>
        <p:txBody>
          <a:bodyPr/>
          <a:lstStyle/>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Alliance for Bhikkhunis contributed to transportation and conference costs so bhikkhunis could attend the International Sakyadhita</a:t>
            </a:r>
            <a:r>
              <a:rPr lang="en-US" baseline="0" dirty="0" smtClean="0">
                <a:latin typeface="Calibri" pitchFamily="32" charset="0"/>
                <a:ea typeface="Microsoft YaHei" charset="-122"/>
              </a:rPr>
              <a:t> Conference in India this year</a:t>
            </a:r>
            <a:r>
              <a:rPr lang="en-US" dirty="0" smtClean="0">
                <a:latin typeface="Calibri" pitchFamily="32" charset="0"/>
                <a:ea typeface="Microsoft YaHei" charset="-122"/>
              </a:rPr>
              <a:t>.   Some of the funds went to support the participation of Indian former ‘</a:t>
            </a:r>
            <a:r>
              <a:rPr lang="en-US" dirty="0" err="1" smtClean="0">
                <a:latin typeface="Calibri" pitchFamily="32" charset="0"/>
                <a:ea typeface="Microsoft YaHei" charset="-122"/>
              </a:rPr>
              <a:t>Dalit</a:t>
            </a:r>
            <a:r>
              <a:rPr lang="en-US" dirty="0" smtClean="0">
                <a:latin typeface="Calibri" pitchFamily="32" charset="0"/>
                <a:ea typeface="Microsoft YaHei" charset="-122"/>
              </a:rPr>
              <a:t>’ or ‘untouchable’ bhikkhunis.</a:t>
            </a:r>
          </a:p>
        </p:txBody>
      </p:sp>
      <p:sp>
        <p:nvSpPr>
          <p:cNvPr id="13722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A3FE980F-5795-4B79-937E-2505BE13E951}"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72</a:t>
            </a:fld>
            <a:endParaRPr lang="en-US" sz="1200">
              <a:solidFill>
                <a:srgbClr val="000000"/>
              </a:solidFill>
              <a:latin typeface="Calibri" pitchFamily="32"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170" name="Rectangle 7"/>
          <p:cNvSpPr>
            <a:spLocks noGrp="1" noChangeArrowheads="1"/>
          </p:cNvSpPr>
          <p:nvPr>
            <p:ph type="sldNum" sz="quarter"/>
          </p:nvPr>
        </p:nvSpPr>
        <p:spPr>
          <a:noFill/>
          <a:ln>
            <a:round/>
            <a:headEnd/>
            <a:tailEnd/>
          </a:ln>
        </p:spPr>
        <p:txBody>
          <a:bodyPr/>
          <a:lstStyle/>
          <a:p>
            <a:fld id="{245BB28D-7222-4F2A-9476-DD9A8778148E}" type="slidenum">
              <a:rPr lang="en-US">
                <a:ea typeface="Microsoft YaHei" charset="-122"/>
              </a:rPr>
              <a:pPr/>
              <a:t>73</a:t>
            </a:fld>
            <a:endParaRPr lang="en-US">
              <a:ea typeface="Microsoft YaHei" charset="-122"/>
            </a:endParaRPr>
          </a:p>
        </p:txBody>
      </p:sp>
      <p:sp>
        <p:nvSpPr>
          <p:cNvPr id="135171"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35172" name="Text Box 2"/>
          <p:cNvSpPr txBox="1">
            <a:spLocks noGrp="1" noChangeArrowheads="1"/>
          </p:cNvSpPr>
          <p:nvPr>
            <p:ph type="body" idx="1"/>
          </p:nvPr>
        </p:nvSpPr>
        <p:spPr>
          <a:xfrm>
            <a:off x="685800" y="4343400"/>
            <a:ext cx="5486400" cy="4114800"/>
          </a:xfrm>
          <a:noFill/>
        </p:spPr>
        <p:txBody>
          <a:bodyPr/>
          <a:lstStyle/>
          <a:p>
            <a:pPr marL="0" marR="0" indent="0" algn="l" defTabSz="457200" rtl="0" eaLnBrk="1" fontAlgn="base" latinLnBrk="0" hangingPunct="1">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sz="1200" dirty="0" smtClean="0">
                <a:solidFill>
                  <a:schemeClr val="accent2">
                    <a:lumMod val="75000"/>
                  </a:schemeClr>
                </a:solidFill>
                <a:latin typeface="Calibri" pitchFamily="32" charset="0"/>
              </a:rPr>
              <a:t>The AfB also pays for travel so bhikkhunis can come together during Vassa and attend retreats.</a:t>
            </a:r>
          </a:p>
          <a:p>
            <a:pPr eaLnBrk="1" hangingPunct="1">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p:txBody>
      </p:sp>
      <p:sp>
        <p:nvSpPr>
          <p:cNvPr id="13517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4C47E8C-DE85-4689-A5CC-099168AE6FDB}" type="slidenum">
              <a:rPr lang="en-US" sz="1200">
                <a:solidFill>
                  <a:srgbClr val="000000"/>
                </a:solidFill>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73</a:t>
            </a:fld>
            <a:endParaRPr lang="en-US" sz="1200">
              <a:solidFill>
                <a:srgbClr val="000000"/>
              </a:solidFil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through the slide.</a:t>
            </a:r>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74</a:t>
            </a:fld>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Since bhikkhunis can’t ask directly for their</a:t>
            </a:r>
            <a:r>
              <a:rPr lang="en-US" baseline="0" dirty="0" smtClean="0"/>
              <a:t> needs with out a Pavarana (an invitation)  we have posted Our Pavarana on our website and invite them to let us know of their needs.  People are able to make donations directly on our website through Pay Pal, or by mailing a check.  As we get requests we post them on our website  www.bhikkhuni.net.  Please visit our website and p</a:t>
            </a:r>
            <a:r>
              <a:rPr lang="en-US" dirty="0" smtClean="0"/>
              <a:t>lease consider a donation on our website, Pay Pal or by-mail.</a:t>
            </a:r>
          </a:p>
          <a:p>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75</a:t>
            </a:fld>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 through</a:t>
            </a:r>
            <a:r>
              <a:rPr lang="en-US" baseline="0" dirty="0" smtClean="0"/>
              <a:t> the slide.</a:t>
            </a:r>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76</a:t>
            </a:fld>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314" name="Rectangle 7"/>
          <p:cNvSpPr>
            <a:spLocks noGrp="1" noChangeArrowheads="1"/>
          </p:cNvSpPr>
          <p:nvPr>
            <p:ph type="sldNum" sz="quarter"/>
          </p:nvPr>
        </p:nvSpPr>
        <p:spPr>
          <a:noFill/>
          <a:ln>
            <a:round/>
            <a:headEnd/>
            <a:tailEnd/>
          </a:ln>
        </p:spPr>
        <p:txBody>
          <a:bodyPr/>
          <a:lstStyle/>
          <a:p>
            <a:fld id="{3B94E836-1660-4E3A-BA6E-8791B9E264A5}" type="slidenum">
              <a:rPr lang="en-US">
                <a:ea typeface="Microsoft YaHei" charset="-122"/>
              </a:rPr>
              <a:pPr/>
              <a:t>77</a:t>
            </a:fld>
            <a:endParaRPr lang="en-US">
              <a:ea typeface="Microsoft YaHei" charset="-122"/>
            </a:endParaRPr>
          </a:p>
        </p:txBody>
      </p:sp>
      <p:sp>
        <p:nvSpPr>
          <p:cNvPr id="141315"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41316" name="Text Box 2"/>
          <p:cNvSpPr txBox="1">
            <a:spLocks noGrp="1" noChangeArrowheads="1"/>
          </p:cNvSpPr>
          <p:nvPr>
            <p:ph type="body" idx="1"/>
          </p:nvPr>
        </p:nvSpPr>
        <p:spPr>
          <a:xfrm>
            <a:off x="685800" y="4343400"/>
            <a:ext cx="5486400" cy="4114800"/>
          </a:xfrm>
          <a:noFill/>
        </p:spPr>
        <p:txBody>
          <a:bodyPr/>
          <a:lstStyle/>
          <a:p>
            <a:pPr algn="ctr">
              <a:spcBef>
                <a:spcPts val="6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1200" dirty="0" smtClean="0">
                <a:solidFill>
                  <a:schemeClr val="bg2">
                    <a:lumMod val="25000"/>
                  </a:schemeClr>
                </a:solidFill>
                <a:latin typeface="Constantia" pitchFamily="16" charset="0"/>
              </a:rPr>
              <a:t>By protecting bhikkhunis, we protect ourselves and future generations.</a:t>
            </a:r>
            <a:endParaRPr lang="en-US" sz="1200" dirty="0">
              <a:solidFill>
                <a:schemeClr val="bg2">
                  <a:lumMod val="25000"/>
                </a:schemeClr>
              </a:solidFill>
              <a:latin typeface="Constantia" pitchFamily="16" charset="0"/>
            </a:endParaRPr>
          </a:p>
        </p:txBody>
      </p:sp>
      <p:sp>
        <p:nvSpPr>
          <p:cNvPr id="141317"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12C0D3D3-99CD-4742-B5FE-068D13FB8382}"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77</a:t>
            </a:fld>
            <a:endParaRPr lang="en-US" sz="1200">
              <a:solidFill>
                <a:srgbClr val="000000"/>
              </a:solidFill>
              <a:latin typeface="Calibri" pitchFamily="32"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Bhikkhuni Sangha thanks you for your support!</a:t>
            </a:r>
          </a:p>
          <a:p>
            <a:endParaRPr lang="en-US" dirty="0" smtClean="0"/>
          </a:p>
          <a:p>
            <a:pPr marL="0" marR="0" indent="0" algn="l" defTabSz="457200" rtl="0" eaLnBrk="0" fontAlgn="base" latinLnBrk="0" hangingPunct="0">
              <a:lnSpc>
                <a:spcPct val="100000"/>
              </a:lnSpc>
              <a:spcBef>
                <a:spcPts val="450"/>
              </a:spcBef>
              <a:spcAft>
                <a:spcPct val="0"/>
              </a:spcAft>
              <a:buClrTx/>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dirty="0" smtClean="0">
                <a:latin typeface="Calibri" pitchFamily="32" charset="0"/>
                <a:ea typeface="Microsoft YaHei" charset="-122"/>
              </a:rPr>
              <a:t>Thank you again for coming and sharing in this celebration.</a:t>
            </a:r>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78</a:t>
            </a:fld>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7"/>
          <p:cNvSpPr>
            <a:spLocks noGrp="1" noChangeArrowheads="1"/>
          </p:cNvSpPr>
          <p:nvPr>
            <p:ph type="sldNum" sz="quarter"/>
          </p:nvPr>
        </p:nvSpPr>
        <p:spPr>
          <a:noFill/>
          <a:ln>
            <a:round/>
            <a:headEnd/>
            <a:tailEnd/>
          </a:ln>
        </p:spPr>
        <p:txBody>
          <a:bodyPr/>
          <a:lstStyle/>
          <a:p>
            <a:fld id="{8FFDB9E1-6CFA-4517-A901-11F9BF8C248F}" type="slidenum">
              <a:rPr lang="en-US">
                <a:ea typeface="Microsoft YaHei" charset="-122"/>
              </a:rPr>
              <a:pPr/>
              <a:t>79</a:t>
            </a:fld>
            <a:endParaRPr lang="en-US">
              <a:ea typeface="Microsoft YaHei" charset="-122"/>
            </a:endParaRPr>
          </a:p>
        </p:txBody>
      </p:sp>
      <p:sp>
        <p:nvSpPr>
          <p:cNvPr id="142339"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142340"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smtClean="0">
              <a:latin typeface="Calibri" pitchFamily="32" charset="0"/>
              <a:ea typeface="Microsoft YaHei" charset="-122"/>
            </a:endParaRPr>
          </a:p>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smtClean="0">
                <a:latin typeface="Calibri" pitchFamily="32" charset="0"/>
                <a:ea typeface="Microsoft YaHei" charset="-122"/>
              </a:rPr>
              <a:t>May all beings be happy.</a:t>
            </a:r>
          </a:p>
        </p:txBody>
      </p:sp>
      <p:sp>
        <p:nvSpPr>
          <p:cNvPr id="142341"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62B9AF90-1EE3-4E59-9F67-BF6EC42E5BE9}"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79</a:t>
            </a:fld>
            <a:endParaRPr lang="en-US" sz="1200">
              <a:solidFill>
                <a:srgbClr val="000000"/>
              </a:solidFill>
              <a:latin typeface="Calibri" pitchFamily="32"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
                <a:srgbClr val="000000"/>
              </a:buClr>
              <a:buSzPct val="100000"/>
              <a:buFont typeface="Times New Roman" pitchFamily="16" charset="0"/>
              <a:buNone/>
              <a:tabLst/>
              <a:defRPr/>
            </a:pPr>
            <a:r>
              <a:rPr lang="en-US" sz="1200" kern="1200" dirty="0" smtClean="0">
                <a:solidFill>
                  <a:srgbClr val="000000"/>
                </a:solidFill>
                <a:latin typeface="Times New Roman" pitchFamily="16" charset="0"/>
                <a:ea typeface="+mn-ea"/>
                <a:cs typeface="+mn-cs"/>
              </a:rPr>
              <a:t>Of the individuals, seven of the forty -- a full half of the Thirteen early foremost leading Bhikkhuni Disciples of the Buddha -- are linked in a story-cycle or story-circle of long-term spiritual friendship and companionship known as the stories of the "Seven Sisters".  These Seven Sisters, (earlier womb-sisters, but later sangha sisters in their final lives), formed the backbone of the ancient women's sangha.  They include both the Two Foremost Leading</a:t>
            </a:r>
            <a:r>
              <a:rPr lang="en-US" sz="1200" kern="1200" baseline="0" dirty="0" smtClean="0">
                <a:solidFill>
                  <a:srgbClr val="000000"/>
                </a:solidFill>
                <a:latin typeface="Times New Roman" pitchFamily="16" charset="0"/>
                <a:ea typeface="+mn-ea"/>
                <a:cs typeface="+mn-cs"/>
              </a:rPr>
              <a:t> Bhikkhuni Disciples:  Khema of Great Wisdom and Uppalavanna of Great Spiritual Power.</a:t>
            </a:r>
            <a:endParaRPr lang="en-US" dirty="0" smtClean="0"/>
          </a:p>
          <a:p>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Alliance for Bhikkhunis wishes</a:t>
            </a:r>
            <a:r>
              <a:rPr lang="en-US" baseline="0" dirty="0" smtClean="0"/>
              <a:t> to thank the following people for their contributions toward this presentation:  Ayya Tathaaloka, Dr. Alice Collette and Mary Watt.</a:t>
            </a:r>
          </a:p>
          <a:p>
            <a:r>
              <a:rPr lang="en-US" baseline="0" dirty="0" smtClean="0"/>
              <a:t> </a:t>
            </a:r>
            <a:endParaRPr lang="en-US" dirty="0"/>
          </a:p>
        </p:txBody>
      </p:sp>
      <p:sp>
        <p:nvSpPr>
          <p:cNvPr id="4" name="Slide Number Placeholder 3"/>
          <p:cNvSpPr>
            <a:spLocks noGrp="1"/>
          </p:cNvSpPr>
          <p:nvPr>
            <p:ph type="sldNum" idx="10"/>
          </p:nvPr>
        </p:nvSpPr>
        <p:spPr/>
        <p:txBody>
          <a:bodyPr/>
          <a:lstStyle/>
          <a:p>
            <a:pPr>
              <a:defRPr/>
            </a:pPr>
            <a:fld id="{F8863137-F6AC-45BB-9202-65A91D945729}" type="slidenum">
              <a:rPr lang="en-US" smtClean="0"/>
              <a:pPr>
                <a:defRPr/>
              </a:pPr>
              <a:t>80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3970" name="Rectangle 7"/>
          <p:cNvSpPr>
            <a:spLocks noGrp="1" noChangeArrowheads="1"/>
          </p:cNvSpPr>
          <p:nvPr>
            <p:ph type="sldNum" sz="quarter"/>
          </p:nvPr>
        </p:nvSpPr>
        <p:spPr>
          <a:noFill/>
          <a:ln>
            <a:round/>
            <a:headEnd/>
            <a:tailEnd/>
          </a:ln>
        </p:spPr>
        <p:txBody>
          <a:bodyPr/>
          <a:lstStyle/>
          <a:p>
            <a:fld id="{9636347F-055F-4A84-95E6-B86199F2900C}" type="slidenum">
              <a:rPr lang="en-US">
                <a:solidFill>
                  <a:srgbClr val="FFFFFF"/>
                </a:solidFill>
                <a:ea typeface="Microsoft YaHei" charset="-122"/>
              </a:rPr>
              <a:pPr/>
              <a:t>9</a:t>
            </a:fld>
            <a:endParaRPr lang="en-US">
              <a:solidFill>
                <a:srgbClr val="FFFFFF"/>
              </a:solidFill>
              <a:ea typeface="Microsoft YaHei" charset="-122"/>
            </a:endParaRPr>
          </a:p>
        </p:txBody>
      </p:sp>
      <p:sp>
        <p:nvSpPr>
          <p:cNvPr id="83971" name="Rectangle 1"/>
          <p:cNvSpPr txBox="1">
            <a:spLocks noGrp="1" noRot="1" noChangeAspect="1" noChangeArrowheads="1" noTextEdit="1"/>
          </p:cNvSpPr>
          <p:nvPr>
            <p:ph type="sldImg"/>
          </p:nvPr>
        </p:nvSpPr>
        <p:spPr>
          <a:xfrm>
            <a:off x="1143000" y="685800"/>
            <a:ext cx="4572000" cy="3429000"/>
          </a:xfrm>
          <a:solidFill>
            <a:srgbClr val="FFFFFF"/>
          </a:solidFill>
          <a:ln/>
        </p:spPr>
      </p:sp>
      <p:sp>
        <p:nvSpPr>
          <p:cNvPr id="83972" name="Text Box 2"/>
          <p:cNvSpPr txBox="1">
            <a:spLocks noGrp="1" noChangeArrowheads="1"/>
          </p:cNvSpPr>
          <p:nvPr>
            <p:ph type="body" idx="1"/>
          </p:nvPr>
        </p:nvSpPr>
        <p:spPr>
          <a:xfrm>
            <a:off x="685800" y="4343400"/>
            <a:ext cx="5486400" cy="4114800"/>
          </a:xfrm>
          <a:noFill/>
        </p:spPr>
        <p:txBody>
          <a:bodyPr/>
          <a:lstStyle/>
          <a:p>
            <a:pPr>
              <a:spcBef>
                <a:spcPts val="4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kern="1200" dirty="0" smtClean="0">
                <a:solidFill>
                  <a:schemeClr val="tx1"/>
                </a:solidFill>
                <a:latin typeface="Times New Roman" pitchFamily="16" charset="0"/>
                <a:ea typeface="+mn-ea"/>
                <a:cs typeface="Arial" charset="0"/>
              </a:rPr>
              <a:t>How were the seven sisters</a:t>
            </a:r>
            <a:r>
              <a:rPr lang="en-US" sz="1200" kern="1200" baseline="0" dirty="0" smtClean="0">
                <a:solidFill>
                  <a:schemeClr val="tx1"/>
                </a:solidFill>
                <a:latin typeface="Times New Roman" pitchFamily="16" charset="0"/>
                <a:ea typeface="+mn-ea"/>
                <a:cs typeface="Arial" charset="0"/>
              </a:rPr>
              <a:t> both ‘womb’ sisters in their earlier lives and finally ‘sangha’ sisters in their final lives?  </a:t>
            </a:r>
            <a:r>
              <a:rPr lang="en-US" sz="1200" kern="1200" dirty="0" smtClean="0">
                <a:solidFill>
                  <a:schemeClr val="tx1"/>
                </a:solidFill>
                <a:latin typeface="Times New Roman" pitchFamily="16" charset="0"/>
                <a:ea typeface="+mn-ea"/>
                <a:cs typeface="Arial" charset="0"/>
              </a:rPr>
              <a:t>The story</a:t>
            </a:r>
            <a:r>
              <a:rPr lang="en-US" sz="1200" kern="1200" baseline="0" dirty="0" smtClean="0">
                <a:solidFill>
                  <a:schemeClr val="tx1"/>
                </a:solidFill>
                <a:latin typeface="Times New Roman" pitchFamily="16" charset="0"/>
                <a:ea typeface="+mn-ea"/>
                <a:cs typeface="Arial" charset="0"/>
              </a:rPr>
              <a:t> </a:t>
            </a:r>
            <a:r>
              <a:rPr lang="en-US" sz="1200" kern="1200" dirty="0" smtClean="0">
                <a:solidFill>
                  <a:schemeClr val="tx1"/>
                </a:solidFill>
                <a:latin typeface="Times New Roman" pitchFamily="16" charset="0"/>
                <a:ea typeface="+mn-ea"/>
                <a:cs typeface="Arial" charset="0"/>
              </a:rPr>
              <a:t>of the Seven Sisters actually begins 20,000 years ago, in the previous</a:t>
            </a:r>
            <a:r>
              <a:rPr lang="en-US" sz="1200" kern="1200" baseline="0" dirty="0" smtClean="0">
                <a:solidFill>
                  <a:schemeClr val="tx1"/>
                </a:solidFill>
                <a:latin typeface="Times New Roman" pitchFamily="16" charset="0"/>
                <a:ea typeface="+mn-ea"/>
                <a:cs typeface="Arial" charset="0"/>
              </a:rPr>
              <a:t> lives of the Seven Sisters, who at that time were actually birth sisters</a:t>
            </a:r>
            <a:r>
              <a:rPr lang="en-US" sz="1200" kern="1200" dirty="0" smtClean="0">
                <a:solidFill>
                  <a:schemeClr val="tx1"/>
                </a:solidFill>
                <a:latin typeface="Times New Roman" pitchFamily="16" charset="0"/>
                <a:ea typeface="+mn-ea"/>
                <a:cs typeface="Arial" charset="0"/>
              </a:rPr>
              <a:t>.  They were reborn again in the time of Gautama</a:t>
            </a:r>
            <a:r>
              <a:rPr lang="en-US" sz="1200" kern="1200" baseline="0" dirty="0" smtClean="0">
                <a:solidFill>
                  <a:schemeClr val="tx1"/>
                </a:solidFill>
                <a:latin typeface="Times New Roman" pitchFamily="16" charset="0"/>
                <a:ea typeface="+mn-ea"/>
                <a:cs typeface="Arial" charset="0"/>
              </a:rPr>
              <a:t> Buddha, unrelated, through their connection with the Buddha, they became Sangha sisters.</a:t>
            </a:r>
            <a:r>
              <a:rPr lang="en-US" sz="1200" kern="1200" dirty="0" smtClean="0">
                <a:solidFill>
                  <a:schemeClr val="tx1"/>
                </a:solidFill>
                <a:latin typeface="Times New Roman" pitchFamily="16" charset="0"/>
                <a:ea typeface="+mn-ea"/>
                <a:cs typeface="Arial" charset="0"/>
              </a:rPr>
              <a:t>  </a:t>
            </a:r>
            <a:endParaRPr lang="en-US" dirty="0" smtClean="0">
              <a:latin typeface="Calibri" pitchFamily="32" charset="0"/>
              <a:ea typeface="Microsoft YaHei" charset="-122"/>
            </a:endParaRPr>
          </a:p>
        </p:txBody>
      </p:sp>
      <p:sp>
        <p:nvSpPr>
          <p:cNvPr id="83973" name="Text Box 3"/>
          <p:cNvSpPr txBox="1">
            <a:spLocks noChangeArrowheads="1"/>
          </p:cNvSpPr>
          <p:nvPr/>
        </p:nvSpPr>
        <p:spPr bwMode="auto">
          <a:xfrm>
            <a:off x="3884613" y="8685213"/>
            <a:ext cx="2971800" cy="457200"/>
          </a:xfrm>
          <a:prstGeom prst="rect">
            <a:avLst/>
          </a:prstGeom>
          <a:noFill/>
          <a:ln w="9525">
            <a:noFill/>
            <a:round/>
            <a:headEnd/>
            <a:tailEnd/>
          </a:ln>
          <a:effectLst/>
        </p:spPr>
        <p:txBody>
          <a:bodyPr lIns="90000" tIns="46800" rIns="90000" bIns="46800" anchor="b"/>
          <a:lstStyle/>
          <a:p>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fld id="{53833113-3EE3-4117-9C91-C7100811C86B}" type="slidenum">
              <a:rPr lang="en-US" sz="1200">
                <a:solidFill>
                  <a:srgbClr val="000000"/>
                </a:solidFill>
                <a:latin typeface="Calibri" pitchFamily="32" charset="0"/>
              </a:rPr>
              <a:pPr algn="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t>9</a:t>
            </a:fld>
            <a:endParaRPr lang="en-US" sz="1200">
              <a:solidFill>
                <a:srgbClr val="000000"/>
              </a:solidFill>
              <a:latin typeface="Calibri" pitchFamily="32"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sldNum" idx="11"/>
          </p:nvPr>
        </p:nvSpPr>
        <p:spPr>
          <a:ln/>
        </p:spPr>
        <p:txBody>
          <a:bodyPr/>
          <a:lstStyle>
            <a:lvl1pPr>
              <a:defRPr/>
            </a:lvl1pPr>
          </a:lstStyle>
          <a:p>
            <a:pPr>
              <a:defRPr/>
            </a:pPr>
            <a:fld id="{CA4D9950-1DCA-433A-844F-3201C4BA25A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sldNum" idx="11"/>
          </p:nvPr>
        </p:nvSpPr>
        <p:spPr>
          <a:ln/>
        </p:spPr>
        <p:txBody>
          <a:bodyPr/>
          <a:lstStyle>
            <a:lvl1pPr>
              <a:defRPr/>
            </a:lvl1pPr>
          </a:lstStyle>
          <a:p>
            <a:pPr>
              <a:defRPr/>
            </a:pPr>
            <a:fld id="{D0510564-26AB-4A37-B5A9-855564F60F4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sldNum" idx="11"/>
          </p:nvPr>
        </p:nvSpPr>
        <p:spPr>
          <a:ln/>
        </p:spPr>
        <p:txBody>
          <a:bodyPr/>
          <a:lstStyle>
            <a:lvl1pPr>
              <a:defRPr/>
            </a:lvl1pPr>
          </a:lstStyle>
          <a:p>
            <a:pPr>
              <a:defRPr/>
            </a:pPr>
            <a:fld id="{365617D8-7F4F-4DE7-8670-F48F50A02B35}"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10"/>
          <p:cNvSpPr>
            <a:spLocks noGrp="1" noChangeArrowheads="1"/>
          </p:cNvSpPr>
          <p:nvPr>
            <p:ph type="dt" sz="half" idx="10"/>
          </p:nvPr>
        </p:nvSpPr>
        <p:spPr>
          <a:ln/>
        </p:spPr>
        <p:txBody>
          <a:bodyPr/>
          <a:lstStyle>
            <a:lvl1pPr>
              <a:defRPr/>
            </a:lvl1pPr>
          </a:lstStyle>
          <a:p>
            <a:pPr>
              <a:defRPr/>
            </a:pPr>
            <a:fld id="{C16DD7F4-1C55-4E1B-84C5-61F489854904}" type="datetimeFigureOut">
              <a:rPr lang="en-US"/>
              <a:pPr>
                <a:defRPr/>
              </a:pPr>
              <a:t>9/13/2013</a:t>
            </a:fld>
            <a:endParaRPr lang="en-US"/>
          </a:p>
        </p:txBody>
      </p:sp>
      <p:sp>
        <p:nvSpPr>
          <p:cNvPr id="4" name="Rectangle 11"/>
          <p:cNvSpPr>
            <a:spLocks noGrp="1" noChangeArrowheads="1"/>
          </p:cNvSpPr>
          <p:nvPr>
            <p:ph type="ftr" sz="quarter" idx="11"/>
          </p:nvPr>
        </p:nvSpPr>
        <p:spPr>
          <a:xfrm>
            <a:off x="3124200" y="6356350"/>
            <a:ext cx="2895600" cy="365125"/>
          </a:xfrm>
          <a:prstGeom prst="rect">
            <a:avLst/>
          </a:prstGeom>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EC605F05-ACC9-4CDA-BEB4-1B6EAA4EA5C8}"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sldNum" idx="11"/>
          </p:nvPr>
        </p:nvSpPr>
        <p:spPr>
          <a:ln/>
        </p:spPr>
        <p:txBody>
          <a:bodyPr/>
          <a:lstStyle>
            <a:lvl1pPr>
              <a:defRPr/>
            </a:lvl1pPr>
          </a:lstStyle>
          <a:p>
            <a:pPr>
              <a:defRPr/>
            </a:pPr>
            <a:fld id="{5121841F-A87F-49C0-95ED-0C8A8A23ADF3}"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sldNum" idx="11"/>
          </p:nvPr>
        </p:nvSpPr>
        <p:spPr>
          <a:ln/>
        </p:spPr>
        <p:txBody>
          <a:bodyPr/>
          <a:lstStyle>
            <a:lvl1pPr>
              <a:defRPr/>
            </a:lvl1pPr>
          </a:lstStyle>
          <a:p>
            <a:pPr>
              <a:defRPr/>
            </a:pPr>
            <a:fld id="{A3DF6583-F8B1-48EC-B05E-40F96DB341D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sldNum" idx="11"/>
          </p:nvPr>
        </p:nvSpPr>
        <p:spPr>
          <a:ln/>
        </p:spPr>
        <p:txBody>
          <a:bodyPr/>
          <a:lstStyle>
            <a:lvl1pPr>
              <a:defRPr/>
            </a:lvl1pPr>
          </a:lstStyle>
          <a:p>
            <a:pPr>
              <a:defRPr/>
            </a:pPr>
            <a:fld id="{CCCB36AC-1F3B-4EA8-BE29-ABA8D205840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sldNum" idx="11"/>
          </p:nvPr>
        </p:nvSpPr>
        <p:spPr>
          <a:ln/>
        </p:spPr>
        <p:txBody>
          <a:bodyPr/>
          <a:lstStyle>
            <a:lvl1pPr>
              <a:defRPr/>
            </a:lvl1pPr>
          </a:lstStyle>
          <a:p>
            <a:pPr>
              <a:defRPr/>
            </a:pPr>
            <a:fld id="{FE7C09AA-FD1B-45B9-9B9E-D353E7724F9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sldNum" idx="11"/>
          </p:nvPr>
        </p:nvSpPr>
        <p:spPr>
          <a:ln/>
        </p:spPr>
        <p:txBody>
          <a:bodyPr/>
          <a:lstStyle>
            <a:lvl1pPr>
              <a:defRPr/>
            </a:lvl1pPr>
          </a:lstStyle>
          <a:p>
            <a:pPr>
              <a:defRPr/>
            </a:pPr>
            <a:fld id="{DDF2117C-1819-46BC-A57B-8765E24BEA8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sldNum" idx="11"/>
          </p:nvPr>
        </p:nvSpPr>
        <p:spPr>
          <a:ln/>
        </p:spPr>
        <p:txBody>
          <a:bodyPr/>
          <a:lstStyle>
            <a:lvl1pPr>
              <a:defRPr/>
            </a:lvl1pPr>
          </a:lstStyle>
          <a:p>
            <a:pPr>
              <a:defRPr/>
            </a:pPr>
            <a:fld id="{8675CF6E-B189-4702-8FBC-27E4E20035F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sldNum" idx="11"/>
          </p:nvPr>
        </p:nvSpPr>
        <p:spPr>
          <a:ln/>
        </p:spPr>
        <p:txBody>
          <a:bodyPr/>
          <a:lstStyle>
            <a:lvl1pPr>
              <a:defRPr/>
            </a:lvl1pPr>
          </a:lstStyle>
          <a:p>
            <a:pPr>
              <a:defRPr/>
            </a:pPr>
            <a:fld id="{C5EBBB23-CE45-4480-9378-6439879B026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sldNum" idx="11"/>
          </p:nvPr>
        </p:nvSpPr>
        <p:spPr>
          <a:ln/>
        </p:spPr>
        <p:txBody>
          <a:bodyPr/>
          <a:lstStyle>
            <a:lvl1pPr>
              <a:defRPr/>
            </a:lvl1pPr>
          </a:lstStyle>
          <a:p>
            <a:pPr>
              <a:defRPr/>
            </a:pPr>
            <a:fld id="{925299AA-3BFE-40C2-B654-F641E36E36F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E6DCAC"/>
            </a:gs>
            <a:gs pos="12000">
              <a:srgbClr val="E6D78A"/>
            </a:gs>
            <a:gs pos="30000">
              <a:srgbClr val="C7AC4C"/>
            </a:gs>
            <a:gs pos="45000">
              <a:srgbClr val="E6D78A"/>
            </a:gs>
            <a:gs pos="77000">
              <a:srgbClr val="C7AC4C"/>
            </a:gs>
            <a:gs pos="100000">
              <a:srgbClr val="E6DCAC"/>
            </a:gs>
          </a:gsLst>
          <a:lin ang="5400000" scaled="0"/>
          <a:tileRect/>
        </a:gra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457200" y="274638"/>
            <a:ext cx="8228013" cy="1141412"/>
          </a:xfrm>
          <a:prstGeom prst="rect">
            <a:avLst/>
          </a:prstGeom>
          <a:noFill/>
          <a:ln w="9525">
            <a:noFill/>
            <a:round/>
            <a:headEnd/>
            <a:tailEnd/>
          </a:ln>
          <a:effectLst/>
        </p:spPr>
        <p:txBody>
          <a:bodyPr vert="horz" wrap="square" lIns="90000" tIns="46800" rIns="90000" bIns="46800" numCol="1" anchor="ctr" anchorCtr="0" compatLnSpc="1">
            <a:prstTxWarp prst="textNoShape">
              <a:avLst/>
            </a:prstTxWarp>
          </a:bodyPr>
          <a:lstStyle/>
          <a:p>
            <a:pPr lvl="0"/>
            <a:r>
              <a:rPr lang="en-GB" smtClean="0"/>
              <a:t>Click to edit the title text format</a:t>
            </a:r>
          </a:p>
        </p:txBody>
      </p:sp>
      <p:sp>
        <p:nvSpPr>
          <p:cNvPr id="1027" name="Rectangle 2"/>
          <p:cNvSpPr>
            <a:spLocks noGrp="1" noChangeArrowheads="1"/>
          </p:cNvSpPr>
          <p:nvPr>
            <p:ph type="body" idx="1"/>
          </p:nvPr>
        </p:nvSpPr>
        <p:spPr bwMode="auto">
          <a:xfrm>
            <a:off x="457200" y="1600200"/>
            <a:ext cx="8228013" cy="4524375"/>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ea typeface="+mn-ea"/>
                <a:cs typeface="Arial" charset="0"/>
              </a:defRPr>
            </a:lvl1pPr>
          </a:lstStyle>
          <a:p>
            <a:pPr>
              <a:defRPr/>
            </a:pPr>
            <a:endParaRPr lang="en-US"/>
          </a:p>
        </p:txBody>
      </p:sp>
      <p:sp>
        <p:nvSpPr>
          <p:cNvPr id="1029" name="Text Box 4"/>
          <p:cNvSpPr txBox="1">
            <a:spLocks noChangeArrowheads="1"/>
          </p:cNvSpPr>
          <p:nvPr/>
        </p:nvSpPr>
        <p:spPr bwMode="auto">
          <a:xfrm>
            <a:off x="3124200" y="6356350"/>
            <a:ext cx="2895600" cy="365125"/>
          </a:xfrm>
          <a:prstGeom prst="rect">
            <a:avLst/>
          </a:prstGeom>
          <a:noFill/>
          <a:ln w="9525">
            <a:noFill/>
            <a:round/>
            <a:headEnd/>
            <a:tailEnd/>
          </a:ln>
          <a:effectLst/>
        </p:spPr>
        <p:txBody>
          <a:bodyPr wrap="none" anchor="ctr"/>
          <a:lstStyle/>
          <a:p>
            <a:endParaRPr lang="en-US"/>
          </a:p>
        </p:txBody>
      </p:sp>
      <p:sp>
        <p:nvSpPr>
          <p:cNvPr id="3"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mtClean="0">
                <a:solidFill>
                  <a:srgbClr val="000000"/>
                </a:solidFill>
                <a:ea typeface="+mn-ea"/>
                <a:cs typeface="Arial" charset="0"/>
              </a:defRPr>
            </a:lvl1pPr>
          </a:lstStyle>
          <a:p>
            <a:pPr>
              <a:defRPr/>
            </a:pPr>
            <a:fld id="{F9839E4A-8378-4DFB-A860-2EA8B084798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72" r:id="rId12"/>
  </p:sldLayoutIdLst>
  <p:txStyles>
    <p:titleStyle>
      <a:lvl1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nstantia" pitchFamily="16" charset="0"/>
          <a:ea typeface="Microsoft YaHei" charset="-122"/>
        </a:defRPr>
      </a:lvl2pPr>
      <a:lvl3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nstantia" pitchFamily="16" charset="0"/>
          <a:ea typeface="Microsoft YaHei" charset="-122"/>
        </a:defRPr>
      </a:lvl3pPr>
      <a:lvl4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nstantia" pitchFamily="16" charset="0"/>
          <a:ea typeface="Microsoft YaHei" charset="-122"/>
        </a:defRPr>
      </a:lvl4pPr>
      <a:lvl5pPr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nstantia" pitchFamily="16" charset="0"/>
          <a:ea typeface="Microsoft YaHei" charset="-122"/>
        </a:defRPr>
      </a:lvl5pPr>
      <a:lvl6pPr marL="25146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nstantia" pitchFamily="16" charset="0"/>
          <a:ea typeface="Microsoft YaHei" charset="-122"/>
        </a:defRPr>
      </a:lvl6pPr>
      <a:lvl7pPr marL="29718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nstantia" pitchFamily="16" charset="0"/>
          <a:ea typeface="Microsoft YaHei" charset="-122"/>
        </a:defRPr>
      </a:lvl7pPr>
      <a:lvl8pPr marL="34290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nstantia" pitchFamily="16" charset="0"/>
          <a:ea typeface="Microsoft YaHei" charset="-122"/>
        </a:defRPr>
      </a:lvl8pPr>
      <a:lvl9pPr marL="3886200" indent="-228600" algn="ctr" defTabSz="457200" rtl="0" eaLnBrk="0" fontAlgn="base" hangingPunct="0">
        <a:spcBef>
          <a:spcPct val="0"/>
        </a:spcBef>
        <a:spcAft>
          <a:spcPct val="0"/>
        </a:spcAft>
        <a:buClr>
          <a:srgbClr val="000000"/>
        </a:buClr>
        <a:buSzPct val="100000"/>
        <a:buFont typeface="Times New Roman" pitchFamily="16" charset="0"/>
        <a:defRPr sz="4400">
          <a:solidFill>
            <a:srgbClr val="000000"/>
          </a:solidFill>
          <a:latin typeface="Constantia" pitchFamily="16" charset="0"/>
          <a:ea typeface="Microsoft YaHei" charset="-122"/>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57200"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57200"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4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jpeg"/><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notesSlide" Target="../notesSlides/notesSlide5.xml"/><Relationship Id="rId16"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 Id="rId14" Type="http://schemas.openxmlformats.org/officeDocument/2006/relationships/image" Target="../media/image13.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6.jpeg"/><Relationship Id="rId4" Type="http://schemas.openxmlformats.org/officeDocument/2006/relationships/image" Target="../media/image55.png"/></Relationships>
</file>

<file path=ppt/slides/_rels/slide5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8.jpeg"/></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64.jpeg"/><Relationship Id="rId4" Type="http://schemas.openxmlformats.org/officeDocument/2006/relationships/hyperlink" Target="http://4.bp.blogspot.com/_rubBFQErg38/TH1_ppKqXyI/AAAAAAAAACI/noMfhK6fRx0/s1600/Aug+29+Bhikkhuni+Ordination+at+Aranya+Bodhi+-+Confirmation+w+Bhikkhu+Sangha.JPG"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71.wmf"/><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hyperlink" Target="http://69.89.27.245/~bhikkhun/wp-content/uploads/2013/06/Sakyadhita1.jpg" TargetMode="External"/><Relationship Id="rId2" Type="http://schemas.openxmlformats.org/officeDocument/2006/relationships/notesSlide" Target="../notesSlides/notesSlide72.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7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www.bhikkhuni.net/" TargetMode="External"/><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69.89.27.245/~bhikkhun/application-for-financial-support/"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hyperlink" Target="http://69.89.27.245/~bhikkhun/wp-content/uploads/2013/08/AfB-Application-for-Project-Support.doc" TargetMode="Externa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3074" name="Text Box 1"/>
          <p:cNvSpPr txBox="1">
            <a:spLocks noChangeArrowheads="1"/>
          </p:cNvSpPr>
          <p:nvPr/>
        </p:nvSpPr>
        <p:spPr bwMode="auto">
          <a:xfrm>
            <a:off x="685800" y="2130425"/>
            <a:ext cx="7772400" cy="1470025"/>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800" b="1">
                <a:solidFill>
                  <a:srgbClr val="FFFF99"/>
                </a:solidFill>
                <a:latin typeface="Constantia" pitchFamily="16" charset="0"/>
              </a:rPr>
              <a:t>Third International Bhikkhuni Day</a:t>
            </a:r>
          </a:p>
        </p:txBody>
      </p:sp>
      <p:sp>
        <p:nvSpPr>
          <p:cNvPr id="3075" name="Text Box 2"/>
          <p:cNvSpPr txBox="1">
            <a:spLocks noChangeArrowheads="1"/>
          </p:cNvSpPr>
          <p:nvPr/>
        </p:nvSpPr>
        <p:spPr bwMode="auto">
          <a:xfrm>
            <a:off x="1371600" y="3886200"/>
            <a:ext cx="6400800" cy="1752600"/>
          </a:xfrm>
          <a:prstGeom prst="rect">
            <a:avLst/>
          </a:prstGeom>
          <a:noFill/>
          <a:ln w="9525">
            <a:noFill/>
            <a:round/>
            <a:headEnd/>
            <a:tailEnd/>
          </a:ln>
          <a:effectLst/>
        </p:spPr>
        <p:txBody>
          <a:bodyPr/>
          <a:lstStyle/>
          <a:p>
            <a:pPr algn="ctr">
              <a:spcBef>
                <a:spcPts val="90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a:solidFill>
                  <a:srgbClr val="000000"/>
                </a:solidFill>
                <a:latin typeface="Constantia" pitchFamily="16" charset="0"/>
              </a:rPr>
              <a:t>September </a:t>
            </a:r>
            <a:r>
              <a:rPr lang="en-US" sz="3600" dirty="0" smtClean="0">
                <a:solidFill>
                  <a:srgbClr val="000000"/>
                </a:solidFill>
                <a:latin typeface="Constantia" pitchFamily="16" charset="0"/>
              </a:rPr>
              <a:t>21, </a:t>
            </a:r>
            <a:r>
              <a:rPr lang="en-US" sz="3600" dirty="0">
                <a:solidFill>
                  <a:srgbClr val="000000"/>
                </a:solidFill>
                <a:latin typeface="Constantia" pitchFamily="16" charset="0"/>
              </a:rPr>
              <a:t>2013</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1"/>
          <p:cNvSpPr txBox="1">
            <a:spLocks noChangeArrowheads="1"/>
          </p:cNvSpPr>
          <p:nvPr/>
        </p:nvSpPr>
        <p:spPr bwMode="auto">
          <a:xfrm>
            <a:off x="6716713" y="990600"/>
            <a:ext cx="2424359" cy="1202510"/>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2060"/>
                </a:solidFill>
              </a:rPr>
              <a:t>Sites associated</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2060"/>
                </a:solidFill>
              </a:rPr>
              <a:t>with the life of</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2060"/>
                </a:solidFill>
              </a:rPr>
              <a:t>The Buddha</a:t>
            </a:r>
          </a:p>
        </p:txBody>
      </p:sp>
      <p:pic>
        <p:nvPicPr>
          <p:cNvPr id="6147" name="Picture 2"/>
          <p:cNvPicPr>
            <a:picLocks noChangeAspect="1" noChangeArrowheads="1"/>
          </p:cNvPicPr>
          <p:nvPr/>
        </p:nvPicPr>
        <p:blipFill>
          <a:blip r:embed="rId3" cstate="print"/>
          <a:srcRect/>
          <a:stretch>
            <a:fillRect/>
          </a:stretch>
        </p:blipFill>
        <p:spPr bwMode="auto">
          <a:xfrm>
            <a:off x="228600" y="228600"/>
            <a:ext cx="6369050" cy="6235700"/>
          </a:xfrm>
          <a:prstGeom prst="rect">
            <a:avLst/>
          </a:prstGeom>
          <a:noFill/>
          <a:ln w="9525">
            <a:noFill/>
            <a:round/>
            <a:headEnd/>
            <a:tailEnd/>
          </a:ln>
          <a:effectLst/>
        </p:spPr>
      </p:pic>
      <p:sp>
        <p:nvSpPr>
          <p:cNvPr id="6148" name="Text Box 3"/>
          <p:cNvSpPr txBox="1">
            <a:spLocks noChangeArrowheads="1"/>
          </p:cNvSpPr>
          <p:nvPr/>
        </p:nvSpPr>
        <p:spPr bwMode="auto">
          <a:xfrm>
            <a:off x="4419600" y="6488113"/>
            <a:ext cx="2271713" cy="276225"/>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00"/>
                </a:solidFill>
              </a:rPr>
              <a:t>“Buddhism”, Kevin Trainor, Ed.</a:t>
            </a:r>
          </a:p>
        </p:txBody>
      </p:sp>
      <p:cxnSp>
        <p:nvCxnSpPr>
          <p:cNvPr id="6149" name="AutoShape 4"/>
          <p:cNvCxnSpPr>
            <a:cxnSpLocks noChangeShapeType="1"/>
          </p:cNvCxnSpPr>
          <p:nvPr/>
        </p:nvCxnSpPr>
        <p:spPr bwMode="auto">
          <a:xfrm flipH="1">
            <a:off x="3657600" y="1371600"/>
            <a:ext cx="3124200" cy="992188"/>
          </a:xfrm>
          <a:prstGeom prst="straightConnector1">
            <a:avLst/>
          </a:prstGeom>
          <a:noFill/>
          <a:ln w="38160" cap="sq">
            <a:solidFill>
              <a:srgbClr val="4F81BD"/>
            </a:solidFill>
            <a:miter lim="800000"/>
            <a:headEnd/>
            <a:tailEnd type="arrow" w="med" len="med"/>
          </a:ln>
          <a:effectLst>
            <a:outerShdw dist="23040" dir="5400000" algn="ctr" rotWithShape="0">
              <a:srgbClr val="000000">
                <a:alpha val="35036"/>
              </a:srgbClr>
            </a:outerShdw>
          </a:effectLst>
        </p:spPr>
      </p:cxnSp>
      <p:cxnSp>
        <p:nvCxnSpPr>
          <p:cNvPr id="6150" name="AutoShape 5"/>
          <p:cNvCxnSpPr>
            <a:cxnSpLocks noChangeShapeType="1"/>
          </p:cNvCxnSpPr>
          <p:nvPr/>
        </p:nvCxnSpPr>
        <p:spPr bwMode="auto">
          <a:xfrm flipH="1">
            <a:off x="4265613" y="1828800"/>
            <a:ext cx="2514600" cy="1306513"/>
          </a:xfrm>
          <a:prstGeom prst="straightConnector1">
            <a:avLst/>
          </a:prstGeom>
          <a:noFill/>
          <a:ln w="38160" cap="sq">
            <a:solidFill>
              <a:srgbClr val="4F81BD"/>
            </a:solidFill>
            <a:miter lim="800000"/>
            <a:headEnd/>
            <a:tailEnd type="arrow" w="med" len="med"/>
          </a:ln>
          <a:effectLst>
            <a:outerShdw dist="23040" dir="5400000" algn="ctr" rotWithShape="0">
              <a:srgbClr val="000000">
                <a:alpha val="35036"/>
              </a:srgbClr>
            </a:outerShdw>
          </a:effectLst>
        </p:spPr>
      </p:cxnSp>
      <p:cxnSp>
        <p:nvCxnSpPr>
          <p:cNvPr id="6151" name="AutoShape 6"/>
          <p:cNvCxnSpPr>
            <a:cxnSpLocks noChangeShapeType="1"/>
            <a:stCxn id="6146" idx="1"/>
          </p:cNvCxnSpPr>
          <p:nvPr/>
        </p:nvCxnSpPr>
        <p:spPr bwMode="auto">
          <a:xfrm flipH="1">
            <a:off x="3962401" y="1591855"/>
            <a:ext cx="2754312" cy="1227545"/>
          </a:xfrm>
          <a:prstGeom prst="straightConnector1">
            <a:avLst/>
          </a:prstGeom>
          <a:noFill/>
          <a:ln w="38160" cap="sq">
            <a:solidFill>
              <a:srgbClr val="4F81BD"/>
            </a:solidFill>
            <a:miter lim="800000"/>
            <a:headEnd/>
            <a:tailEnd type="arrow" w="med" len="med"/>
          </a:ln>
          <a:effectLst>
            <a:outerShdw dist="23040" dir="5400000" algn="ctr" rotWithShape="0">
              <a:srgbClr val="000000">
                <a:alpha val="35036"/>
              </a:srgbClr>
            </a:outerShdw>
          </a:effectLst>
        </p:spPr>
      </p:cxn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
          <p:cNvSpPr>
            <a:spLocks noChangeArrowheads="1"/>
          </p:cNvSpPr>
          <p:nvPr/>
        </p:nvSpPr>
        <p:spPr bwMode="auto">
          <a:xfrm>
            <a:off x="228600" y="304800"/>
            <a:ext cx="3810000" cy="2310505"/>
          </a:xfrm>
          <a:prstGeom prst="rect">
            <a:avLst/>
          </a:prstGeom>
          <a:noFill/>
          <a:ln w="9525">
            <a:noFill/>
            <a:round/>
            <a:headEnd/>
            <a:tailEnd/>
          </a:ln>
          <a:effectLst/>
        </p:spPr>
        <p:txBody>
          <a:bodyPr wrap="square"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a:solidFill>
                  <a:schemeClr val="bg2">
                    <a:lumMod val="25000"/>
                  </a:schemeClr>
                </a:solidFill>
                <a:latin typeface="Lucida Handwriting" pitchFamily="66" charset="0"/>
              </a:rPr>
              <a:t>King Kiki of </a:t>
            </a:r>
            <a:r>
              <a:rPr lang="en-US" sz="3600" b="1" dirty="0" err="1">
                <a:solidFill>
                  <a:schemeClr val="bg2">
                    <a:lumMod val="25000"/>
                  </a:schemeClr>
                </a:solidFill>
                <a:latin typeface="Lucida Handwriting" pitchFamily="66" charset="0"/>
              </a:rPr>
              <a:t>Kasi</a:t>
            </a:r>
            <a:r>
              <a:rPr lang="en-US" sz="3600" b="1" dirty="0">
                <a:solidFill>
                  <a:schemeClr val="bg2">
                    <a:lumMod val="25000"/>
                  </a:schemeClr>
                </a:solidFill>
                <a:latin typeface="Lucida Handwriting" pitchFamily="66" charset="0"/>
              </a:rPr>
              <a:t> </a:t>
            </a:r>
            <a:r>
              <a:rPr lang="en-US" sz="3600" b="1" dirty="0" smtClean="0">
                <a:solidFill>
                  <a:schemeClr val="bg2">
                    <a:lumMod val="25000"/>
                  </a:schemeClr>
                </a:solidFill>
                <a:latin typeface="Lucida Handwriting" pitchFamily="66" charset="0"/>
              </a:rPr>
              <a:t>had Seven Daughters</a:t>
            </a:r>
            <a:endParaRPr lang="en-US" sz="3600" b="1" dirty="0">
              <a:solidFill>
                <a:schemeClr val="bg2">
                  <a:lumMod val="25000"/>
                </a:schemeClr>
              </a:solidFill>
              <a:latin typeface="Lucida Handwriting" pitchFamily="66" charset="0"/>
            </a:endParaRPr>
          </a:p>
        </p:txBody>
      </p:sp>
      <p:pic>
        <p:nvPicPr>
          <p:cNvPr id="4" name="Picture 2" descr="Su10_resize color"/>
          <p:cNvPicPr>
            <a:picLocks noChangeAspect="1" noChangeArrowheads="1"/>
          </p:cNvPicPr>
          <p:nvPr/>
        </p:nvPicPr>
        <p:blipFill>
          <a:blip r:embed="rId3" cstate="print"/>
          <a:srcRect/>
          <a:stretch>
            <a:fillRect/>
          </a:stretch>
        </p:blipFill>
        <p:spPr>
          <a:xfrm>
            <a:off x="4419600" y="228600"/>
            <a:ext cx="4295775" cy="5727700"/>
          </a:xfrm>
          <a:prstGeom prst="rect">
            <a:avLst/>
          </a:prstGeom>
          <a:noFill/>
        </p:spPr>
      </p:pic>
      <p:sp>
        <p:nvSpPr>
          <p:cNvPr id="5" name="Rectangle 4"/>
          <p:cNvSpPr/>
          <p:nvPr/>
        </p:nvSpPr>
        <p:spPr>
          <a:xfrm>
            <a:off x="457200" y="2895600"/>
            <a:ext cx="3429000" cy="3046988"/>
          </a:xfrm>
          <a:prstGeom prst="rect">
            <a:avLst/>
          </a:prstGeom>
        </p:spPr>
        <p:txBody>
          <a:bodyPr wrap="square">
            <a:spAutoFit/>
          </a:bodyPr>
          <a:lstStyle/>
          <a:p>
            <a:pPr marL="457200" indent="-457200">
              <a:buFont typeface="Arial" pitchFamily="34" charset="0"/>
              <a:buChar char="•"/>
              <a:defRPr/>
            </a:pPr>
            <a:r>
              <a:rPr lang="en-US" sz="2400" dirty="0" smtClean="0">
                <a:solidFill>
                  <a:schemeClr val="tx1"/>
                </a:solidFill>
                <a:cs typeface="Arial" charset="0"/>
              </a:rPr>
              <a:t>Khema </a:t>
            </a:r>
          </a:p>
          <a:p>
            <a:pPr marL="457200" indent="-457200">
              <a:buFont typeface="Arial" pitchFamily="34" charset="0"/>
              <a:buChar char="•"/>
              <a:defRPr/>
            </a:pPr>
            <a:r>
              <a:rPr lang="en-US" sz="2400" dirty="0" smtClean="0">
                <a:solidFill>
                  <a:schemeClr val="tx1"/>
                </a:solidFill>
                <a:cs typeface="Arial" charset="0"/>
              </a:rPr>
              <a:t>Uppalavanna </a:t>
            </a:r>
          </a:p>
          <a:p>
            <a:pPr marL="457200" indent="-457200">
              <a:buFont typeface="Arial" pitchFamily="34" charset="0"/>
              <a:buChar char="•"/>
              <a:defRPr/>
            </a:pPr>
            <a:r>
              <a:rPr lang="en-US" sz="2400" dirty="0" err="1" smtClean="0">
                <a:solidFill>
                  <a:schemeClr val="tx1"/>
                </a:solidFill>
                <a:cs typeface="Arial" charset="0"/>
              </a:rPr>
              <a:t>Patacara</a:t>
            </a:r>
            <a:endParaRPr lang="en-US" sz="2400" dirty="0" smtClean="0">
              <a:solidFill>
                <a:schemeClr val="tx1"/>
              </a:solidFill>
              <a:cs typeface="Arial" charset="0"/>
            </a:endParaRPr>
          </a:p>
          <a:p>
            <a:pPr marL="457200" indent="-457200">
              <a:buFont typeface="Arial" pitchFamily="34" charset="0"/>
              <a:buChar char="•"/>
              <a:defRPr/>
            </a:pPr>
            <a:r>
              <a:rPr lang="en-US" sz="2400" dirty="0" err="1" smtClean="0">
                <a:solidFill>
                  <a:schemeClr val="tx1"/>
                </a:solidFill>
                <a:cs typeface="Arial" charset="0"/>
              </a:rPr>
              <a:t>Bhadda</a:t>
            </a:r>
            <a:r>
              <a:rPr lang="en-US" sz="2400" dirty="0" smtClean="0">
                <a:solidFill>
                  <a:schemeClr val="tx1"/>
                </a:solidFill>
                <a:cs typeface="Arial" charset="0"/>
              </a:rPr>
              <a:t> </a:t>
            </a:r>
            <a:r>
              <a:rPr lang="en-US" sz="2400" dirty="0" err="1" smtClean="0">
                <a:solidFill>
                  <a:schemeClr val="tx1"/>
                </a:solidFill>
                <a:cs typeface="Arial" charset="0"/>
              </a:rPr>
              <a:t>Kundalakesa</a:t>
            </a:r>
            <a:endParaRPr lang="en-US" sz="2400" dirty="0" smtClean="0">
              <a:solidFill>
                <a:schemeClr val="tx1"/>
              </a:solidFill>
              <a:cs typeface="Arial" charset="0"/>
            </a:endParaRPr>
          </a:p>
          <a:p>
            <a:pPr marL="457200" indent="-457200">
              <a:buFont typeface="Arial" pitchFamily="34" charset="0"/>
              <a:buChar char="•"/>
              <a:defRPr/>
            </a:pPr>
            <a:r>
              <a:rPr lang="en-US" sz="2400" dirty="0" err="1" smtClean="0">
                <a:solidFill>
                  <a:schemeClr val="tx1"/>
                </a:solidFill>
                <a:cs typeface="Arial" charset="0"/>
              </a:rPr>
              <a:t>Kisagotami</a:t>
            </a:r>
            <a:endParaRPr lang="en-US" sz="2400" dirty="0" smtClean="0">
              <a:solidFill>
                <a:schemeClr val="tx1"/>
              </a:solidFill>
              <a:cs typeface="Arial" charset="0"/>
            </a:endParaRPr>
          </a:p>
          <a:p>
            <a:pPr marL="457200" indent="-457200">
              <a:buFont typeface="Arial" pitchFamily="34" charset="0"/>
              <a:buChar char="•"/>
              <a:defRPr/>
            </a:pPr>
            <a:r>
              <a:rPr lang="en-US" sz="2400" dirty="0" err="1" smtClean="0">
                <a:solidFill>
                  <a:schemeClr val="tx1"/>
                </a:solidFill>
                <a:cs typeface="Arial" charset="0"/>
              </a:rPr>
              <a:t>Dhammadinna</a:t>
            </a:r>
            <a:endParaRPr lang="en-US" sz="2400" dirty="0" smtClean="0">
              <a:solidFill>
                <a:schemeClr val="tx1"/>
              </a:solidFill>
              <a:cs typeface="Arial" charset="0"/>
            </a:endParaRPr>
          </a:p>
          <a:p>
            <a:pPr marL="457200" indent="-457200">
              <a:buFont typeface="Arial" pitchFamily="34" charset="0"/>
              <a:buChar char="•"/>
              <a:defRPr/>
            </a:pPr>
            <a:r>
              <a:rPr lang="en-US" sz="2400" dirty="0" err="1" smtClean="0">
                <a:solidFill>
                  <a:schemeClr val="tx1"/>
                </a:solidFill>
                <a:cs typeface="Arial" charset="0"/>
              </a:rPr>
              <a:t>Visakha</a:t>
            </a:r>
            <a:r>
              <a:rPr lang="en-US" sz="2400" dirty="0" smtClean="0">
                <a:solidFill>
                  <a:schemeClr val="tx1"/>
                </a:solidFill>
                <a:cs typeface="Arial" charset="0"/>
              </a:rPr>
              <a:t> </a:t>
            </a:r>
            <a:endParaRPr lang="en-US" sz="2400" dirty="0">
              <a:solidFill>
                <a:schemeClr val="tx1"/>
              </a:solidFill>
              <a:cs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N2411 cropped great 2"/>
          <p:cNvPicPr>
            <a:picLocks noChangeAspect="1" noChangeArrowheads="1"/>
          </p:cNvPicPr>
          <p:nvPr/>
        </p:nvPicPr>
        <p:blipFill>
          <a:blip r:embed="rId3" cstate="print"/>
          <a:srcRect/>
          <a:stretch>
            <a:fillRect/>
          </a:stretch>
        </p:blipFill>
        <p:spPr>
          <a:xfrm>
            <a:off x="3048000" y="1524000"/>
            <a:ext cx="3117869" cy="4524375"/>
          </a:xfrm>
          <a:prstGeom prst="rect">
            <a:avLst/>
          </a:prstGeom>
          <a:noFill/>
        </p:spPr>
      </p:pic>
      <p:sp>
        <p:nvSpPr>
          <p:cNvPr id="3" name="TextBox 2"/>
          <p:cNvSpPr txBox="1"/>
          <p:nvPr/>
        </p:nvSpPr>
        <p:spPr>
          <a:xfrm>
            <a:off x="914400" y="533400"/>
            <a:ext cx="7459093" cy="646331"/>
          </a:xfrm>
          <a:prstGeom prst="rect">
            <a:avLst/>
          </a:prstGeom>
          <a:noFill/>
        </p:spPr>
        <p:txBody>
          <a:bodyPr wrap="none" rtlCol="0">
            <a:spAutoFit/>
          </a:bodyPr>
          <a:lstStyle/>
          <a:p>
            <a:r>
              <a:rPr lang="en-US" sz="3600" b="1" dirty="0" smtClean="0">
                <a:solidFill>
                  <a:schemeClr val="bg2">
                    <a:lumMod val="25000"/>
                  </a:schemeClr>
                </a:solidFill>
                <a:latin typeface="Lucida Handwriting" pitchFamily="66" charset="0"/>
              </a:rPr>
              <a:t>Khema  Wishes to “Go Forth”</a:t>
            </a:r>
            <a:endParaRPr lang="en-US" sz="3600" b="1" dirty="0">
              <a:solidFill>
                <a:schemeClr val="bg2">
                  <a:lumMod val="25000"/>
                </a:schemeClr>
              </a:solidFill>
              <a:latin typeface="Lucida Handwriting" pitchFamily="66"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990600" y="635000"/>
            <a:ext cx="6934200" cy="711200"/>
          </a:xfrm>
          <a:prstGeom prst="rect">
            <a:avLst/>
          </a:prstGeom>
          <a:noFill/>
          <a:ln w="9525">
            <a:noFill/>
            <a:round/>
            <a:headEnd/>
            <a:tailEnd/>
          </a:ln>
          <a:effectLst/>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smtClean="0">
                <a:solidFill>
                  <a:srgbClr val="C00000"/>
                </a:solidFill>
                <a:latin typeface="Constantia" pitchFamily="16" charset="0"/>
              </a:rPr>
              <a:t>Theri-</a:t>
            </a:r>
            <a:r>
              <a:rPr lang="en-US" sz="4000" b="1" dirty="0" err="1" smtClean="0">
                <a:solidFill>
                  <a:srgbClr val="C00000"/>
                </a:solidFill>
                <a:latin typeface="Constantia" pitchFamily="16" charset="0"/>
              </a:rPr>
              <a:t>Apadana</a:t>
            </a:r>
            <a:r>
              <a:rPr lang="en-US" sz="4000" b="1" dirty="0">
                <a:solidFill>
                  <a:srgbClr val="C00000"/>
                </a:solidFill>
                <a:latin typeface="Constantia" pitchFamily="16" charset="0"/>
              </a:rPr>
              <a:t>, Pali source</a:t>
            </a:r>
          </a:p>
        </p:txBody>
      </p:sp>
      <p:sp>
        <p:nvSpPr>
          <p:cNvPr id="6146" name="Rectangle 2"/>
          <p:cNvSpPr>
            <a:spLocks noChangeArrowheads="1"/>
          </p:cNvSpPr>
          <p:nvPr/>
        </p:nvSpPr>
        <p:spPr bwMode="auto">
          <a:xfrm>
            <a:off x="838200" y="1828800"/>
            <a:ext cx="7391400" cy="43418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defRPr/>
            </a:pPr>
            <a:r>
              <a:rPr lang="en-US" sz="3200" dirty="0" err="1">
                <a:solidFill>
                  <a:schemeClr val="tx1"/>
                </a:solidFill>
                <a:latin typeface="+mn-lt"/>
                <a:ea typeface="+mn-ea"/>
                <a:cs typeface="Arial" charset="0"/>
              </a:rPr>
              <a:t>Theri-Apadana</a:t>
            </a:r>
            <a:r>
              <a:rPr lang="en-US" sz="3200" dirty="0">
                <a:solidFill>
                  <a:schemeClr val="tx1"/>
                </a:solidFill>
                <a:latin typeface="+mn-lt"/>
                <a:ea typeface="+mn-ea"/>
                <a:cs typeface="Arial" charset="0"/>
              </a:rPr>
              <a:t> attributes </a:t>
            </a:r>
            <a:r>
              <a:rPr lang="en-US" sz="3200" dirty="0" err="1">
                <a:solidFill>
                  <a:schemeClr val="tx1"/>
                </a:solidFill>
                <a:latin typeface="+mn-lt"/>
                <a:ea typeface="+mn-ea"/>
                <a:cs typeface="Arial" charset="0"/>
              </a:rPr>
              <a:t>Khema</a:t>
            </a:r>
            <a:r>
              <a:rPr lang="en-US" sz="3200" dirty="0">
                <a:solidFill>
                  <a:schemeClr val="tx1"/>
                </a:solidFill>
                <a:latin typeface="+mn-lt"/>
                <a:ea typeface="+mn-ea"/>
                <a:cs typeface="Arial" charset="0"/>
              </a:rPr>
              <a:t> to have said,</a:t>
            </a:r>
          </a:p>
          <a:p>
            <a:pPr>
              <a:defRPr/>
            </a:pPr>
            <a:endParaRPr lang="en-US" sz="2000" dirty="0">
              <a:solidFill>
                <a:schemeClr val="tx1"/>
              </a:solidFill>
              <a:latin typeface="+mn-lt"/>
              <a:ea typeface="+mn-ea"/>
              <a:cs typeface="Arial" charset="0"/>
            </a:endParaRPr>
          </a:p>
          <a:p>
            <a:pPr>
              <a:defRPr/>
            </a:pPr>
            <a:r>
              <a:rPr lang="en-US" sz="3200" dirty="0">
                <a:solidFill>
                  <a:schemeClr val="tx1"/>
                </a:solidFill>
                <a:latin typeface="+mn-lt"/>
                <a:ea typeface="+mn-ea"/>
                <a:cs typeface="Arial" charset="0"/>
              </a:rPr>
              <a:t>“Now, our father did not give permission, but we, though staying at home, lived the holy life for 20,000 years unwearyingly, remaining happily daughters of the King, devoted to serving the Buddha, seven daughters taking delight.”</a:t>
            </a:r>
            <a:endParaRPr lang="en-US" sz="3200" dirty="0">
              <a:solidFill>
                <a:srgbClr val="000000"/>
              </a:solidFill>
              <a:latin typeface="Constantia" pitchFamily="16" charset="0"/>
              <a:ea typeface="+mn-ea"/>
              <a:cs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Content Placeholder 2" descr="Budda - enlightenment.jpg"/>
          <p:cNvPicPr>
            <a:picLocks noGrp="1" noChangeAspect="1"/>
          </p:cNvPicPr>
          <p:nvPr>
            <p:ph/>
          </p:nvPr>
        </p:nvPicPr>
        <p:blipFill>
          <a:blip r:embed="rId3" cstate="print"/>
          <a:srcRect/>
          <a:stretch>
            <a:fillRect/>
          </a:stretch>
        </p:blipFill>
        <p:spPr>
          <a:xfrm>
            <a:off x="838200" y="1066800"/>
            <a:ext cx="7070725" cy="3803650"/>
          </a:xfrm>
        </p:spPr>
      </p:pic>
      <p:sp>
        <p:nvSpPr>
          <p:cNvPr id="7171" name="TextBox 3"/>
          <p:cNvSpPr txBox="1">
            <a:spLocks noChangeArrowheads="1"/>
          </p:cNvSpPr>
          <p:nvPr/>
        </p:nvSpPr>
        <p:spPr bwMode="auto">
          <a:xfrm>
            <a:off x="838200" y="5334000"/>
            <a:ext cx="7148513" cy="584200"/>
          </a:xfrm>
          <a:prstGeom prst="rect">
            <a:avLst/>
          </a:prstGeom>
          <a:noFill/>
          <a:ln w="9525">
            <a:noFill/>
            <a:miter lim="800000"/>
            <a:headEnd/>
            <a:tailEnd/>
          </a:ln>
        </p:spPr>
        <p:txBody>
          <a:bodyPr wrap="none">
            <a:spAutoFit/>
          </a:bodyPr>
          <a:lstStyle/>
          <a:p>
            <a:r>
              <a:rPr lang="en-US" sz="3200" b="1" dirty="0">
                <a:solidFill>
                  <a:srgbClr val="C00000"/>
                </a:solidFill>
                <a:latin typeface="Lucida Handwriting" pitchFamily="66" charset="0"/>
              </a:rPr>
              <a:t>Enlightenment of the Buddha</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Content Placeholder 3" descr="Mahapajapati Gotami begging for women to be ordained.jpg"/>
          <p:cNvPicPr>
            <a:picLocks noGrp="1" noChangeAspect="1"/>
          </p:cNvPicPr>
          <p:nvPr>
            <p:ph type="pic" idx="1"/>
          </p:nvPr>
        </p:nvPicPr>
        <p:blipFill>
          <a:blip r:embed="rId3" cstate="print"/>
          <a:srcRect l="12184" r="12184"/>
          <a:stretch>
            <a:fillRect/>
          </a:stretch>
        </p:blipFill>
        <p:spPr>
          <a:xfrm>
            <a:off x="1295400" y="1524000"/>
            <a:ext cx="6553200" cy="4914900"/>
          </a:xfrm>
        </p:spPr>
      </p:pic>
      <p:sp>
        <p:nvSpPr>
          <p:cNvPr id="8195" name="Text Placeholder 5"/>
          <p:cNvSpPr>
            <a:spLocks noGrp="1"/>
          </p:cNvSpPr>
          <p:nvPr>
            <p:ph type="body" sz="half" idx="2"/>
          </p:nvPr>
        </p:nvSpPr>
        <p:spPr>
          <a:xfrm>
            <a:off x="304800" y="304800"/>
            <a:ext cx="8686800" cy="1143000"/>
          </a:xfrm>
        </p:spPr>
        <p:txBody>
          <a:bodyPr/>
          <a:lstStyle/>
          <a:p>
            <a:pPr algn="ctr" eaLnBrk="1" hangingPunct="1"/>
            <a:r>
              <a:rPr lang="en-US" sz="3200" b="1" dirty="0" smtClean="0">
                <a:solidFill>
                  <a:srgbClr val="C00000"/>
                </a:solidFill>
                <a:latin typeface="Lucida Handwriting" pitchFamily="66" charset="0"/>
                <a:cs typeface="Arial" pitchFamily="34" charset="0"/>
              </a:rPr>
              <a:t>The Beginning of the Bhikkhuni  Order</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838200" y="5410200"/>
            <a:ext cx="7162800" cy="566738"/>
          </a:xfrm>
        </p:spPr>
        <p:txBody>
          <a:bodyPr/>
          <a:lstStyle/>
          <a:p>
            <a:pPr algn="ctr"/>
            <a:r>
              <a:rPr lang="en-US" dirty="0" smtClean="0"/>
              <a:t/>
            </a:r>
            <a:br>
              <a:rPr lang="en-US" dirty="0" smtClean="0"/>
            </a:br>
            <a:r>
              <a:rPr lang="en-US" sz="2400" dirty="0" smtClean="0">
                <a:solidFill>
                  <a:schemeClr val="accent3">
                    <a:lumMod val="50000"/>
                  </a:schemeClr>
                </a:solidFill>
              </a:rPr>
              <a:t>Mahapajapati </a:t>
            </a:r>
            <a:r>
              <a:rPr lang="en-US" sz="2400" dirty="0" err="1" smtClean="0">
                <a:solidFill>
                  <a:schemeClr val="accent3">
                    <a:lumMod val="50000"/>
                  </a:schemeClr>
                </a:solidFill>
              </a:rPr>
              <a:t>Gotami</a:t>
            </a:r>
            <a:r>
              <a:rPr lang="en-US" sz="2400" dirty="0" smtClean="0">
                <a:solidFill>
                  <a:schemeClr val="accent3">
                    <a:lumMod val="50000"/>
                  </a:schemeClr>
                </a:solidFill>
              </a:rPr>
              <a:t> and Fifty-two Bhikkhunis</a:t>
            </a:r>
          </a:p>
        </p:txBody>
      </p:sp>
      <p:pic>
        <p:nvPicPr>
          <p:cNvPr id="10244" name="Picture 2" descr="CASX63SD 2"/>
          <p:cNvPicPr>
            <a:picLocks noGrp="1" noChangeAspect="1" noChangeArrowheads="1"/>
          </p:cNvPicPr>
          <p:nvPr>
            <p:ph type="pic" idx="1"/>
          </p:nvPr>
        </p:nvPicPr>
        <p:blipFill>
          <a:blip r:embed="rId3" cstate="print"/>
          <a:srcRect l="11" r="11"/>
          <a:stretch>
            <a:fillRect/>
          </a:stretch>
        </p:blipFill>
        <p:spPr>
          <a:xfrm>
            <a:off x="1143000" y="304800"/>
            <a:ext cx="6705600" cy="5029200"/>
          </a:xfrm>
        </p:spPr>
      </p:pic>
      <p:sp>
        <p:nvSpPr>
          <p:cNvPr id="10243" name="Text Placeholder 3"/>
          <p:cNvSpPr>
            <a:spLocks noGrp="1"/>
          </p:cNvSpPr>
          <p:nvPr>
            <p:ph type="body" sz="half" idx="2"/>
          </p:nvPr>
        </p:nvSpPr>
        <p:spPr>
          <a:xfrm>
            <a:off x="914400" y="5943600"/>
            <a:ext cx="6705600" cy="685800"/>
          </a:xfrm>
        </p:spPr>
        <p:txBody>
          <a:bodyPr/>
          <a:lstStyle/>
          <a:p>
            <a:pPr algn="ctr"/>
            <a:r>
              <a:rPr lang="en-US" sz="1800" dirty="0" smtClean="0"/>
              <a:t>Wat </a:t>
            </a:r>
            <a:r>
              <a:rPr lang="en-US" sz="1800" dirty="0" err="1" smtClean="0"/>
              <a:t>Thepthida</a:t>
            </a:r>
            <a:r>
              <a:rPr lang="en-US" sz="1800" dirty="0" smtClean="0"/>
              <a:t>-Aram, “Monastery of the Heavenly Daughter”, The Bhikkhuni Vihara, Bangkok, Thailand</a:t>
            </a:r>
          </a:p>
          <a:p>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304800" y="457200"/>
            <a:ext cx="7772400" cy="1295400"/>
          </a:xfrm>
        </p:spPr>
        <p:txBody>
          <a:bodyPr/>
          <a:lstStyle/>
          <a:p>
            <a:r>
              <a:rPr lang="en-US" b="1" dirty="0" smtClean="0">
                <a:solidFill>
                  <a:schemeClr val="accent3">
                    <a:lumMod val="50000"/>
                  </a:schemeClr>
                </a:solidFill>
                <a:latin typeface="Lucida Handwriting" pitchFamily="66" charset="0"/>
              </a:rPr>
              <a:t>The Buddha Establishes the Bhikkhuni Order </a:t>
            </a:r>
          </a:p>
        </p:txBody>
      </p:sp>
      <p:sp>
        <p:nvSpPr>
          <p:cNvPr id="9219" name="Content Placeholder 2"/>
          <p:cNvSpPr>
            <a:spLocks noGrp="1"/>
          </p:cNvSpPr>
          <p:nvPr>
            <p:ph idx="1"/>
          </p:nvPr>
        </p:nvSpPr>
        <p:spPr>
          <a:xfrm>
            <a:off x="914400" y="2286000"/>
            <a:ext cx="7010400" cy="3733800"/>
          </a:xfrm>
        </p:spPr>
        <p:txBody>
          <a:bodyPr/>
          <a:lstStyle/>
          <a:p>
            <a:r>
              <a:rPr lang="en-US" b="1" dirty="0" smtClean="0">
                <a:solidFill>
                  <a:schemeClr val="accent2">
                    <a:lumMod val="75000"/>
                  </a:schemeClr>
                </a:solidFill>
              </a:rPr>
              <a:t>One thing that is well documented is the Buddha’s statement in the </a:t>
            </a:r>
            <a:r>
              <a:rPr lang="en-US" b="1" dirty="0" err="1" smtClean="0">
                <a:solidFill>
                  <a:schemeClr val="accent2">
                    <a:lumMod val="75000"/>
                  </a:schemeClr>
                </a:solidFill>
              </a:rPr>
              <a:t>Cullavagga</a:t>
            </a:r>
            <a:r>
              <a:rPr lang="en-US" b="1" dirty="0" smtClean="0">
                <a:solidFill>
                  <a:schemeClr val="accent2">
                    <a:lumMod val="75000"/>
                  </a:schemeClr>
                </a:solidFill>
              </a:rPr>
              <a:t>, </a:t>
            </a:r>
            <a:r>
              <a:rPr lang="en-US" b="1" i="1" dirty="0" smtClean="0">
                <a:solidFill>
                  <a:schemeClr val="accent2">
                    <a:lumMod val="75000"/>
                  </a:schemeClr>
                </a:solidFill>
              </a:rPr>
              <a:t>“I allow, Oh Bhikkhus, Bhikkhunis to be ordained by you.”</a:t>
            </a:r>
          </a:p>
          <a:p>
            <a:r>
              <a:rPr lang="en-US" b="1" dirty="0" smtClean="0">
                <a:solidFill>
                  <a:schemeClr val="accent2">
                    <a:lumMod val="75000"/>
                  </a:schemeClr>
                </a:solidFill>
              </a:rPr>
              <a:t>This was the beginning of the Bhikkhuni order in India.</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1"/>
          <p:cNvSpPr txBox="1">
            <a:spLocks noChangeArrowheads="1"/>
          </p:cNvSpPr>
          <p:nvPr/>
        </p:nvSpPr>
        <p:spPr bwMode="auto">
          <a:xfrm>
            <a:off x="457200" y="1600200"/>
            <a:ext cx="8229600" cy="4953000"/>
          </a:xfrm>
          <a:prstGeom prst="rect">
            <a:avLst/>
          </a:prstGeom>
          <a:noFill/>
          <a:ln w="9525">
            <a:noFill/>
            <a:round/>
            <a:headEnd/>
            <a:tailEnd/>
          </a:ln>
          <a:effectLst/>
        </p:spPr>
        <p:txBody>
          <a:bodyPr/>
          <a:lstStyle/>
          <a:p>
            <a:pPr marL="342900" indent="-341313">
              <a:spcBef>
                <a:spcPts val="8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dirty="0">
                <a:solidFill>
                  <a:srgbClr val="FFC000"/>
                </a:solidFill>
                <a:latin typeface="Constantia" pitchFamily="16" charset="0"/>
              </a:rPr>
              <a:t>	</a:t>
            </a:r>
            <a:r>
              <a:rPr lang="en-US" sz="3200" b="1" dirty="0">
                <a:solidFill>
                  <a:srgbClr val="C00000"/>
                </a:solidFill>
                <a:latin typeface="Constantia" pitchFamily="16" charset="0"/>
              </a:rPr>
              <a:t>The Buddha </a:t>
            </a:r>
            <a:r>
              <a:rPr lang="en-US" sz="3200" b="1" dirty="0" smtClean="0">
                <a:solidFill>
                  <a:srgbClr val="C00000"/>
                </a:solidFill>
                <a:latin typeface="Constantia" pitchFamily="16" charset="0"/>
              </a:rPr>
              <a:t>also said</a:t>
            </a:r>
            <a:r>
              <a:rPr lang="en-US" sz="3200" b="1" dirty="0">
                <a:solidFill>
                  <a:srgbClr val="C00000"/>
                </a:solidFill>
                <a:latin typeface="Constantia" pitchFamily="16" charset="0"/>
              </a:rPr>
              <a:t>: “I will not pass away…until I have bhikkhu disciples...bhikkhuni disciples...layman disciples… laywoman disciples who are accomplished, disciplined, skilled, learned, expert in the Dhamma.” </a:t>
            </a:r>
          </a:p>
          <a:p>
            <a:pPr marL="342900" indent="-341313">
              <a:spcBef>
                <a:spcPts val="8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sz="3200" dirty="0">
              <a:solidFill>
                <a:srgbClr val="C0504D"/>
              </a:solidFill>
              <a:latin typeface="Constantia" pitchFamily="16" charset="0"/>
            </a:endParaRPr>
          </a:p>
          <a:p>
            <a:pPr marL="342900" indent="-341313">
              <a:spcBef>
                <a:spcPts val="8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2800" dirty="0">
                <a:solidFill>
                  <a:schemeClr val="accent2">
                    <a:lumMod val="75000"/>
                  </a:schemeClr>
                </a:solidFill>
                <a:latin typeface="Constantia" pitchFamily="16" charset="0"/>
              </a:rPr>
              <a:t>From the </a:t>
            </a:r>
            <a:r>
              <a:rPr lang="en-US" sz="2800" dirty="0" err="1">
                <a:solidFill>
                  <a:schemeClr val="accent2">
                    <a:lumMod val="75000"/>
                  </a:schemeClr>
                </a:solidFill>
                <a:latin typeface="Constantia" pitchFamily="16" charset="0"/>
              </a:rPr>
              <a:t>Mahaparinibbana</a:t>
            </a:r>
            <a:r>
              <a:rPr lang="en-US" sz="2800" dirty="0">
                <a:solidFill>
                  <a:schemeClr val="accent2">
                    <a:lumMod val="75000"/>
                  </a:schemeClr>
                </a:solidFill>
                <a:latin typeface="Constantia" pitchFamily="16" charset="0"/>
              </a:rPr>
              <a:t> </a:t>
            </a:r>
            <a:r>
              <a:rPr lang="en-US" sz="2800" dirty="0" err="1" smtClean="0">
                <a:solidFill>
                  <a:schemeClr val="accent2">
                    <a:lumMod val="75000"/>
                  </a:schemeClr>
                </a:solidFill>
                <a:latin typeface="Constantia" pitchFamily="16" charset="0"/>
              </a:rPr>
              <a:t>Sutta</a:t>
            </a:r>
            <a:r>
              <a:rPr lang="en-US" sz="2800" dirty="0" smtClean="0">
                <a:solidFill>
                  <a:schemeClr val="accent2">
                    <a:lumMod val="75000"/>
                  </a:schemeClr>
                </a:solidFill>
                <a:latin typeface="Constantia" pitchFamily="16" charset="0"/>
              </a:rPr>
              <a:t> (“The Discourse on the Great and Final Passing of the Buddha”). </a:t>
            </a:r>
            <a:endParaRPr lang="en-US" sz="2800" dirty="0">
              <a:solidFill>
                <a:schemeClr val="accent2">
                  <a:lumMod val="75000"/>
                </a:schemeClr>
              </a:solidFill>
              <a:latin typeface="Constantia" pitchFamily="16" charset="0"/>
            </a:endParaRPr>
          </a:p>
        </p:txBody>
      </p:sp>
      <p:sp>
        <p:nvSpPr>
          <p:cNvPr id="9219" name="Text Box 2"/>
          <p:cNvSpPr txBox="1">
            <a:spLocks noChangeArrowheads="1"/>
          </p:cNvSpPr>
          <p:nvPr/>
        </p:nvSpPr>
        <p:spPr bwMode="auto">
          <a:xfrm>
            <a:off x="1219200" y="457200"/>
            <a:ext cx="6294008" cy="710067"/>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solidFill>
                  <a:schemeClr val="accent2">
                    <a:lumMod val="75000"/>
                  </a:schemeClr>
                </a:solidFill>
                <a:latin typeface="Lucida Handwriting" pitchFamily="66" charset="0"/>
              </a:rPr>
              <a:t>The Fourfold Sangha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57200" y="304800"/>
            <a:ext cx="7772400" cy="1143000"/>
          </a:xfrm>
        </p:spPr>
        <p:txBody>
          <a:bodyPr/>
          <a:lstStyle/>
          <a:p>
            <a:r>
              <a:rPr lang="en-US" sz="4000" b="1" dirty="0" smtClean="0">
                <a:solidFill>
                  <a:schemeClr val="accent3">
                    <a:lumMod val="50000"/>
                  </a:schemeClr>
                </a:solidFill>
                <a:latin typeface="Lucida Handwriting" pitchFamily="66" charset="0"/>
              </a:rPr>
              <a:t>The Four Fold Sangha</a:t>
            </a:r>
          </a:p>
        </p:txBody>
      </p:sp>
      <p:pic>
        <p:nvPicPr>
          <p:cNvPr id="12291" name="Content Placeholder 3" descr="DSCF0162"/>
          <p:cNvPicPr>
            <a:picLocks noGrp="1" noChangeAspect="1" noChangeArrowheads="1"/>
          </p:cNvPicPr>
          <p:nvPr>
            <p:ph idx="1"/>
          </p:nvPr>
        </p:nvPicPr>
        <p:blipFill>
          <a:blip r:embed="rId3" cstate="print"/>
          <a:srcRect/>
          <a:stretch>
            <a:fillRect/>
          </a:stretch>
        </p:blipFill>
        <p:spPr>
          <a:xfrm>
            <a:off x="2743200" y="1600200"/>
            <a:ext cx="5681663" cy="4114800"/>
          </a:xfrm>
        </p:spPr>
      </p:pic>
      <p:sp>
        <p:nvSpPr>
          <p:cNvPr id="12292" name="TextBox 4"/>
          <p:cNvSpPr txBox="1">
            <a:spLocks noChangeArrowheads="1"/>
          </p:cNvSpPr>
          <p:nvPr/>
        </p:nvSpPr>
        <p:spPr bwMode="auto">
          <a:xfrm>
            <a:off x="152400" y="1371600"/>
            <a:ext cx="2514600" cy="5262563"/>
          </a:xfrm>
          <a:prstGeom prst="rect">
            <a:avLst/>
          </a:prstGeom>
          <a:noFill/>
          <a:ln w="9525">
            <a:noFill/>
            <a:miter lim="800000"/>
            <a:headEnd/>
            <a:tailEnd/>
          </a:ln>
        </p:spPr>
        <p:txBody>
          <a:bodyPr>
            <a:spAutoFit/>
          </a:bodyPr>
          <a:lstStyle/>
          <a:p>
            <a:r>
              <a:rPr lang="en-US" sz="2800" dirty="0">
                <a:solidFill>
                  <a:schemeClr val="accent2">
                    <a:lumMod val="50000"/>
                  </a:schemeClr>
                </a:solidFill>
              </a:rPr>
              <a:t>The four-fold society consists of</a:t>
            </a:r>
          </a:p>
          <a:p>
            <a:r>
              <a:rPr lang="en-US" sz="2800" dirty="0">
                <a:solidFill>
                  <a:schemeClr val="accent2">
                    <a:lumMod val="50000"/>
                  </a:schemeClr>
                </a:solidFill>
              </a:rPr>
              <a:t>bhikkhus and laymen (shown on the Buddha’s right) &amp; bhikkhunis and lay women (on his left.)</a:t>
            </a:r>
          </a:p>
        </p:txBody>
      </p:sp>
      <p:sp>
        <p:nvSpPr>
          <p:cNvPr id="12293" name="TextBox 5"/>
          <p:cNvSpPr txBox="1">
            <a:spLocks noChangeArrowheads="1"/>
          </p:cNvSpPr>
          <p:nvPr/>
        </p:nvSpPr>
        <p:spPr bwMode="auto">
          <a:xfrm>
            <a:off x="3124200" y="5715001"/>
            <a:ext cx="5092163" cy="1200329"/>
          </a:xfrm>
          <a:prstGeom prst="rect">
            <a:avLst/>
          </a:prstGeom>
          <a:noFill/>
          <a:ln w="9525">
            <a:noFill/>
            <a:miter lim="800000"/>
            <a:headEnd/>
            <a:tailEnd/>
          </a:ln>
        </p:spPr>
        <p:txBody>
          <a:bodyPr wrap="square">
            <a:spAutoFit/>
          </a:bodyPr>
          <a:lstStyle/>
          <a:p>
            <a:r>
              <a:rPr lang="en-US" dirty="0" smtClean="0">
                <a:solidFill>
                  <a:schemeClr val="tx1"/>
                </a:solidFill>
              </a:rPr>
              <a:t>Mural of the Four Fold Sangha</a:t>
            </a:r>
          </a:p>
          <a:p>
            <a:r>
              <a:rPr lang="en-US" dirty="0" smtClean="0">
                <a:solidFill>
                  <a:schemeClr val="tx1"/>
                </a:solidFill>
              </a:rPr>
              <a:t>The </a:t>
            </a:r>
            <a:r>
              <a:rPr lang="en-US" dirty="0">
                <a:solidFill>
                  <a:schemeClr val="tx1"/>
                </a:solidFill>
              </a:rPr>
              <a:t>Thirteen Great Arahant Bhikkhuni Disciples’</a:t>
            </a:r>
          </a:p>
          <a:p>
            <a:r>
              <a:rPr lang="en-US" dirty="0">
                <a:solidFill>
                  <a:schemeClr val="tx1"/>
                </a:solidFill>
              </a:rPr>
              <a:t>Wall, Wat Pho, Bangkok, Thailand</a:t>
            </a:r>
          </a:p>
          <a:p>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D6B19C"/>
            </a:gs>
            <a:gs pos="30000">
              <a:srgbClr val="D49E6C"/>
            </a:gs>
            <a:gs pos="70000">
              <a:srgbClr val="A65528"/>
            </a:gs>
            <a:gs pos="100000">
              <a:srgbClr val="663012"/>
            </a:gs>
          </a:gsLst>
          <a:lin ang="5400000" scaled="0"/>
          <a:tileRect/>
        </a:gradFill>
        <a:effectLst/>
      </p:bgPr>
    </p:bg>
    <p:spTree>
      <p:nvGrpSpPr>
        <p:cNvPr id="1" name=""/>
        <p:cNvGrpSpPr/>
        <p:nvPr/>
      </p:nvGrpSpPr>
      <p:grpSpPr>
        <a:xfrm>
          <a:off x="0" y="0"/>
          <a:ext cx="0" cy="0"/>
          <a:chOff x="0" y="0"/>
          <a:chExt cx="0" cy="0"/>
        </a:xfrm>
      </p:grpSpPr>
      <p:sp>
        <p:nvSpPr>
          <p:cNvPr id="5122" name="Text Box 2"/>
          <p:cNvSpPr txBox="1">
            <a:spLocks noChangeArrowheads="1"/>
          </p:cNvSpPr>
          <p:nvPr/>
        </p:nvSpPr>
        <p:spPr bwMode="auto">
          <a:xfrm>
            <a:off x="4267200" y="2895600"/>
            <a:ext cx="4267200" cy="19050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342900" indent="-341313">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cs typeface="Arial" charset="0"/>
              </a:defRPr>
            </a:lvl1pPr>
            <a:lvl2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cs typeface="Arial" charset="0"/>
              </a:defRPr>
            </a:lvl2pPr>
            <a:lvl3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cs typeface="Arial" charset="0"/>
              </a:defRPr>
            </a:lvl3pPr>
            <a:lvl4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cs typeface="Arial" charset="0"/>
              </a:defRPr>
            </a:lvl4pPr>
            <a:lvl5pPr>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cs typeface="Arial" charset="0"/>
              </a:defRPr>
            </a:lvl5pPr>
            <a:lvl6pPr marL="25146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cs typeface="Arial" charset="0"/>
              </a:defRPr>
            </a:lvl6pPr>
            <a:lvl7pPr marL="29718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cs typeface="Arial" charset="0"/>
              </a:defRPr>
            </a:lvl7pPr>
            <a:lvl8pPr marL="34290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cs typeface="Arial" charset="0"/>
              </a:defRPr>
            </a:lvl8pPr>
            <a:lvl9pPr marL="3886200" indent="-228600" defTabSz="457200" fontAlgn="base">
              <a:spcBef>
                <a:spcPct val="0"/>
              </a:spcBef>
              <a:spcAft>
                <a:spcPct val="0"/>
              </a:spcAft>
              <a:buClr>
                <a:srgbClr val="000000"/>
              </a:buClr>
              <a:buSzPct val="100000"/>
              <a:buFont typeface="Times New Roman" pitchFamily="16" charset="0"/>
              <a:tabLst>
                <a:tab pos="912813" algn="l"/>
                <a:tab pos="1827213" algn="l"/>
                <a:tab pos="2741613" algn="l"/>
                <a:tab pos="3656013" algn="l"/>
                <a:tab pos="4570413" algn="l"/>
                <a:tab pos="5484813" algn="l"/>
                <a:tab pos="6399213" algn="l"/>
                <a:tab pos="7313613" algn="l"/>
                <a:tab pos="8228013" algn="l"/>
                <a:tab pos="9142413" algn="l"/>
                <a:tab pos="10056813" algn="l"/>
              </a:tabLst>
              <a:defRPr>
                <a:solidFill>
                  <a:srgbClr val="000000"/>
                </a:solidFill>
                <a:latin typeface="Arial" charset="0"/>
                <a:cs typeface="Arial" charset="0"/>
              </a:defRPr>
            </a:lvl9pPr>
          </a:lstStyle>
          <a:p>
            <a:pPr algn="ctr">
              <a:spcBef>
                <a:spcPts val="800"/>
              </a:spcBef>
              <a:buClrTx/>
              <a:buFontTx/>
              <a:buNone/>
              <a:defRPr/>
            </a:pPr>
            <a:endParaRPr lang="en-US" sz="3200" dirty="0" smtClean="0">
              <a:solidFill>
                <a:srgbClr val="FCD5B5"/>
              </a:solidFill>
              <a:latin typeface="Constantia" pitchFamily="16" charset="0"/>
              <a:ea typeface="+mn-ea"/>
            </a:endParaRPr>
          </a:p>
        </p:txBody>
      </p:sp>
      <p:sp>
        <p:nvSpPr>
          <p:cNvPr id="4099" name="Text Box 3"/>
          <p:cNvSpPr txBox="1">
            <a:spLocks noChangeArrowheads="1"/>
          </p:cNvSpPr>
          <p:nvPr/>
        </p:nvSpPr>
        <p:spPr bwMode="auto">
          <a:xfrm>
            <a:off x="457200" y="914400"/>
            <a:ext cx="8075613" cy="5080494"/>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smtClean="0">
                <a:solidFill>
                  <a:schemeClr val="bg2">
                    <a:lumMod val="25000"/>
                  </a:schemeClr>
                </a:solidFill>
                <a:latin typeface="Constantia" pitchFamily="16" charset="0"/>
              </a:rPr>
              <a:t>This Year Honoring: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dirty="0" smtClean="0">
              <a:solidFill>
                <a:srgbClr val="FFFF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smtClean="0">
                <a:solidFill>
                  <a:srgbClr val="FFFF00"/>
                </a:solidFill>
                <a:latin typeface="Constantia" pitchFamily="16" charset="0"/>
              </a:rPr>
              <a:t>The Sisterhood of Eminent Bhikkhuni Teacher s and Leaders,</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smtClean="0">
                <a:solidFill>
                  <a:srgbClr val="FFFF00"/>
                </a:solidFill>
                <a:latin typeface="Constantia" pitchFamily="16" charset="0"/>
              </a:rPr>
              <a:t>Past and Present</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dirty="0" smtClean="0">
              <a:solidFill>
                <a:srgbClr val="FFFF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dirty="0" smtClean="0">
              <a:solidFill>
                <a:srgbClr val="FFFF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dirty="0" smtClean="0">
              <a:solidFill>
                <a:srgbClr val="FFFF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dirty="0" smtClean="0">
              <a:solidFill>
                <a:srgbClr val="FFFF00"/>
              </a:solidFill>
              <a:latin typeface="Constantia" pitchFamily="16" charset="0"/>
            </a:endParaRPr>
          </a:p>
        </p:txBody>
      </p:sp>
      <p:sp>
        <p:nvSpPr>
          <p:cNvPr id="5" name="Rectangle 4"/>
          <p:cNvSpPr/>
          <p:nvPr/>
        </p:nvSpPr>
        <p:spPr>
          <a:xfrm>
            <a:off x="1905000" y="4267200"/>
            <a:ext cx="4800600" cy="1815882"/>
          </a:xfrm>
          <a:prstGeom prst="rect">
            <a:avLst/>
          </a:prstGeom>
        </p:spPr>
        <p:txBody>
          <a:bodyPr wrap="square">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smtClean="0">
                <a:solidFill>
                  <a:srgbClr val="FFFF00"/>
                </a:solidFill>
                <a:latin typeface="Constantia" pitchFamily="16" charset="0"/>
              </a:rPr>
              <a:t>The ‘Seven Sisters: Spiritual Friendship, Companionship and Sisterhood, Then and Now</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304800" y="381000"/>
            <a:ext cx="8305800" cy="1371600"/>
          </a:xfrm>
        </p:spPr>
        <p:txBody>
          <a:bodyPr/>
          <a:lstStyle/>
          <a:p>
            <a:pPr eaLnBrk="1" hangingPunct="1"/>
            <a:r>
              <a:rPr lang="en-US" sz="4000" b="1" dirty="0" smtClean="0">
                <a:solidFill>
                  <a:schemeClr val="accent2">
                    <a:lumMod val="50000"/>
                  </a:schemeClr>
                </a:solidFill>
                <a:latin typeface="Lucida Handwriting" pitchFamily="66" charset="0"/>
              </a:rPr>
              <a:t>Many Enlightened Bhikkhunis</a:t>
            </a:r>
          </a:p>
        </p:txBody>
      </p:sp>
      <p:sp>
        <p:nvSpPr>
          <p:cNvPr id="5" name="TextBox 4"/>
          <p:cNvSpPr txBox="1"/>
          <p:nvPr/>
        </p:nvSpPr>
        <p:spPr>
          <a:xfrm>
            <a:off x="1676400" y="5943600"/>
            <a:ext cx="6172200" cy="646331"/>
          </a:xfrm>
          <a:prstGeom prst="rect">
            <a:avLst/>
          </a:prstGeom>
          <a:noFill/>
        </p:spPr>
        <p:txBody>
          <a:bodyPr wrap="square">
            <a:spAutoFit/>
          </a:bodyPr>
          <a:lstStyle/>
          <a:p>
            <a:pPr>
              <a:spcBef>
                <a:spcPct val="50000"/>
              </a:spcBef>
              <a:defRPr/>
            </a:pPr>
            <a:r>
              <a:rPr lang="en-US" b="1" dirty="0">
                <a:solidFill>
                  <a:schemeClr val="tx2"/>
                </a:solidFill>
                <a:latin typeface="+mn-lt"/>
                <a:cs typeface="Arial" charset="0"/>
              </a:rPr>
              <a:t>The Thirteen Great Arahant Bhikkhuni Disciples’ Wall, Wat Pho, Bangkok, Thailand</a:t>
            </a:r>
          </a:p>
        </p:txBody>
      </p:sp>
      <p:pic>
        <p:nvPicPr>
          <p:cNvPr id="6" name="Picture 3" descr="DSCN2489"/>
          <p:cNvPicPr>
            <a:picLocks noChangeAspect="1" noChangeArrowheads="1"/>
          </p:cNvPicPr>
          <p:nvPr/>
        </p:nvPicPr>
        <p:blipFill>
          <a:blip r:embed="rId3" cstate="print"/>
          <a:srcRect/>
          <a:stretch>
            <a:fillRect/>
          </a:stretch>
        </p:blipFill>
        <p:spPr bwMode="auto">
          <a:xfrm>
            <a:off x="1524000" y="1752600"/>
            <a:ext cx="5867400" cy="401637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533400" y="457200"/>
            <a:ext cx="7924800" cy="1325620"/>
          </a:xfrm>
          <a:prstGeom prst="rect">
            <a:avLst/>
          </a:prstGeom>
          <a:noFill/>
          <a:ln w="9525">
            <a:noFill/>
            <a:round/>
            <a:headEnd/>
            <a:tailEnd/>
          </a:ln>
          <a:effectLst/>
        </p:spPr>
        <p:txBody>
          <a:bodyPr wrap="squar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solidFill>
                  <a:schemeClr val="accent2">
                    <a:lumMod val="75000"/>
                  </a:schemeClr>
                </a:solidFill>
                <a:latin typeface="Lucida Handwriting" pitchFamily="66" charset="0"/>
              </a:rPr>
              <a:t>Seven Sisters</a:t>
            </a:r>
            <a:br>
              <a:rPr lang="en-US" sz="4000" b="1" dirty="0">
                <a:solidFill>
                  <a:schemeClr val="accent2">
                    <a:lumMod val="75000"/>
                  </a:schemeClr>
                </a:solidFill>
                <a:latin typeface="Lucida Handwriting" pitchFamily="66" charset="0"/>
              </a:rPr>
            </a:br>
            <a:r>
              <a:rPr lang="en-US" sz="4000" b="1" dirty="0">
                <a:solidFill>
                  <a:schemeClr val="accent2">
                    <a:lumMod val="75000"/>
                  </a:schemeClr>
                </a:solidFill>
                <a:latin typeface="Lucida Handwriting" pitchFamily="66" charset="0"/>
              </a:rPr>
              <a:t>At the time </a:t>
            </a:r>
            <a:r>
              <a:rPr lang="en-US" sz="4000" b="1" dirty="0" smtClean="0">
                <a:solidFill>
                  <a:schemeClr val="accent2">
                    <a:lumMod val="75000"/>
                  </a:schemeClr>
                </a:solidFill>
                <a:latin typeface="Lucida Handwriting" pitchFamily="66" charset="0"/>
              </a:rPr>
              <a:t>of Our </a:t>
            </a:r>
            <a:r>
              <a:rPr lang="en-US" sz="4000" b="1" dirty="0">
                <a:solidFill>
                  <a:schemeClr val="accent2">
                    <a:lumMod val="75000"/>
                  </a:schemeClr>
                </a:solidFill>
                <a:latin typeface="Lucida Handwriting" pitchFamily="66" charset="0"/>
              </a:rPr>
              <a:t>Buddha</a:t>
            </a:r>
          </a:p>
        </p:txBody>
      </p:sp>
      <p:sp>
        <p:nvSpPr>
          <p:cNvPr id="6146" name="Rectangle 2"/>
          <p:cNvSpPr>
            <a:spLocks noChangeArrowheads="1"/>
          </p:cNvSpPr>
          <p:nvPr/>
        </p:nvSpPr>
        <p:spPr bwMode="auto">
          <a:xfrm>
            <a:off x="838200" y="2057400"/>
            <a:ext cx="7391400" cy="397249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marL="457200" indent="-457200">
              <a:buFont typeface="Arial" pitchFamily="34" charset="0"/>
              <a:buChar char="•"/>
              <a:defRPr/>
            </a:pPr>
            <a:r>
              <a:rPr lang="en-US" sz="3200" dirty="0">
                <a:solidFill>
                  <a:schemeClr val="tx1"/>
                </a:solidFill>
                <a:latin typeface="+mn-lt"/>
                <a:ea typeface="+mn-ea"/>
                <a:cs typeface="Arial" charset="0"/>
              </a:rPr>
              <a:t>Khema </a:t>
            </a:r>
            <a:r>
              <a:rPr lang="en-US" sz="3200" dirty="0" smtClean="0">
                <a:solidFill>
                  <a:schemeClr val="tx1"/>
                </a:solidFill>
                <a:latin typeface="+mn-lt"/>
                <a:ea typeface="+mn-ea"/>
                <a:cs typeface="Arial" charset="0"/>
              </a:rPr>
              <a:t>– “</a:t>
            </a:r>
            <a:r>
              <a:rPr lang="en-US" sz="2800" dirty="0" smtClean="0">
                <a:solidFill>
                  <a:schemeClr val="tx1"/>
                </a:solidFill>
                <a:latin typeface="+mn-lt"/>
                <a:ea typeface="+mn-ea"/>
                <a:cs typeface="Arial" charset="0"/>
              </a:rPr>
              <a:t>Foremost in Great Wisdom”</a:t>
            </a:r>
            <a:endParaRPr lang="en-US" sz="2800" dirty="0">
              <a:solidFill>
                <a:schemeClr val="tx1"/>
              </a:solidFill>
              <a:latin typeface="+mn-lt"/>
              <a:ea typeface="+mn-ea"/>
              <a:cs typeface="Arial" charset="0"/>
            </a:endParaRPr>
          </a:p>
          <a:p>
            <a:pPr marL="457200" indent="-457200">
              <a:buFont typeface="Arial" pitchFamily="34" charset="0"/>
              <a:buChar char="•"/>
              <a:defRPr/>
            </a:pPr>
            <a:r>
              <a:rPr lang="en-US" sz="3200" dirty="0" smtClean="0">
                <a:solidFill>
                  <a:schemeClr val="tx1"/>
                </a:solidFill>
                <a:latin typeface="+mn-lt"/>
                <a:ea typeface="+mn-ea"/>
                <a:cs typeface="Arial" charset="0"/>
              </a:rPr>
              <a:t>Uppalavanna – </a:t>
            </a:r>
            <a:r>
              <a:rPr lang="en-US" sz="2800" dirty="0" smtClean="0">
                <a:solidFill>
                  <a:schemeClr val="tx1"/>
                </a:solidFill>
                <a:latin typeface="+mn-lt"/>
                <a:ea typeface="+mn-ea"/>
                <a:cs typeface="Arial" charset="0"/>
              </a:rPr>
              <a:t>“Spiritual Power”</a:t>
            </a:r>
            <a:endParaRPr lang="en-US" sz="2800" dirty="0">
              <a:solidFill>
                <a:schemeClr val="tx1"/>
              </a:solidFill>
              <a:latin typeface="+mn-lt"/>
              <a:ea typeface="+mn-ea"/>
              <a:cs typeface="Arial" charset="0"/>
            </a:endParaRPr>
          </a:p>
          <a:p>
            <a:pPr marL="457200" indent="-457200">
              <a:buFont typeface="Arial" pitchFamily="34" charset="0"/>
              <a:buChar char="•"/>
              <a:defRPr/>
            </a:pPr>
            <a:r>
              <a:rPr lang="en-US" sz="3200" dirty="0" err="1" smtClean="0">
                <a:solidFill>
                  <a:schemeClr val="tx1"/>
                </a:solidFill>
                <a:latin typeface="+mn-lt"/>
                <a:ea typeface="+mn-ea"/>
                <a:cs typeface="Arial" charset="0"/>
              </a:rPr>
              <a:t>Patacara</a:t>
            </a:r>
            <a:r>
              <a:rPr lang="en-US" sz="3200" dirty="0" smtClean="0">
                <a:solidFill>
                  <a:schemeClr val="tx1"/>
                </a:solidFill>
                <a:latin typeface="+mn-lt"/>
                <a:ea typeface="+mn-ea"/>
                <a:cs typeface="Arial" charset="0"/>
              </a:rPr>
              <a:t> – </a:t>
            </a:r>
            <a:r>
              <a:rPr lang="en-US" sz="2800" dirty="0" smtClean="0">
                <a:solidFill>
                  <a:schemeClr val="tx1"/>
                </a:solidFill>
                <a:latin typeface="+mn-lt"/>
                <a:ea typeface="+mn-ea"/>
                <a:cs typeface="Arial" charset="0"/>
              </a:rPr>
              <a:t>“Vinaya/Discipline”</a:t>
            </a:r>
            <a:endParaRPr lang="en-US" sz="2800" dirty="0">
              <a:solidFill>
                <a:schemeClr val="tx1"/>
              </a:solidFill>
              <a:latin typeface="+mn-lt"/>
              <a:ea typeface="+mn-ea"/>
              <a:cs typeface="Arial" charset="0"/>
            </a:endParaRPr>
          </a:p>
          <a:p>
            <a:pPr marL="457200" indent="-457200">
              <a:buFont typeface="Arial" pitchFamily="34" charset="0"/>
              <a:buChar char="•"/>
              <a:defRPr/>
            </a:pPr>
            <a:r>
              <a:rPr lang="en-US" sz="3200" dirty="0" err="1">
                <a:solidFill>
                  <a:schemeClr val="tx1"/>
                </a:solidFill>
                <a:latin typeface="+mn-lt"/>
                <a:ea typeface="+mn-ea"/>
                <a:cs typeface="Arial" charset="0"/>
              </a:rPr>
              <a:t>Bhadda</a:t>
            </a:r>
            <a:r>
              <a:rPr lang="en-US" sz="3200" dirty="0">
                <a:solidFill>
                  <a:schemeClr val="tx1"/>
                </a:solidFill>
                <a:latin typeface="+mn-lt"/>
                <a:ea typeface="+mn-ea"/>
                <a:cs typeface="Arial" charset="0"/>
              </a:rPr>
              <a:t> </a:t>
            </a:r>
            <a:r>
              <a:rPr lang="en-US" sz="3200" dirty="0" err="1" smtClean="0">
                <a:solidFill>
                  <a:schemeClr val="tx1"/>
                </a:solidFill>
                <a:latin typeface="+mn-lt"/>
                <a:ea typeface="+mn-ea"/>
                <a:cs typeface="Arial" charset="0"/>
              </a:rPr>
              <a:t>Kundalakesa</a:t>
            </a:r>
            <a:r>
              <a:rPr lang="en-US" sz="3200" dirty="0" smtClean="0">
                <a:solidFill>
                  <a:schemeClr val="tx1"/>
                </a:solidFill>
                <a:latin typeface="+mn-lt"/>
                <a:ea typeface="+mn-ea"/>
                <a:cs typeface="Arial" charset="0"/>
              </a:rPr>
              <a:t> – </a:t>
            </a:r>
            <a:r>
              <a:rPr lang="en-US" sz="2800" dirty="0" smtClean="0">
                <a:solidFill>
                  <a:schemeClr val="tx1"/>
                </a:solidFill>
                <a:latin typeface="+mn-lt"/>
                <a:ea typeface="+mn-ea"/>
                <a:cs typeface="Arial" charset="0"/>
              </a:rPr>
              <a:t>“Speed to Gain Awakening”</a:t>
            </a:r>
            <a:endParaRPr lang="en-US" sz="2800" dirty="0">
              <a:solidFill>
                <a:schemeClr val="tx1"/>
              </a:solidFill>
              <a:latin typeface="+mn-lt"/>
              <a:ea typeface="+mn-ea"/>
              <a:cs typeface="Arial" charset="0"/>
            </a:endParaRPr>
          </a:p>
          <a:p>
            <a:pPr marL="457200" indent="-457200">
              <a:buFont typeface="Arial" pitchFamily="34" charset="0"/>
              <a:buChar char="•"/>
              <a:defRPr/>
            </a:pPr>
            <a:r>
              <a:rPr lang="en-US" sz="3200" dirty="0" err="1" smtClean="0">
                <a:solidFill>
                  <a:schemeClr val="tx1"/>
                </a:solidFill>
                <a:latin typeface="+mn-lt"/>
                <a:ea typeface="+mn-ea"/>
                <a:cs typeface="Arial" charset="0"/>
              </a:rPr>
              <a:t>Kisagotami</a:t>
            </a:r>
            <a:r>
              <a:rPr lang="en-US" sz="3200" dirty="0" smtClean="0">
                <a:solidFill>
                  <a:schemeClr val="tx1"/>
                </a:solidFill>
                <a:latin typeface="+mn-lt"/>
                <a:ea typeface="+mn-ea"/>
                <a:cs typeface="Arial" charset="0"/>
              </a:rPr>
              <a:t> – </a:t>
            </a:r>
            <a:r>
              <a:rPr lang="en-US" sz="2800" dirty="0" smtClean="0">
                <a:solidFill>
                  <a:schemeClr val="tx1"/>
                </a:solidFill>
                <a:latin typeface="+mn-lt"/>
                <a:ea typeface="+mn-ea"/>
                <a:cs typeface="Arial" charset="0"/>
              </a:rPr>
              <a:t>“</a:t>
            </a:r>
            <a:r>
              <a:rPr lang="en-US" sz="2800" dirty="0" err="1" smtClean="0">
                <a:solidFill>
                  <a:schemeClr val="tx1"/>
                </a:solidFill>
                <a:latin typeface="+mn-lt"/>
                <a:ea typeface="+mn-ea"/>
                <a:cs typeface="Arial" charset="0"/>
              </a:rPr>
              <a:t>Ascetism</a:t>
            </a:r>
            <a:r>
              <a:rPr lang="en-US" sz="2800" dirty="0" smtClean="0">
                <a:solidFill>
                  <a:schemeClr val="tx1"/>
                </a:solidFill>
                <a:latin typeface="+mn-lt"/>
                <a:ea typeface="+mn-ea"/>
                <a:cs typeface="Arial" charset="0"/>
              </a:rPr>
              <a:t>”</a:t>
            </a:r>
            <a:endParaRPr lang="en-US" sz="2800" dirty="0">
              <a:solidFill>
                <a:schemeClr val="tx1"/>
              </a:solidFill>
              <a:latin typeface="+mn-lt"/>
              <a:ea typeface="+mn-ea"/>
              <a:cs typeface="Arial" charset="0"/>
            </a:endParaRPr>
          </a:p>
          <a:p>
            <a:pPr marL="457200" indent="-457200">
              <a:buFont typeface="Arial" pitchFamily="34" charset="0"/>
              <a:buChar char="•"/>
              <a:defRPr/>
            </a:pPr>
            <a:r>
              <a:rPr lang="en-US" sz="3200" dirty="0" err="1" smtClean="0">
                <a:solidFill>
                  <a:schemeClr val="tx1"/>
                </a:solidFill>
                <a:latin typeface="+mn-lt"/>
                <a:ea typeface="+mn-ea"/>
                <a:cs typeface="Arial" charset="0"/>
              </a:rPr>
              <a:t>Dhammadinna</a:t>
            </a:r>
            <a:r>
              <a:rPr lang="en-US" sz="3200" dirty="0" smtClean="0">
                <a:solidFill>
                  <a:schemeClr val="tx1"/>
                </a:solidFill>
                <a:latin typeface="+mn-lt"/>
                <a:ea typeface="+mn-ea"/>
                <a:cs typeface="Arial" charset="0"/>
              </a:rPr>
              <a:t> – </a:t>
            </a:r>
            <a:r>
              <a:rPr lang="en-US" sz="2800" dirty="0" smtClean="0">
                <a:solidFill>
                  <a:schemeClr val="tx1"/>
                </a:solidFill>
                <a:latin typeface="+mn-lt"/>
                <a:ea typeface="+mn-ea"/>
                <a:cs typeface="Arial" charset="0"/>
              </a:rPr>
              <a:t>“Dhamma Teaching”</a:t>
            </a:r>
            <a:endParaRPr lang="en-US" sz="2800" dirty="0">
              <a:solidFill>
                <a:schemeClr val="tx1"/>
              </a:solidFill>
              <a:latin typeface="+mn-lt"/>
              <a:ea typeface="+mn-ea"/>
              <a:cs typeface="Arial" charset="0"/>
            </a:endParaRPr>
          </a:p>
          <a:p>
            <a:pPr marL="457200" indent="-457200">
              <a:buFont typeface="Arial" pitchFamily="34" charset="0"/>
              <a:buChar char="•"/>
              <a:defRPr/>
            </a:pPr>
            <a:r>
              <a:rPr lang="en-US" sz="3200" dirty="0" err="1" smtClean="0">
                <a:solidFill>
                  <a:schemeClr val="tx1"/>
                </a:solidFill>
                <a:latin typeface="+mn-lt"/>
                <a:ea typeface="+mn-ea"/>
                <a:cs typeface="Arial" charset="0"/>
              </a:rPr>
              <a:t>Visakha</a:t>
            </a:r>
            <a:r>
              <a:rPr lang="en-US" sz="3200" dirty="0" smtClean="0">
                <a:solidFill>
                  <a:schemeClr val="tx1"/>
                </a:solidFill>
                <a:latin typeface="+mn-lt"/>
                <a:ea typeface="+mn-ea"/>
                <a:cs typeface="Arial" charset="0"/>
              </a:rPr>
              <a:t> – </a:t>
            </a:r>
            <a:r>
              <a:rPr lang="en-US" sz="2800" dirty="0" smtClean="0">
                <a:solidFill>
                  <a:schemeClr val="tx1"/>
                </a:solidFill>
                <a:latin typeface="+mn-lt"/>
                <a:ea typeface="+mn-ea"/>
                <a:cs typeface="Arial" charset="0"/>
              </a:rPr>
              <a:t>“Support of the Sangha”</a:t>
            </a:r>
            <a:endParaRPr lang="en-US" sz="2800" dirty="0">
              <a:solidFill>
                <a:schemeClr val="tx1"/>
              </a:solidFill>
              <a:latin typeface="+mn-lt"/>
              <a:ea typeface="+mn-ea"/>
              <a:cs typeface="Arial"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descr="DSCF0166 zoom"/>
          <p:cNvPicPr>
            <a:picLocks noGrp="1" noChangeAspect="1" noChangeArrowheads="1"/>
          </p:cNvPicPr>
          <p:nvPr>
            <p:ph/>
          </p:nvPr>
        </p:nvPicPr>
        <p:blipFill>
          <a:blip r:embed="rId3" cstate="print"/>
          <a:srcRect/>
          <a:stretch>
            <a:fillRect/>
          </a:stretch>
        </p:blipFill>
        <p:spPr>
          <a:xfrm>
            <a:off x="2743200" y="228600"/>
            <a:ext cx="3402374" cy="5029200"/>
          </a:xfrm>
          <a:noFill/>
        </p:spPr>
      </p:pic>
      <p:sp>
        <p:nvSpPr>
          <p:cNvPr id="31747" name="Text Box 4"/>
          <p:cNvSpPr txBox="1">
            <a:spLocks noChangeArrowheads="1"/>
          </p:cNvSpPr>
          <p:nvPr/>
        </p:nvSpPr>
        <p:spPr bwMode="auto">
          <a:xfrm>
            <a:off x="3048000" y="6400800"/>
            <a:ext cx="5715000" cy="304800"/>
          </a:xfrm>
          <a:prstGeom prst="rect">
            <a:avLst/>
          </a:prstGeom>
          <a:noFill/>
          <a:ln w="9525">
            <a:noFill/>
            <a:miter lim="800000"/>
            <a:headEnd/>
            <a:tailEnd/>
          </a:ln>
        </p:spPr>
        <p:txBody>
          <a:bodyPr>
            <a:spAutoFit/>
          </a:bodyPr>
          <a:lstStyle/>
          <a:p>
            <a:pPr>
              <a:spcBef>
                <a:spcPct val="50000"/>
              </a:spcBef>
            </a:pPr>
            <a:r>
              <a:rPr lang="en-US" sz="1400">
                <a:solidFill>
                  <a:srgbClr val="FFCC99"/>
                </a:solidFill>
                <a:latin typeface="Signet Roundhand ATT" pitchFamily="66" charset="-18"/>
              </a:rPr>
              <a:t>Thirteen Great Arahanta Bhikkhuni Disciples Wall, Wat Pho, Bangkok, Thailand</a:t>
            </a:r>
          </a:p>
        </p:txBody>
      </p:sp>
      <p:sp>
        <p:nvSpPr>
          <p:cNvPr id="5" name="Rectangle 4"/>
          <p:cNvSpPr/>
          <p:nvPr/>
        </p:nvSpPr>
        <p:spPr>
          <a:xfrm>
            <a:off x="2209800" y="5486400"/>
            <a:ext cx="4572000" cy="646331"/>
          </a:xfrm>
          <a:prstGeom prst="rect">
            <a:avLst/>
          </a:prstGeom>
        </p:spPr>
        <p:txBody>
          <a:bodyPr>
            <a:spAutoFit/>
          </a:bodyPr>
          <a:lstStyle/>
          <a:p>
            <a:pPr eaLnBrk="1" hangingPunct="1"/>
            <a:r>
              <a:rPr lang="en-US" dirty="0" smtClean="0">
                <a:solidFill>
                  <a:schemeClr val="accent2">
                    <a:lumMod val="75000"/>
                  </a:schemeClr>
                </a:solidFill>
              </a:rPr>
              <a:t>Bhikkhuni Requesting Ordination from the Bhikkhu Sangha, Wat Po mural, Thailand</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ChangeArrowheads="1"/>
          </p:cNvSpPr>
          <p:nvPr/>
        </p:nvSpPr>
        <p:spPr bwMode="auto">
          <a:xfrm>
            <a:off x="304800" y="762000"/>
            <a:ext cx="3886200" cy="710067"/>
          </a:xfrm>
          <a:prstGeom prst="rect">
            <a:avLst/>
          </a:prstGeom>
          <a:noFill/>
          <a:ln w="9525">
            <a:noFill/>
            <a:round/>
            <a:headEnd/>
            <a:tailEnd/>
          </a:ln>
          <a:effectLst/>
        </p:spPr>
        <p:txBody>
          <a:bodyPr wrap="squar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solidFill>
                  <a:srgbClr val="C00000"/>
                </a:solidFill>
                <a:latin typeface="Lucida Handwriting" pitchFamily="66" charset="0"/>
              </a:rPr>
              <a:t>Seven Sisters</a:t>
            </a:r>
          </a:p>
        </p:txBody>
      </p:sp>
      <p:sp>
        <p:nvSpPr>
          <p:cNvPr id="6146" name="Rectangle 2"/>
          <p:cNvSpPr>
            <a:spLocks noChangeArrowheads="1"/>
          </p:cNvSpPr>
          <p:nvPr/>
        </p:nvSpPr>
        <p:spPr bwMode="auto">
          <a:xfrm>
            <a:off x="152400" y="1752600"/>
            <a:ext cx="4419600" cy="35416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lvl="1" indent="0">
              <a:defRPr/>
            </a:pPr>
            <a:r>
              <a:rPr lang="en-US" sz="2800" dirty="0" smtClean="0">
                <a:solidFill>
                  <a:schemeClr val="tx1"/>
                </a:solidFill>
                <a:latin typeface="+mn-lt"/>
                <a:ea typeface="+mn-ea"/>
                <a:cs typeface="Arial" charset="0"/>
              </a:rPr>
              <a:t>An</a:t>
            </a:r>
            <a:r>
              <a:rPr lang="en-US" sz="2800" i="1" dirty="0" smtClean="0">
                <a:solidFill>
                  <a:schemeClr val="tx1"/>
                </a:solidFill>
                <a:latin typeface="+mn-lt"/>
                <a:ea typeface="+mn-ea"/>
                <a:cs typeface="Arial" charset="0"/>
              </a:rPr>
              <a:t> Arahant</a:t>
            </a:r>
            <a:r>
              <a:rPr lang="en-US" sz="2800" dirty="0" smtClean="0">
                <a:solidFill>
                  <a:schemeClr val="tx1"/>
                </a:solidFill>
                <a:latin typeface="+mn-lt"/>
                <a:ea typeface="+mn-ea"/>
                <a:cs typeface="Arial" charset="0"/>
              </a:rPr>
              <a:t> is one </a:t>
            </a:r>
            <a:r>
              <a:rPr lang="en-US" sz="2800" dirty="0">
                <a:solidFill>
                  <a:schemeClr val="tx1"/>
                </a:solidFill>
                <a:latin typeface="+mn-lt"/>
                <a:ea typeface="+mn-ea"/>
                <a:cs typeface="Arial" charset="0"/>
              </a:rPr>
              <a:t>who </a:t>
            </a:r>
            <a:r>
              <a:rPr lang="en-US" sz="2800" dirty="0" smtClean="0">
                <a:solidFill>
                  <a:schemeClr val="tx1"/>
                </a:solidFill>
                <a:latin typeface="+mn-lt"/>
                <a:ea typeface="+mn-ea"/>
                <a:cs typeface="Arial" charset="0"/>
              </a:rPr>
              <a:t>has ended all hatred, craving, delusion and ignorance in themselves, and will never give rise to their suffering for self or other again.</a:t>
            </a:r>
            <a:endParaRPr lang="en-US" sz="2800" dirty="0">
              <a:solidFill>
                <a:srgbClr val="000000"/>
              </a:solidFill>
              <a:latin typeface="Constantia" pitchFamily="16" charset="0"/>
              <a:ea typeface="+mn-ea"/>
              <a:cs typeface="Arial" charset="0"/>
            </a:endParaRPr>
          </a:p>
        </p:txBody>
      </p:sp>
      <p:pic>
        <p:nvPicPr>
          <p:cNvPr id="4" name="Picture 2" descr="C:\Users\owner\Pictures\Alliance for Bhikkhunis\BhikkhuniMuralatWatPoBangkokThailand-customsize_337507_2.jpg"/>
          <p:cNvPicPr>
            <a:picLocks noChangeAspect="1" noChangeArrowheads="1"/>
          </p:cNvPicPr>
          <p:nvPr/>
        </p:nvPicPr>
        <p:blipFill>
          <a:blip r:embed="rId3" cstate="print"/>
          <a:srcRect/>
          <a:stretch>
            <a:fillRect/>
          </a:stretch>
        </p:blipFill>
        <p:spPr bwMode="auto">
          <a:xfrm>
            <a:off x="4724399" y="378203"/>
            <a:ext cx="3978563" cy="6022597"/>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990600" y="381000"/>
            <a:ext cx="7391400" cy="1202510"/>
          </a:xfrm>
          <a:prstGeom prst="rect">
            <a:avLst/>
          </a:prstGeom>
          <a:noFill/>
          <a:ln w="9525">
            <a:noFill/>
            <a:round/>
            <a:headEnd/>
            <a:tailEnd/>
          </a:ln>
          <a:effectLst/>
        </p:spPr>
        <p:txBody>
          <a:bodyPr wrap="square" lIns="90000" tIns="46800" rIns="90000" bIns="46800">
            <a:spAutoFit/>
          </a:bodyPr>
          <a:lstStyle/>
          <a:p>
            <a:pPr algn="ctr">
              <a:spcBef>
                <a:spcPts val="2250"/>
              </a:spcBef>
              <a:buClrTx/>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smtClean="0">
                <a:solidFill>
                  <a:srgbClr val="C00000"/>
                </a:solidFill>
                <a:latin typeface="Lucida Handwriting" pitchFamily="66" charset="0"/>
              </a:rPr>
              <a:t>Story </a:t>
            </a:r>
            <a:r>
              <a:rPr lang="en-US" sz="3600" b="1" dirty="0">
                <a:solidFill>
                  <a:srgbClr val="C00000"/>
                </a:solidFill>
                <a:latin typeface="Lucida Handwriting" pitchFamily="66" charset="0"/>
              </a:rPr>
              <a:t>of Khema in the </a:t>
            </a:r>
            <a:r>
              <a:rPr lang="en-US" sz="3600" b="1" dirty="0" smtClean="0">
                <a:solidFill>
                  <a:srgbClr val="C00000"/>
                </a:solidFill>
                <a:latin typeface="Lucida Handwriting" pitchFamily="66" charset="0"/>
              </a:rPr>
              <a:t>Time </a:t>
            </a:r>
            <a:r>
              <a:rPr lang="en-US" sz="3600" b="1" dirty="0">
                <a:solidFill>
                  <a:srgbClr val="C00000"/>
                </a:solidFill>
                <a:latin typeface="Lucida Handwriting" pitchFamily="66" charset="0"/>
              </a:rPr>
              <a:t>of </a:t>
            </a:r>
            <a:r>
              <a:rPr lang="en-US" sz="3600" b="1" dirty="0" smtClean="0">
                <a:solidFill>
                  <a:srgbClr val="C00000"/>
                </a:solidFill>
                <a:latin typeface="Lucida Handwriting" pitchFamily="66" charset="0"/>
              </a:rPr>
              <a:t>Gautama </a:t>
            </a:r>
            <a:r>
              <a:rPr lang="en-US" sz="3600" b="1" dirty="0">
                <a:solidFill>
                  <a:srgbClr val="C00000"/>
                </a:solidFill>
                <a:latin typeface="Lucida Handwriting" pitchFamily="66" charset="0"/>
              </a:rPr>
              <a:t>Buddha</a:t>
            </a:r>
          </a:p>
        </p:txBody>
      </p:sp>
      <p:pic>
        <p:nvPicPr>
          <p:cNvPr id="4" name="Picture 2" descr="DSCN2411 cropped great 2"/>
          <p:cNvPicPr>
            <a:picLocks noChangeAspect="1" noChangeArrowheads="1"/>
          </p:cNvPicPr>
          <p:nvPr/>
        </p:nvPicPr>
        <p:blipFill>
          <a:blip r:embed="rId3" cstate="print"/>
          <a:srcRect/>
          <a:stretch>
            <a:fillRect/>
          </a:stretch>
        </p:blipFill>
        <p:spPr>
          <a:xfrm>
            <a:off x="2971800" y="1828800"/>
            <a:ext cx="3117869" cy="4524375"/>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457200" y="685800"/>
            <a:ext cx="7696200" cy="710067"/>
          </a:xfrm>
          <a:prstGeom prst="rect">
            <a:avLst/>
          </a:prstGeom>
          <a:noFill/>
          <a:ln w="9525">
            <a:noFill/>
            <a:round/>
            <a:headEnd/>
            <a:tailEnd/>
          </a:ln>
          <a:effectLst/>
        </p:spPr>
        <p:txBody>
          <a:bodyPr wrap="squar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solidFill>
                  <a:srgbClr val="C00000"/>
                </a:solidFill>
                <a:latin typeface="Lucida Handwriting" pitchFamily="66" charset="0"/>
              </a:rPr>
              <a:t>Khema on </a:t>
            </a:r>
            <a:r>
              <a:rPr lang="en-US" sz="4000" b="1" dirty="0" smtClean="0">
                <a:solidFill>
                  <a:srgbClr val="C00000"/>
                </a:solidFill>
                <a:latin typeface="Lucida Handwriting" pitchFamily="66" charset="0"/>
              </a:rPr>
              <a:t>Impermanence</a:t>
            </a:r>
            <a:endParaRPr lang="en-US" sz="4000" b="1" dirty="0">
              <a:solidFill>
                <a:srgbClr val="C00000"/>
              </a:solidFill>
              <a:latin typeface="Lucida Handwriting" pitchFamily="66" charset="0"/>
            </a:endParaRPr>
          </a:p>
        </p:txBody>
      </p:sp>
      <p:sp>
        <p:nvSpPr>
          <p:cNvPr id="6146" name="Rectangle 2"/>
          <p:cNvSpPr>
            <a:spLocks noChangeArrowheads="1"/>
          </p:cNvSpPr>
          <p:nvPr/>
        </p:nvSpPr>
        <p:spPr bwMode="auto">
          <a:xfrm>
            <a:off x="838200" y="1828800"/>
            <a:ext cx="7391400" cy="45259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p>
            <a:pPr>
              <a:defRPr/>
            </a:pPr>
            <a:r>
              <a:rPr lang="en-US" sz="3200" dirty="0">
                <a:solidFill>
                  <a:schemeClr val="tx1"/>
                </a:solidFill>
                <a:latin typeface="+mn-lt"/>
                <a:ea typeface="+mn-ea"/>
                <a:cs typeface="Arial" charset="0"/>
              </a:rPr>
              <a:t>“Those who are slaves to desire are caught in its current like a spider in its self-made web.</a:t>
            </a:r>
          </a:p>
          <a:p>
            <a:pPr>
              <a:defRPr/>
            </a:pPr>
            <a:endParaRPr lang="en-US" sz="3200" dirty="0">
              <a:solidFill>
                <a:schemeClr val="tx1"/>
              </a:solidFill>
              <a:latin typeface="+mn-lt"/>
              <a:ea typeface="+mn-ea"/>
              <a:cs typeface="Arial" charset="0"/>
            </a:endParaRPr>
          </a:p>
          <a:p>
            <a:pPr>
              <a:defRPr/>
            </a:pPr>
            <a:r>
              <a:rPr lang="en-US" sz="3200" dirty="0">
                <a:solidFill>
                  <a:schemeClr val="tx1"/>
                </a:solidFill>
                <a:latin typeface="+mn-lt"/>
                <a:ea typeface="+mn-ea"/>
                <a:cs typeface="Arial" charset="0"/>
              </a:rPr>
              <a:t>Those who have severed this </a:t>
            </a:r>
            <a:r>
              <a:rPr lang="en-US" sz="3200" i="1" dirty="0">
                <a:solidFill>
                  <a:schemeClr val="tx1"/>
                </a:solidFill>
                <a:latin typeface="+mn-lt"/>
                <a:ea typeface="+mn-ea"/>
                <a:cs typeface="Arial" charset="0"/>
              </a:rPr>
              <a:t>go forth</a:t>
            </a:r>
            <a:r>
              <a:rPr lang="en-US" sz="3200" dirty="0">
                <a:solidFill>
                  <a:schemeClr val="tx1"/>
                </a:solidFill>
                <a:latin typeface="+mn-lt"/>
                <a:ea typeface="+mn-ea"/>
                <a:cs typeface="Arial" charset="0"/>
              </a:rPr>
              <a:t>, free from longing, abandoning the pleasure of desire.”</a:t>
            </a:r>
          </a:p>
          <a:p>
            <a:pPr>
              <a:defRPr/>
            </a:pPr>
            <a:endParaRPr lang="en-US" sz="3200" dirty="0">
              <a:solidFill>
                <a:schemeClr val="tx1"/>
              </a:solidFill>
              <a:latin typeface="+mn-lt"/>
              <a:ea typeface="+mn-ea"/>
              <a:cs typeface="Arial" charset="0"/>
            </a:endParaRPr>
          </a:p>
          <a:p>
            <a:pPr algn="ctr">
              <a:defRPr/>
            </a:pPr>
            <a:r>
              <a:rPr lang="en-US" sz="2800" dirty="0">
                <a:solidFill>
                  <a:schemeClr val="tx1"/>
                </a:solidFill>
                <a:latin typeface="+mn-lt"/>
                <a:ea typeface="+mn-ea"/>
                <a:cs typeface="Arial" charset="0"/>
              </a:rPr>
              <a:t>(</a:t>
            </a:r>
            <a:r>
              <a:rPr lang="en-US" sz="2800" dirty="0" err="1">
                <a:solidFill>
                  <a:schemeClr val="tx1"/>
                </a:solidFill>
                <a:latin typeface="+mn-lt"/>
                <a:ea typeface="+mn-ea"/>
                <a:cs typeface="Arial" charset="0"/>
              </a:rPr>
              <a:t>Collett</a:t>
            </a:r>
            <a:r>
              <a:rPr lang="en-US" sz="2800" dirty="0">
                <a:solidFill>
                  <a:schemeClr val="tx1"/>
                </a:solidFill>
                <a:latin typeface="+mn-lt"/>
                <a:ea typeface="+mn-ea"/>
                <a:cs typeface="Arial" charset="0"/>
              </a:rPr>
              <a:t>, </a:t>
            </a:r>
            <a:r>
              <a:rPr lang="en-US" sz="2800" dirty="0" err="1">
                <a:solidFill>
                  <a:schemeClr val="tx1"/>
                </a:solidFill>
                <a:latin typeface="+mn-lt"/>
                <a:ea typeface="+mn-ea"/>
                <a:cs typeface="Arial" charset="0"/>
              </a:rPr>
              <a:t>Pali</a:t>
            </a:r>
            <a:r>
              <a:rPr lang="en-US" sz="2800" dirty="0">
                <a:solidFill>
                  <a:schemeClr val="tx1"/>
                </a:solidFill>
                <a:latin typeface="+mn-lt"/>
                <a:ea typeface="+mn-ea"/>
                <a:cs typeface="Arial" charset="0"/>
              </a:rPr>
              <a:t> biographies)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Wat Po Bhikkhuni Mural 2 color"/>
          <p:cNvPicPr>
            <a:picLocks noChangeAspect="1" noChangeArrowheads="1"/>
          </p:cNvPicPr>
          <p:nvPr/>
        </p:nvPicPr>
        <p:blipFill>
          <a:blip r:embed="rId3" cstate="print"/>
          <a:srcRect/>
          <a:stretch>
            <a:fillRect/>
          </a:stretch>
        </p:blipFill>
        <p:spPr>
          <a:xfrm>
            <a:off x="381000" y="228600"/>
            <a:ext cx="5146675" cy="5915025"/>
          </a:xfrm>
          <a:prstGeom prst="rect">
            <a:avLst/>
          </a:prstGeom>
          <a:noFill/>
        </p:spPr>
      </p:pic>
      <p:sp>
        <p:nvSpPr>
          <p:cNvPr id="4" name="TextBox 3"/>
          <p:cNvSpPr txBox="1"/>
          <p:nvPr/>
        </p:nvSpPr>
        <p:spPr>
          <a:xfrm>
            <a:off x="5943600" y="914400"/>
            <a:ext cx="2971800" cy="4031873"/>
          </a:xfrm>
          <a:prstGeom prst="rect">
            <a:avLst/>
          </a:prstGeom>
          <a:noFill/>
        </p:spPr>
        <p:txBody>
          <a:bodyPr wrap="square" rtlCol="0">
            <a:spAutoFit/>
          </a:bodyPr>
          <a:lstStyle/>
          <a:p>
            <a:pPr algn="ctr"/>
            <a:r>
              <a:rPr lang="en-US" sz="3200" b="1" dirty="0" smtClean="0">
                <a:solidFill>
                  <a:schemeClr val="bg2">
                    <a:lumMod val="25000"/>
                  </a:schemeClr>
                </a:solidFill>
                <a:latin typeface="Lucida Handwriting" pitchFamily="66" charset="0"/>
              </a:rPr>
              <a:t>Ayya Khema</a:t>
            </a:r>
          </a:p>
          <a:p>
            <a:pPr algn="ctr"/>
            <a:endParaRPr lang="en-US" sz="3200" b="1" dirty="0" smtClean="0">
              <a:solidFill>
                <a:schemeClr val="bg2">
                  <a:lumMod val="25000"/>
                </a:schemeClr>
              </a:solidFill>
              <a:latin typeface="Lucida Handwriting" pitchFamily="66" charset="0"/>
            </a:endParaRPr>
          </a:p>
          <a:p>
            <a:pPr algn="ctr"/>
            <a:r>
              <a:rPr lang="en-US" sz="3200" b="1" dirty="0" smtClean="0">
                <a:solidFill>
                  <a:schemeClr val="bg2">
                    <a:lumMod val="25000"/>
                  </a:schemeClr>
                </a:solidFill>
                <a:latin typeface="Lucida Handwriting" pitchFamily="66" charset="0"/>
              </a:rPr>
              <a:t>Proclaimed by the  Buddha as Foremost in Wisdom</a:t>
            </a:r>
            <a:endParaRPr lang="en-US" sz="3200" b="1" dirty="0">
              <a:solidFill>
                <a:schemeClr val="bg2">
                  <a:lumMod val="25000"/>
                </a:schemeClr>
              </a:solidFill>
              <a:latin typeface="Lucida Handwriting" pitchFamily="6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SCN2418"/>
          <p:cNvPicPr>
            <a:picLocks noGrp="1" noChangeAspect="1" noChangeArrowheads="1"/>
          </p:cNvPicPr>
          <p:nvPr>
            <p:ph/>
          </p:nvPr>
        </p:nvPicPr>
        <p:blipFill>
          <a:blip r:embed="rId3" cstate="print"/>
          <a:srcRect/>
          <a:stretch>
            <a:fillRect/>
          </a:stretch>
        </p:blipFill>
        <p:spPr>
          <a:xfrm>
            <a:off x="533400" y="1676400"/>
            <a:ext cx="8135877" cy="3971925"/>
          </a:xfrm>
          <a:noFill/>
        </p:spPr>
      </p:pic>
      <p:sp>
        <p:nvSpPr>
          <p:cNvPr id="37891" name="Text Box 3"/>
          <p:cNvSpPr txBox="1">
            <a:spLocks noChangeArrowheads="1"/>
          </p:cNvSpPr>
          <p:nvPr/>
        </p:nvSpPr>
        <p:spPr bwMode="auto">
          <a:xfrm>
            <a:off x="990600" y="381000"/>
            <a:ext cx="6934200" cy="1077218"/>
          </a:xfrm>
          <a:prstGeom prst="rect">
            <a:avLst/>
          </a:prstGeom>
          <a:noFill/>
          <a:ln w="9525">
            <a:noFill/>
            <a:miter lim="800000"/>
            <a:headEnd/>
            <a:tailEnd/>
          </a:ln>
        </p:spPr>
        <p:txBody>
          <a:bodyPr>
            <a:spAutoFit/>
          </a:bodyPr>
          <a:lstStyle/>
          <a:p>
            <a:pPr algn="ctr">
              <a:spcBef>
                <a:spcPct val="50000"/>
              </a:spcBef>
            </a:pPr>
            <a:r>
              <a:rPr lang="en-US" sz="3200" b="1" dirty="0" smtClean="0">
                <a:solidFill>
                  <a:schemeClr val="accent2">
                    <a:lumMod val="75000"/>
                  </a:schemeClr>
                </a:solidFill>
                <a:latin typeface="Lucida Handwriting" pitchFamily="66" charset="0"/>
              </a:rPr>
              <a:t>Uppalavanna Was Known for  Her ‘Spiritual Power’</a:t>
            </a:r>
          </a:p>
        </p:txBody>
      </p:sp>
      <p:sp>
        <p:nvSpPr>
          <p:cNvPr id="5" name="Rectangle 4"/>
          <p:cNvSpPr/>
          <p:nvPr/>
        </p:nvSpPr>
        <p:spPr>
          <a:xfrm>
            <a:off x="1295400" y="5715000"/>
            <a:ext cx="7010400" cy="646331"/>
          </a:xfrm>
          <a:prstGeom prst="rect">
            <a:avLst/>
          </a:prstGeom>
        </p:spPr>
        <p:txBody>
          <a:bodyPr wrap="square">
            <a:spAutoFit/>
          </a:bodyPr>
          <a:lstStyle/>
          <a:p>
            <a:pPr algn="ctr" eaLnBrk="1" hangingPunct="1"/>
            <a:r>
              <a:rPr lang="en-US" dirty="0" smtClean="0">
                <a:solidFill>
                  <a:schemeClr val="accent2">
                    <a:lumMod val="75000"/>
                  </a:schemeClr>
                </a:solidFill>
              </a:rPr>
              <a:t>Queen’s Monument to the Enlightened Women in the Sangha,</a:t>
            </a:r>
          </a:p>
          <a:p>
            <a:pPr algn="ctr" eaLnBrk="1" hangingPunct="1"/>
            <a:r>
              <a:rPr lang="en-US" dirty="0" smtClean="0">
                <a:solidFill>
                  <a:schemeClr val="accent2">
                    <a:lumMod val="75000"/>
                  </a:schemeClr>
                </a:solidFill>
              </a:rPr>
              <a:t> </a:t>
            </a:r>
            <a:r>
              <a:rPr lang="en-US" dirty="0" err="1" smtClean="0">
                <a:solidFill>
                  <a:schemeClr val="accent2">
                    <a:lumMod val="75000"/>
                  </a:schemeClr>
                </a:solidFill>
              </a:rPr>
              <a:t>Doi</a:t>
            </a:r>
            <a:r>
              <a:rPr lang="en-US" dirty="0" smtClean="0">
                <a:solidFill>
                  <a:schemeClr val="accent2">
                    <a:lumMod val="75000"/>
                  </a:schemeClr>
                </a:solidFill>
              </a:rPr>
              <a:t> </a:t>
            </a:r>
            <a:r>
              <a:rPr lang="en-US" dirty="0" err="1" smtClean="0">
                <a:solidFill>
                  <a:schemeClr val="accent2">
                    <a:lumMod val="75000"/>
                  </a:schemeClr>
                </a:solidFill>
              </a:rPr>
              <a:t>Inthanon</a:t>
            </a:r>
            <a:r>
              <a:rPr lang="en-US" dirty="0" smtClean="0">
                <a:solidFill>
                  <a:schemeClr val="accent2">
                    <a:lumMod val="75000"/>
                  </a:schemeClr>
                </a:solidFill>
              </a:rPr>
              <a:t>, Chiang Mai, Thailand</a:t>
            </a: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
          <p:cNvSpPr>
            <a:spLocks noChangeArrowheads="1"/>
          </p:cNvSpPr>
          <p:nvPr/>
        </p:nvSpPr>
        <p:spPr bwMode="auto">
          <a:xfrm>
            <a:off x="990600" y="304800"/>
            <a:ext cx="7391400" cy="1325620"/>
          </a:xfrm>
          <a:prstGeom prst="rect">
            <a:avLst/>
          </a:prstGeom>
          <a:noFill/>
          <a:ln w="9525">
            <a:noFill/>
            <a:round/>
            <a:headEnd/>
            <a:tailEnd/>
          </a:ln>
          <a:effectLst/>
        </p:spPr>
        <p:txBody>
          <a:bodyPr wrap="squar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smtClean="0">
                <a:solidFill>
                  <a:schemeClr val="accent2">
                    <a:lumMod val="75000"/>
                  </a:schemeClr>
                </a:solidFill>
                <a:latin typeface="Lucida Handwriting" pitchFamily="66" charset="0"/>
              </a:rPr>
              <a:t>Arahant Bhikkhuni </a:t>
            </a:r>
            <a:r>
              <a:rPr lang="en-US" sz="4000" b="1" dirty="0" err="1" smtClean="0">
                <a:solidFill>
                  <a:schemeClr val="accent2">
                    <a:lumMod val="75000"/>
                  </a:schemeClr>
                </a:solidFill>
                <a:latin typeface="Lucida Handwriting" pitchFamily="66" charset="0"/>
              </a:rPr>
              <a:t>Dhammadinna</a:t>
            </a:r>
            <a:endParaRPr lang="en-US" sz="4000" b="1" dirty="0">
              <a:solidFill>
                <a:schemeClr val="accent2">
                  <a:lumMod val="75000"/>
                </a:schemeClr>
              </a:solidFill>
              <a:latin typeface="Lucida Handwriting" pitchFamily="66" charset="0"/>
            </a:endParaRPr>
          </a:p>
        </p:txBody>
      </p:sp>
      <p:pic>
        <p:nvPicPr>
          <p:cNvPr id="5" name="Picture 2" descr="DSCF0221 2"/>
          <p:cNvPicPr>
            <a:picLocks noChangeAspect="1" noChangeArrowheads="1"/>
          </p:cNvPicPr>
          <p:nvPr/>
        </p:nvPicPr>
        <p:blipFill>
          <a:blip r:embed="rId3" cstate="print"/>
          <a:srcRect/>
          <a:stretch>
            <a:fillRect/>
          </a:stretch>
        </p:blipFill>
        <p:spPr>
          <a:xfrm>
            <a:off x="2438400" y="1981200"/>
            <a:ext cx="3713402" cy="4524375"/>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solidFill>
                  <a:schemeClr val="accent2">
                    <a:lumMod val="75000"/>
                  </a:schemeClr>
                </a:solidFill>
                <a:latin typeface="Lucida Handwriting" pitchFamily="66" charset="0"/>
              </a:rPr>
              <a:t>Patacara</a:t>
            </a:r>
            <a:r>
              <a:rPr lang="en-US" b="1" dirty="0" smtClean="0">
                <a:solidFill>
                  <a:schemeClr val="accent2">
                    <a:lumMod val="75000"/>
                  </a:schemeClr>
                </a:solidFill>
                <a:latin typeface="Lucida Handwriting" pitchFamily="66" charset="0"/>
              </a:rPr>
              <a:t> Learns about Impermanence</a:t>
            </a:r>
            <a:endParaRPr lang="en-US" b="1" dirty="0">
              <a:solidFill>
                <a:schemeClr val="accent2">
                  <a:lumMod val="75000"/>
                </a:schemeClr>
              </a:solidFill>
              <a:latin typeface="Lucida Handwriting" pitchFamily="66" charset="0"/>
            </a:endParaRPr>
          </a:p>
        </p:txBody>
      </p:sp>
      <p:sp>
        <p:nvSpPr>
          <p:cNvPr id="3" name="Content Placeholder 2"/>
          <p:cNvSpPr>
            <a:spLocks noGrp="1"/>
          </p:cNvSpPr>
          <p:nvPr>
            <p:ph idx="1"/>
          </p:nvPr>
        </p:nvSpPr>
        <p:spPr>
          <a:xfrm>
            <a:off x="457200" y="1676400"/>
            <a:ext cx="8228013" cy="4524375"/>
          </a:xfrm>
        </p:spPr>
        <p:txBody>
          <a:bodyPr/>
          <a:lstStyle/>
          <a:p>
            <a:r>
              <a:rPr lang="en-US" sz="2800" dirty="0" smtClean="0">
                <a:latin typeface="Arial" pitchFamily="34" charset="0"/>
                <a:cs typeface="Arial" pitchFamily="34" charset="0"/>
              </a:rPr>
              <a:t>“Going along, about to bring forth, I saw my husband dead; having given birth on the path, I had not yet arrived at my own house….</a:t>
            </a:r>
          </a:p>
          <a:p>
            <a:r>
              <a:rPr lang="en-US" sz="2800" dirty="0" smtClean="0">
                <a:latin typeface="Arial" pitchFamily="34" charset="0"/>
                <a:cs typeface="Arial" pitchFamily="34" charset="0"/>
              </a:rPr>
              <a:t>Two sons dead, and a husband dead upon the path for miserable me; mother and father and brother were burning upon one pyre.</a:t>
            </a:r>
          </a:p>
          <a:p>
            <a:r>
              <a:rPr lang="en-US" sz="2800" dirty="0" smtClean="0">
                <a:latin typeface="Arial" pitchFamily="34" charset="0"/>
                <a:cs typeface="Arial" pitchFamily="34" charset="0"/>
              </a:rPr>
              <a:t>Then I saw the flesh of my sons being eaten in the midst of the cemetery.”</a:t>
            </a:r>
          </a:p>
          <a:p>
            <a:endParaRPr lang="en-US" sz="2800" dirty="0" smtClean="0">
              <a:latin typeface="Arial" pitchFamily="34" charset="0"/>
              <a:cs typeface="Arial" pitchFamily="34" charset="0"/>
            </a:endParaRPr>
          </a:p>
          <a:p>
            <a:r>
              <a:rPr lang="en-US" sz="2800" dirty="0" smtClean="0">
                <a:latin typeface="Arial" pitchFamily="34" charset="0"/>
                <a:cs typeface="Arial" pitchFamily="34" charset="0"/>
              </a:rPr>
              <a:t>										</a:t>
            </a:r>
            <a:r>
              <a:rPr lang="en-US" sz="2000" dirty="0" err="1" smtClean="0">
                <a:latin typeface="Arial" pitchFamily="34" charset="0"/>
                <a:cs typeface="Arial" pitchFamily="34" charset="0"/>
              </a:rPr>
              <a:t>Patacara</a:t>
            </a:r>
            <a:r>
              <a:rPr lang="en-US" sz="2000" dirty="0" smtClean="0">
                <a:latin typeface="Arial" pitchFamily="34" charset="0"/>
                <a:cs typeface="Arial" pitchFamily="34" charset="0"/>
              </a:rPr>
              <a:t> in the “</a:t>
            </a:r>
            <a:r>
              <a:rPr lang="en-US" sz="2000" dirty="0" err="1" smtClean="0">
                <a:latin typeface="Arial" pitchFamily="34" charset="0"/>
                <a:cs typeface="Arial" pitchFamily="34" charset="0"/>
              </a:rPr>
              <a:t>Therigatha</a:t>
            </a:r>
            <a:r>
              <a:rPr lang="en-US" sz="2000" dirty="0" smtClean="0">
                <a:latin typeface="Arial" pitchFamily="34" charset="0"/>
                <a:cs typeface="Arial" pitchFamily="34" charset="0"/>
              </a:rPr>
              <a:t>”</a:t>
            </a:r>
          </a:p>
          <a:p>
            <a:endParaRPr lang="en-US" sz="2800" dirty="0">
              <a:latin typeface="Arial" pitchFamily="34" charset="0"/>
              <a:cs typeface="Arial"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
          <p:cNvSpPr>
            <a:spLocks noChangeArrowheads="1"/>
          </p:cNvSpPr>
          <p:nvPr/>
        </p:nvSpPr>
        <p:spPr bwMode="auto">
          <a:xfrm>
            <a:off x="1295400" y="990600"/>
            <a:ext cx="6019800" cy="520700"/>
          </a:xfrm>
          <a:prstGeom prst="rect">
            <a:avLst/>
          </a:prstGeom>
          <a:noFill/>
          <a:ln w="9525">
            <a:noFill/>
            <a:round/>
            <a:headEnd/>
            <a:tailEnd/>
          </a:ln>
          <a:effectLst/>
        </p:spPr>
        <p:txBody>
          <a:bodyPr lIns="90000" tIns="46800" rIns="90000" bIns="46800">
            <a:spAutoFit/>
          </a:bodyPr>
          <a:lstStyle/>
          <a:p>
            <a:pPr>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000000"/>
                </a:solidFill>
              </a:rPr>
              <a:t>.</a:t>
            </a:r>
          </a:p>
        </p:txBody>
      </p:sp>
      <p:sp>
        <p:nvSpPr>
          <p:cNvPr id="5123" name="Rectangle 2"/>
          <p:cNvSpPr>
            <a:spLocks noChangeArrowheads="1"/>
          </p:cNvSpPr>
          <p:nvPr/>
        </p:nvSpPr>
        <p:spPr bwMode="auto">
          <a:xfrm>
            <a:off x="381000" y="457200"/>
            <a:ext cx="8458200" cy="5880713"/>
          </a:xfrm>
          <a:prstGeom prst="rect">
            <a:avLst/>
          </a:prstGeom>
          <a:noFill/>
          <a:ln w="9525">
            <a:noFill/>
            <a:round/>
            <a:headEnd/>
            <a:tailEnd/>
          </a:ln>
          <a:effectLst/>
        </p:spPr>
        <p:txBody>
          <a:bodyPr lIns="90000" tIns="46800" rIns="90000" bIns="46800">
            <a:spAutoFit/>
          </a:bodyPr>
          <a:lstStyle/>
          <a:p>
            <a:pP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a:solidFill>
                  <a:srgbClr val="C00000"/>
                </a:solidFill>
                <a:latin typeface="Constantia" pitchFamily="16" charset="0"/>
              </a:rPr>
              <a:t>What is a </a:t>
            </a:r>
            <a:r>
              <a:rPr lang="en-US" sz="3600" b="1" i="1" dirty="0" err="1">
                <a:solidFill>
                  <a:srgbClr val="C00000"/>
                </a:solidFill>
                <a:latin typeface="Constantia" pitchFamily="16" charset="0"/>
              </a:rPr>
              <a:t>Bhikkhuni</a:t>
            </a:r>
            <a:r>
              <a:rPr lang="en-US" sz="3600" b="1" dirty="0">
                <a:solidFill>
                  <a:srgbClr val="C00000"/>
                </a:solidFill>
                <a:latin typeface="Constantia" pitchFamily="16" charset="0"/>
              </a:rPr>
              <a:t>/</a:t>
            </a:r>
            <a:r>
              <a:rPr lang="en-US" sz="3600" b="1" i="1" dirty="0" err="1">
                <a:solidFill>
                  <a:srgbClr val="C00000"/>
                </a:solidFill>
                <a:latin typeface="Constantia" pitchFamily="16" charset="0"/>
              </a:rPr>
              <a:t>Bhikshuni</a:t>
            </a:r>
            <a:r>
              <a:rPr lang="en-US" sz="3600" b="1" dirty="0">
                <a:solidFill>
                  <a:srgbClr val="C00000"/>
                </a:solidFill>
                <a:latin typeface="Constantia" pitchFamily="16" charset="0"/>
              </a:rPr>
              <a:t>?</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000" dirty="0">
              <a:solidFill>
                <a:srgbClr val="FF9900"/>
              </a:solidFill>
              <a:latin typeface="Constantia" pitchFamily="16" charset="0"/>
            </a:endParaRP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dirty="0">
                <a:solidFill>
                  <a:srgbClr val="000000"/>
                </a:solidFill>
                <a:latin typeface="Constantia" pitchFamily="16" charset="0"/>
              </a:rPr>
              <a:t>A </a:t>
            </a:r>
            <a:r>
              <a:rPr lang="en-US" sz="3200" i="1" dirty="0" err="1">
                <a:solidFill>
                  <a:srgbClr val="000000"/>
                </a:solidFill>
                <a:latin typeface="Constantia" pitchFamily="16" charset="0"/>
              </a:rPr>
              <a:t>bhikkhuni</a:t>
            </a:r>
            <a:r>
              <a:rPr lang="en-US" sz="3200" dirty="0">
                <a:solidFill>
                  <a:srgbClr val="000000"/>
                </a:solidFill>
                <a:latin typeface="Constantia" pitchFamily="16" charset="0"/>
              </a:rPr>
              <a:t> (</a:t>
            </a:r>
            <a:r>
              <a:rPr lang="en-US" sz="3200" dirty="0" err="1">
                <a:solidFill>
                  <a:srgbClr val="000000"/>
                </a:solidFill>
                <a:latin typeface="Constantia" pitchFamily="16" charset="0"/>
              </a:rPr>
              <a:t>Pali</a:t>
            </a:r>
            <a:r>
              <a:rPr lang="en-US" sz="3200" dirty="0">
                <a:solidFill>
                  <a:srgbClr val="000000"/>
                </a:solidFill>
                <a:latin typeface="Constantia" pitchFamily="16" charset="0"/>
              </a:rPr>
              <a:t>) or </a:t>
            </a:r>
            <a:r>
              <a:rPr lang="en-US" sz="3200" i="1" dirty="0" err="1">
                <a:solidFill>
                  <a:srgbClr val="000000"/>
                </a:solidFill>
                <a:latin typeface="Constantia" pitchFamily="16" charset="0"/>
              </a:rPr>
              <a:t>bhikshuni</a:t>
            </a:r>
            <a:r>
              <a:rPr lang="en-US" sz="3200" dirty="0">
                <a:solidFill>
                  <a:srgbClr val="000000"/>
                </a:solidFill>
                <a:latin typeface="Constantia" pitchFamily="16" charset="0"/>
              </a:rPr>
              <a:t> (Sanskrit) is a fully-ordained female Buddhist monastic. </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dirty="0">
              <a:solidFill>
                <a:srgbClr val="000000"/>
              </a:solidFill>
              <a:latin typeface="Constantia" pitchFamily="16" charset="0"/>
            </a:endParaRP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dirty="0">
                <a:solidFill>
                  <a:srgbClr val="000000"/>
                </a:solidFill>
                <a:latin typeface="Constantia" pitchFamily="16" charset="0"/>
              </a:rPr>
              <a:t>A </a:t>
            </a:r>
            <a:r>
              <a:rPr lang="en-US" sz="3200" i="1" dirty="0" err="1">
                <a:solidFill>
                  <a:srgbClr val="000000"/>
                </a:solidFill>
                <a:latin typeface="Constantia" pitchFamily="16" charset="0"/>
              </a:rPr>
              <a:t>bhikkhu</a:t>
            </a:r>
            <a:r>
              <a:rPr lang="en-US" sz="3200" i="1" dirty="0">
                <a:solidFill>
                  <a:srgbClr val="000000"/>
                </a:solidFill>
                <a:latin typeface="Constantia" pitchFamily="16" charset="0"/>
              </a:rPr>
              <a:t>/</a:t>
            </a:r>
            <a:r>
              <a:rPr lang="en-US" sz="3200" i="1" dirty="0" err="1">
                <a:solidFill>
                  <a:srgbClr val="000000"/>
                </a:solidFill>
                <a:latin typeface="Constantia" pitchFamily="16" charset="0"/>
              </a:rPr>
              <a:t>bhikshu</a:t>
            </a:r>
            <a:r>
              <a:rPr lang="en-US" sz="3200" dirty="0">
                <a:solidFill>
                  <a:srgbClr val="000000"/>
                </a:solidFill>
                <a:latin typeface="Constantia" pitchFamily="16" charset="0"/>
              </a:rPr>
              <a:t> is a fully-ordained male monastic.</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dirty="0">
              <a:solidFill>
                <a:srgbClr val="000000"/>
              </a:solidFill>
              <a:latin typeface="Constantia" pitchFamily="16" charset="0"/>
            </a:endParaRP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dirty="0">
                <a:solidFill>
                  <a:srgbClr val="000000"/>
                </a:solidFill>
                <a:latin typeface="Constantia" pitchFamily="16" charset="0"/>
              </a:rPr>
              <a:t>Both </a:t>
            </a:r>
            <a:r>
              <a:rPr lang="en-US" sz="3200" i="1" dirty="0">
                <a:solidFill>
                  <a:srgbClr val="000000"/>
                </a:solidFill>
                <a:latin typeface="Constantia" pitchFamily="16" charset="0"/>
              </a:rPr>
              <a:t>bhikkhu</a:t>
            </a:r>
            <a:r>
              <a:rPr lang="en-US" sz="3200" dirty="0">
                <a:solidFill>
                  <a:srgbClr val="000000"/>
                </a:solidFill>
                <a:latin typeface="Constantia" pitchFamily="16" charset="0"/>
              </a:rPr>
              <a:t>s and </a:t>
            </a:r>
            <a:r>
              <a:rPr lang="en-US" sz="3200" i="1" dirty="0" smtClean="0">
                <a:solidFill>
                  <a:srgbClr val="000000"/>
                </a:solidFill>
                <a:latin typeface="Constantia" pitchFamily="16" charset="0"/>
              </a:rPr>
              <a:t>bhikkhuni</a:t>
            </a:r>
            <a:r>
              <a:rPr lang="en-US" sz="3200" dirty="0" smtClean="0">
                <a:solidFill>
                  <a:srgbClr val="000000"/>
                </a:solidFill>
                <a:latin typeface="Constantia" pitchFamily="16" charset="0"/>
              </a:rPr>
              <a:t>s agree to live by the precepts of the Vinaya (monastic code.) Bhikkhuni ordinations are also confirmed and blessed by the Bhikkhu Sangha.</a:t>
            </a:r>
            <a:endParaRPr lang="en-US" sz="3200" dirty="0">
              <a:solidFill>
                <a:srgbClr val="000000"/>
              </a:solidFill>
              <a:latin typeface="Constantia" pitchFamily="1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5" descr="MahapajapatiGotami"/>
          <p:cNvPicPr>
            <a:picLocks noGrp="1" noChangeAspect="1" noChangeArrowheads="1"/>
          </p:cNvPicPr>
          <p:nvPr>
            <p:ph/>
          </p:nvPr>
        </p:nvPicPr>
        <p:blipFill>
          <a:blip r:embed="rId3" cstate="print"/>
          <a:srcRect/>
          <a:stretch>
            <a:fillRect/>
          </a:stretch>
        </p:blipFill>
        <p:spPr>
          <a:xfrm>
            <a:off x="3689147" y="228601"/>
            <a:ext cx="4975428" cy="5791200"/>
          </a:xfrm>
          <a:noFill/>
        </p:spPr>
      </p:pic>
      <p:sp>
        <p:nvSpPr>
          <p:cNvPr id="29699" name="Text Box 6"/>
          <p:cNvSpPr txBox="1">
            <a:spLocks noChangeArrowheads="1"/>
          </p:cNvSpPr>
          <p:nvPr/>
        </p:nvSpPr>
        <p:spPr bwMode="auto">
          <a:xfrm>
            <a:off x="3276600" y="6324600"/>
            <a:ext cx="5715000" cy="304800"/>
          </a:xfrm>
          <a:prstGeom prst="rect">
            <a:avLst/>
          </a:prstGeom>
          <a:noFill/>
          <a:ln w="9525">
            <a:noFill/>
            <a:miter lim="800000"/>
            <a:headEnd/>
            <a:tailEnd/>
          </a:ln>
        </p:spPr>
        <p:txBody>
          <a:bodyPr>
            <a:spAutoFit/>
          </a:bodyPr>
          <a:lstStyle/>
          <a:p>
            <a:pPr>
              <a:spcBef>
                <a:spcPct val="50000"/>
              </a:spcBef>
            </a:pPr>
            <a:r>
              <a:rPr lang="en-US" sz="1400">
                <a:solidFill>
                  <a:srgbClr val="FFCC99"/>
                </a:solidFill>
                <a:latin typeface="Signet Roundhand ATT" pitchFamily="66" charset="-18"/>
              </a:rPr>
              <a:t>Thirteen Great Arahanta Bhikkhuni Disciples Wall, Wat Pho, Bangkok, Thailand</a:t>
            </a:r>
          </a:p>
        </p:txBody>
      </p:sp>
      <p:sp>
        <p:nvSpPr>
          <p:cNvPr id="5" name="Rectangle 4"/>
          <p:cNvSpPr/>
          <p:nvPr/>
        </p:nvSpPr>
        <p:spPr>
          <a:xfrm>
            <a:off x="3962400" y="6019800"/>
            <a:ext cx="4572000" cy="646331"/>
          </a:xfrm>
          <a:prstGeom prst="rect">
            <a:avLst/>
          </a:prstGeom>
        </p:spPr>
        <p:txBody>
          <a:bodyPr>
            <a:spAutoFit/>
          </a:bodyPr>
          <a:lstStyle/>
          <a:p>
            <a:pPr eaLnBrk="1" hangingPunct="1"/>
            <a:r>
              <a:rPr lang="en-US" dirty="0" smtClean="0">
                <a:solidFill>
                  <a:schemeClr val="accent2">
                    <a:lumMod val="75000"/>
                  </a:schemeClr>
                </a:solidFill>
              </a:rPr>
              <a:t>Great Bhikkhuni Disciples with the Buddha, Wat Po Vihara Mural, Bangkok, Thailand</a:t>
            </a:r>
          </a:p>
        </p:txBody>
      </p:sp>
      <p:sp>
        <p:nvSpPr>
          <p:cNvPr id="6" name="TextBox 5"/>
          <p:cNvSpPr txBox="1"/>
          <p:nvPr/>
        </p:nvSpPr>
        <p:spPr>
          <a:xfrm>
            <a:off x="304800" y="1143000"/>
            <a:ext cx="2895601" cy="2062103"/>
          </a:xfrm>
          <a:prstGeom prst="rect">
            <a:avLst/>
          </a:prstGeom>
          <a:noFill/>
        </p:spPr>
        <p:txBody>
          <a:bodyPr wrap="square" rtlCol="0">
            <a:spAutoFit/>
          </a:bodyPr>
          <a:lstStyle/>
          <a:p>
            <a:r>
              <a:rPr lang="en-US" sz="3200" b="1" dirty="0" err="1" smtClean="0">
                <a:solidFill>
                  <a:schemeClr val="accent2">
                    <a:lumMod val="75000"/>
                  </a:schemeClr>
                </a:solidFill>
                <a:latin typeface="Lucida Handwriting" pitchFamily="66" charset="0"/>
              </a:rPr>
              <a:t>Patacara</a:t>
            </a:r>
            <a:r>
              <a:rPr lang="en-US" sz="3200" b="1" dirty="0" smtClean="0">
                <a:solidFill>
                  <a:schemeClr val="accent2">
                    <a:lumMod val="75000"/>
                  </a:schemeClr>
                </a:solidFill>
                <a:latin typeface="Lucida Handwriting" pitchFamily="66" charset="0"/>
              </a:rPr>
              <a:t> joins the bhikkhuni community</a:t>
            </a:r>
            <a:endParaRPr lang="en-US" sz="3200" b="1" dirty="0">
              <a:solidFill>
                <a:schemeClr val="accent2">
                  <a:lumMod val="75000"/>
                </a:schemeClr>
              </a:solidFill>
              <a:latin typeface="Lucida Handwriting" pitchFamily="66"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accent2">
                    <a:lumMod val="75000"/>
                  </a:schemeClr>
                </a:solidFill>
                <a:latin typeface="Lucida Handwriting" pitchFamily="66" charset="0"/>
              </a:rPr>
              <a:t>Sisterhoods Past and Present</a:t>
            </a:r>
            <a:endParaRPr lang="en-US" b="1" dirty="0">
              <a:solidFill>
                <a:schemeClr val="accent2">
                  <a:lumMod val="75000"/>
                </a:schemeClr>
              </a:solidFill>
              <a:latin typeface="Lucida Handwriting" pitchFamily="66" charset="0"/>
            </a:endParaRPr>
          </a:p>
        </p:txBody>
      </p:sp>
      <p:pic>
        <p:nvPicPr>
          <p:cNvPr id="6" name="Picture 3" descr="The Going Forth 2"/>
          <p:cNvPicPr>
            <a:picLocks noGrp="1" noChangeAspect="1" noChangeArrowheads="1"/>
          </p:cNvPicPr>
          <p:nvPr>
            <p:ph idx="1"/>
          </p:nvPr>
        </p:nvPicPr>
        <p:blipFill>
          <a:blip r:embed="rId3" cstate="print"/>
          <a:srcRect/>
          <a:stretch>
            <a:fillRect/>
          </a:stretch>
        </p:blipFill>
        <p:spPr>
          <a:xfrm>
            <a:off x="1905000" y="1524000"/>
            <a:ext cx="4838793" cy="3914775"/>
          </a:xfrm>
          <a:prstGeom prst="rect">
            <a:avLst/>
          </a:prstGeom>
          <a:noFill/>
        </p:spPr>
      </p:pic>
      <p:sp>
        <p:nvSpPr>
          <p:cNvPr id="7" name="Rectangle 6"/>
          <p:cNvSpPr/>
          <p:nvPr/>
        </p:nvSpPr>
        <p:spPr>
          <a:xfrm>
            <a:off x="1295400" y="5562600"/>
            <a:ext cx="6477000" cy="1061829"/>
          </a:xfrm>
          <a:prstGeom prst="rect">
            <a:avLst/>
          </a:prstGeom>
        </p:spPr>
        <p:txBody>
          <a:bodyPr wrap="square">
            <a:spAutoFit/>
          </a:bodyPr>
          <a:lstStyle/>
          <a:p>
            <a:pPr algn="ctr">
              <a:spcBef>
                <a:spcPct val="50000"/>
              </a:spcBef>
            </a:pPr>
            <a:r>
              <a:rPr lang="en-US" dirty="0" smtClean="0">
                <a:solidFill>
                  <a:schemeClr val="bg2">
                    <a:lumMod val="25000"/>
                  </a:schemeClr>
                </a:solidFill>
              </a:rPr>
              <a:t>Requesting the </a:t>
            </a:r>
            <a:r>
              <a:rPr lang="en-US" dirty="0" err="1" smtClean="0">
                <a:solidFill>
                  <a:schemeClr val="bg2">
                    <a:lumMod val="25000"/>
                  </a:schemeClr>
                </a:solidFill>
              </a:rPr>
              <a:t>Pabbaja</a:t>
            </a:r>
            <a:r>
              <a:rPr lang="en-US" dirty="0" smtClean="0">
                <a:solidFill>
                  <a:schemeClr val="bg2">
                    <a:lumMod val="25000"/>
                  </a:schemeClr>
                </a:solidFill>
              </a:rPr>
              <a:t> from the Bhikkhuni Sangha</a:t>
            </a:r>
          </a:p>
          <a:p>
            <a:pPr algn="ctr">
              <a:spcBef>
                <a:spcPct val="50000"/>
              </a:spcBef>
            </a:pPr>
            <a:r>
              <a:rPr lang="en-US" dirty="0" smtClean="0">
                <a:solidFill>
                  <a:schemeClr val="accent2">
                    <a:lumMod val="50000"/>
                  </a:schemeClr>
                </a:solidFill>
                <a:latin typeface="Arial" pitchFamily="34" charset="0"/>
                <a:cs typeface="Arial" pitchFamily="34" charset="0"/>
              </a:rPr>
              <a:t>Thirteen Great </a:t>
            </a:r>
            <a:r>
              <a:rPr lang="en-US" dirty="0" err="1" smtClean="0">
                <a:solidFill>
                  <a:schemeClr val="accent2">
                    <a:lumMod val="50000"/>
                  </a:schemeClr>
                </a:solidFill>
                <a:latin typeface="Arial" pitchFamily="34" charset="0"/>
                <a:cs typeface="Arial" pitchFamily="34" charset="0"/>
              </a:rPr>
              <a:t>Arahanta</a:t>
            </a:r>
            <a:r>
              <a:rPr lang="en-US" dirty="0" smtClean="0">
                <a:solidFill>
                  <a:schemeClr val="accent2">
                    <a:lumMod val="50000"/>
                  </a:schemeClr>
                </a:solidFill>
                <a:latin typeface="Arial" pitchFamily="34" charset="0"/>
                <a:cs typeface="Arial" pitchFamily="34" charset="0"/>
              </a:rPr>
              <a:t> Bhikkhuni Disciples Wall, Wat Pho, Bangkok, Thailand</a:t>
            </a:r>
            <a:endParaRPr lang="en-US" dirty="0">
              <a:solidFill>
                <a:schemeClr val="accent2">
                  <a:lumMod val="50000"/>
                </a:schemeClr>
              </a:solidFill>
              <a:latin typeface="Arial" pitchFamily="34" charset="0"/>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nline image 2"/>
          <p:cNvPicPr>
            <a:picLocks noChangeAspect="1" noChangeArrowheads="1"/>
          </p:cNvPicPr>
          <p:nvPr/>
        </p:nvPicPr>
        <p:blipFill>
          <a:blip r:embed="rId3" cstate="print"/>
          <a:srcRect/>
          <a:stretch>
            <a:fillRect/>
          </a:stretch>
        </p:blipFill>
        <p:spPr bwMode="auto">
          <a:xfrm>
            <a:off x="228600" y="1905000"/>
            <a:ext cx="8632658" cy="3124200"/>
          </a:xfrm>
          <a:prstGeom prst="rect">
            <a:avLst/>
          </a:prstGeom>
          <a:noFill/>
          <a:ln w="9525">
            <a:noFill/>
            <a:miter lim="800000"/>
            <a:headEnd/>
            <a:tailEnd/>
          </a:ln>
        </p:spPr>
      </p:pic>
      <p:sp>
        <p:nvSpPr>
          <p:cNvPr id="3" name="TextBox 2"/>
          <p:cNvSpPr txBox="1"/>
          <p:nvPr/>
        </p:nvSpPr>
        <p:spPr>
          <a:xfrm>
            <a:off x="838200" y="609600"/>
            <a:ext cx="7457491" cy="707886"/>
          </a:xfrm>
          <a:prstGeom prst="rect">
            <a:avLst/>
          </a:prstGeom>
          <a:noFill/>
        </p:spPr>
        <p:txBody>
          <a:bodyPr wrap="none" rtlCol="0">
            <a:spAutoFit/>
          </a:bodyPr>
          <a:lstStyle/>
          <a:p>
            <a:r>
              <a:rPr lang="en-US" sz="4000" b="1" dirty="0" smtClean="0">
                <a:solidFill>
                  <a:schemeClr val="accent2">
                    <a:lumMod val="50000"/>
                  </a:schemeClr>
                </a:solidFill>
                <a:latin typeface="Lucida Handwriting" pitchFamily="66" charset="0"/>
              </a:rPr>
              <a:t>Spiritual Companionship</a:t>
            </a:r>
            <a:endParaRPr lang="en-US" sz="4000" b="1" dirty="0">
              <a:solidFill>
                <a:schemeClr val="accent2">
                  <a:lumMod val="50000"/>
                </a:schemeClr>
              </a:solidFill>
              <a:latin typeface="Lucida Handwriting" pitchFamily="66" charset="0"/>
            </a:endParaRPr>
          </a:p>
        </p:txBody>
      </p:sp>
      <p:sp>
        <p:nvSpPr>
          <p:cNvPr id="4" name="TextBox 3"/>
          <p:cNvSpPr txBox="1"/>
          <p:nvPr/>
        </p:nvSpPr>
        <p:spPr>
          <a:xfrm>
            <a:off x="1066800" y="5334000"/>
            <a:ext cx="6579750" cy="646331"/>
          </a:xfrm>
          <a:prstGeom prst="rect">
            <a:avLst/>
          </a:prstGeom>
          <a:noFill/>
        </p:spPr>
        <p:txBody>
          <a:bodyPr wrap="none" rtlCol="0">
            <a:spAutoFit/>
          </a:bodyPr>
          <a:lstStyle/>
          <a:p>
            <a:r>
              <a:rPr lang="en-US" dirty="0" smtClean="0">
                <a:solidFill>
                  <a:schemeClr val="accent2">
                    <a:lumMod val="50000"/>
                  </a:schemeClr>
                </a:solidFill>
              </a:rPr>
              <a:t>Sobhana Bhikkhuni, </a:t>
            </a:r>
            <a:r>
              <a:rPr lang="en-US" dirty="0" err="1" smtClean="0">
                <a:solidFill>
                  <a:schemeClr val="accent2">
                    <a:lumMod val="50000"/>
                  </a:schemeClr>
                </a:solidFill>
              </a:rPr>
              <a:t>Nibbida</a:t>
            </a:r>
            <a:r>
              <a:rPr lang="en-US" dirty="0" smtClean="0">
                <a:solidFill>
                  <a:schemeClr val="accent2">
                    <a:lumMod val="50000"/>
                  </a:schemeClr>
                </a:solidFill>
              </a:rPr>
              <a:t> Bhikkhuni, Tathaaloka Bhikkhuni, </a:t>
            </a:r>
          </a:p>
          <a:p>
            <a:r>
              <a:rPr lang="en-US" dirty="0" err="1" smtClean="0">
                <a:solidFill>
                  <a:schemeClr val="accent2">
                    <a:lumMod val="50000"/>
                  </a:schemeClr>
                </a:solidFill>
              </a:rPr>
              <a:t>Santacari</a:t>
            </a:r>
            <a:r>
              <a:rPr lang="en-US" dirty="0" smtClean="0">
                <a:solidFill>
                  <a:schemeClr val="accent2">
                    <a:lumMod val="50000"/>
                  </a:schemeClr>
                </a:solidFill>
              </a:rPr>
              <a:t> Samaneri, Suvijjana Bhikkhuni</a:t>
            </a:r>
            <a:endParaRPr lang="en-US" dirty="0">
              <a:solidFill>
                <a:schemeClr val="accent2">
                  <a:lumMod val="50000"/>
                </a:schemeClr>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90600" y="5029200"/>
            <a:ext cx="3008313" cy="1219200"/>
          </a:xfrm>
        </p:spPr>
        <p:txBody>
          <a:bodyPr/>
          <a:lstStyle/>
          <a:p>
            <a:pPr algn="r"/>
            <a:r>
              <a:rPr lang="en-US" sz="2400" dirty="0" smtClean="0">
                <a:solidFill>
                  <a:schemeClr val="bg2">
                    <a:lumMod val="25000"/>
                  </a:schemeClr>
                </a:solidFill>
                <a:latin typeface="Garamond" pitchFamily="18" charset="0"/>
              </a:rPr>
              <a:t>One of the many pillars erected by Emperor Asoka</a:t>
            </a:r>
            <a:endParaRPr lang="en-US" sz="2400" dirty="0">
              <a:solidFill>
                <a:schemeClr val="bg2">
                  <a:lumMod val="25000"/>
                </a:schemeClr>
              </a:solidFill>
              <a:latin typeface="Garamond" pitchFamily="18" charset="0"/>
            </a:endParaRPr>
          </a:p>
        </p:txBody>
      </p:sp>
      <p:pic>
        <p:nvPicPr>
          <p:cNvPr id="7" name="Content Placeholder 6"/>
          <p:cNvPicPr>
            <a:picLocks noGrp="1" noChangeAspect="1"/>
          </p:cNvPicPr>
          <p:nvPr>
            <p:ph idx="1"/>
          </p:nvPr>
        </p:nvPicPr>
        <p:blipFill>
          <a:blip r:embed="rId3" cstate="print">
            <a:extLst>
              <a:ext uri="{28A0092B-C50C-407E-A947-70E740481C1C}">
                <a14:useLocalDpi xmlns:a14="http://schemas.microsoft.com/office/drawing/2010/main" xmlns="" val="0"/>
              </a:ext>
            </a:extLst>
          </a:blip>
          <a:stretch>
            <a:fillRect/>
          </a:stretch>
        </p:blipFill>
        <p:spPr>
          <a:xfrm>
            <a:off x="4343400" y="1219199"/>
            <a:ext cx="3338620" cy="5023629"/>
          </a:xfrm>
        </p:spPr>
      </p:pic>
      <p:sp>
        <p:nvSpPr>
          <p:cNvPr id="5" name="Text Placeholder 4"/>
          <p:cNvSpPr>
            <a:spLocks noGrp="1"/>
          </p:cNvSpPr>
          <p:nvPr>
            <p:ph type="body" sz="half" idx="2"/>
          </p:nvPr>
        </p:nvSpPr>
        <p:spPr>
          <a:xfrm>
            <a:off x="457200" y="1143000"/>
            <a:ext cx="3008313" cy="3657600"/>
          </a:xfrm>
        </p:spPr>
        <p:txBody>
          <a:bodyPr rtlCol="0">
            <a:normAutofit fontScale="25000" lnSpcReduction="20000"/>
          </a:bodyPr>
          <a:lstStyle/>
          <a:p>
            <a:pPr algn="ctr" fontAlgn="auto">
              <a:spcAft>
                <a:spcPts val="0"/>
              </a:spcAft>
              <a:buFont typeface="Arial" pitchFamily="34" charset="0"/>
              <a:buNone/>
              <a:defRPr/>
            </a:pPr>
            <a:endParaRPr lang="en-US" sz="6000" dirty="0" smtClean="0"/>
          </a:p>
          <a:p>
            <a:pPr algn="ctr" fontAlgn="auto">
              <a:spcAft>
                <a:spcPts val="0"/>
              </a:spcAft>
              <a:buFont typeface="Arial" pitchFamily="34" charset="0"/>
              <a:buNone/>
              <a:defRPr/>
            </a:pPr>
            <a:endParaRPr lang="en-US" sz="6000" dirty="0" smtClean="0"/>
          </a:p>
          <a:p>
            <a:pPr algn="ctr" fontAlgn="auto">
              <a:spcAft>
                <a:spcPts val="0"/>
              </a:spcAft>
              <a:buFont typeface="Arial" pitchFamily="34" charset="0"/>
              <a:buNone/>
              <a:defRPr/>
            </a:pPr>
            <a:r>
              <a:rPr lang="en-US" sz="11200" dirty="0" smtClean="0">
                <a:latin typeface="Garamond" pitchFamily="18" charset="0"/>
              </a:rPr>
              <a:t>By the time of Emperor Asoka (304-232 BCE), a convert to Buddhism, the orders of bhikkhus and bhikkhunis were well established in India.</a:t>
            </a:r>
          </a:p>
          <a:p>
            <a:pPr fontAlgn="auto">
              <a:spcAft>
                <a:spcPts val="0"/>
              </a:spcAft>
              <a:buFont typeface="Arial" pitchFamily="34" charset="0"/>
              <a:buNone/>
              <a:defRPr/>
            </a:pPr>
            <a:endParaRPr lang="en-US" dirty="0">
              <a:latin typeface="Garamond" pitchFamily="18" charset="0"/>
            </a:endParaRPr>
          </a:p>
        </p:txBody>
      </p:sp>
      <p:sp>
        <p:nvSpPr>
          <p:cNvPr id="6" name="Rectangle 5"/>
          <p:cNvSpPr/>
          <p:nvPr/>
        </p:nvSpPr>
        <p:spPr>
          <a:xfrm>
            <a:off x="838200" y="304800"/>
            <a:ext cx="7467600" cy="646331"/>
          </a:xfrm>
          <a:prstGeom prst="rect">
            <a:avLst/>
          </a:prstGeom>
        </p:spPr>
        <p:txBody>
          <a:bodyPr wrap="square">
            <a:spAutoFit/>
          </a:bodyPr>
          <a:lstStyle/>
          <a:p>
            <a:pPr algn="ctr"/>
            <a:r>
              <a:rPr lang="en-US" sz="3600" b="1" i="1" dirty="0" smtClean="0">
                <a:solidFill>
                  <a:schemeClr val="bg2">
                    <a:lumMod val="25000"/>
                  </a:schemeClr>
                </a:solidFill>
                <a:latin typeface="Lucida Handwriting" pitchFamily="66" charset="0"/>
              </a:rPr>
              <a:t>Bhikkhuni</a:t>
            </a:r>
            <a:r>
              <a:rPr lang="en-US" sz="3600" b="1" dirty="0" smtClean="0">
                <a:solidFill>
                  <a:schemeClr val="bg2">
                    <a:lumMod val="25000"/>
                  </a:schemeClr>
                </a:solidFill>
                <a:latin typeface="Lucida Handwriting" pitchFamily="66" charset="0"/>
              </a:rPr>
              <a:t>  Order in India</a:t>
            </a:r>
            <a:endParaRPr lang="en-US" sz="3600" b="1" dirty="0">
              <a:solidFill>
                <a:schemeClr val="bg2">
                  <a:lumMod val="25000"/>
                </a:schemeClr>
              </a:solidFill>
              <a:latin typeface="Lucida Handwriting" pitchFamily="66"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838200" y="0"/>
            <a:ext cx="7620000" cy="1600200"/>
          </a:xfrm>
        </p:spPr>
        <p:txBody>
          <a:bodyPr rtlCol="0">
            <a:noAutofit/>
          </a:bodyPr>
          <a:lstStyle/>
          <a:p>
            <a:pPr algn="ctr" fontAlgn="auto">
              <a:spcAft>
                <a:spcPts val="0"/>
              </a:spcAft>
              <a:defRPr/>
            </a:pPr>
            <a:r>
              <a:rPr lang="en-US" sz="4400" dirty="0" smtClean="0">
                <a:solidFill>
                  <a:schemeClr val="bg2">
                    <a:lumMod val="25000"/>
                  </a:schemeClr>
                </a:solidFill>
                <a:latin typeface="Lucida Handwriting" pitchFamily="66" charset="0"/>
              </a:rPr>
              <a:t>The Bhikkhuni Sangha </a:t>
            </a:r>
            <a:br>
              <a:rPr lang="en-US" sz="4400" dirty="0" smtClean="0">
                <a:solidFill>
                  <a:schemeClr val="bg2">
                    <a:lumMod val="25000"/>
                  </a:schemeClr>
                </a:solidFill>
                <a:latin typeface="Lucida Handwriting" pitchFamily="66" charset="0"/>
              </a:rPr>
            </a:br>
            <a:r>
              <a:rPr lang="en-US" sz="4400" dirty="0" smtClean="0">
                <a:solidFill>
                  <a:schemeClr val="bg2">
                    <a:lumMod val="25000"/>
                  </a:schemeClr>
                </a:solidFill>
                <a:latin typeface="Lucida Handwriting" pitchFamily="66" charset="0"/>
              </a:rPr>
              <a:t>in Sri Lanka</a:t>
            </a:r>
            <a:endParaRPr lang="en-US" sz="4400" dirty="0">
              <a:solidFill>
                <a:schemeClr val="bg2">
                  <a:lumMod val="25000"/>
                </a:schemeClr>
              </a:solidFill>
              <a:latin typeface="Lucida Handwriting" pitchFamily="66" charset="0"/>
            </a:endParaRPr>
          </a:p>
        </p:txBody>
      </p:sp>
      <p:sp>
        <p:nvSpPr>
          <p:cNvPr id="7171" name="Text Placeholder 6"/>
          <p:cNvSpPr>
            <a:spLocks noGrp="1"/>
          </p:cNvSpPr>
          <p:nvPr>
            <p:ph type="body" sz="half" idx="2"/>
          </p:nvPr>
        </p:nvSpPr>
        <p:spPr>
          <a:xfrm>
            <a:off x="228600" y="1981200"/>
            <a:ext cx="3276600" cy="3657600"/>
          </a:xfrm>
        </p:spPr>
        <p:txBody>
          <a:bodyPr/>
          <a:lstStyle/>
          <a:p>
            <a:endParaRPr lang="en-US" dirty="0" smtClean="0"/>
          </a:p>
          <a:p>
            <a:r>
              <a:rPr lang="en-US" sz="2800" dirty="0" smtClean="0">
                <a:latin typeface="Garamond" pitchFamily="18" charset="0"/>
              </a:rPr>
              <a:t>Emperor Asoka sent his son, Mahinda and daughter, Sanghamitta to Sri Lanka in the 3</a:t>
            </a:r>
            <a:r>
              <a:rPr lang="en-US" sz="2800" baseline="30000" dirty="0" smtClean="0">
                <a:latin typeface="Garamond" pitchFamily="18" charset="0"/>
              </a:rPr>
              <a:t>rd</a:t>
            </a:r>
            <a:r>
              <a:rPr lang="en-US" sz="2800" dirty="0" smtClean="0">
                <a:latin typeface="Garamond" pitchFamily="18" charset="0"/>
              </a:rPr>
              <a:t> century  BCE to spread Buddhism.</a:t>
            </a:r>
          </a:p>
          <a:p>
            <a:endParaRPr lang="en-US" dirty="0" smtClean="0"/>
          </a:p>
          <a:p>
            <a:endParaRPr lang="en-US" dirty="0" smtClean="0"/>
          </a:p>
        </p:txBody>
      </p:sp>
      <p:pic>
        <p:nvPicPr>
          <p:cNvPr id="7172" name="Content Placeholder 7" descr="sanghamitta1-full-customsize_423501.jpg"/>
          <p:cNvPicPr>
            <a:picLocks noGrp="1" noChangeAspect="1"/>
          </p:cNvPicPr>
          <p:nvPr>
            <p:ph idx="1"/>
          </p:nvPr>
        </p:nvPicPr>
        <p:blipFill>
          <a:blip r:embed="rId3" cstate="print"/>
          <a:srcRect/>
          <a:stretch>
            <a:fillRect/>
          </a:stretch>
        </p:blipFill>
        <p:spPr>
          <a:xfrm>
            <a:off x="3886200" y="1752600"/>
            <a:ext cx="4648200" cy="4713668"/>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457200"/>
            <a:ext cx="9144000" cy="1143000"/>
          </a:xfrm>
        </p:spPr>
        <p:txBody>
          <a:bodyPr rtlCol="0">
            <a:noAutofit/>
          </a:bodyPr>
          <a:lstStyle/>
          <a:p>
            <a:pPr fontAlgn="auto">
              <a:spcAft>
                <a:spcPts val="0"/>
              </a:spcAft>
              <a:defRPr/>
            </a:pPr>
            <a:r>
              <a:rPr lang="en-US" sz="4000" b="1" dirty="0" smtClean="0">
                <a:solidFill>
                  <a:schemeClr val="bg2">
                    <a:lumMod val="25000"/>
                  </a:schemeClr>
                </a:solidFill>
                <a:latin typeface="Lucida Handwriting" pitchFamily="66" charset="0"/>
              </a:rPr>
              <a:t/>
            </a:r>
            <a:br>
              <a:rPr lang="en-US" sz="4000" b="1" dirty="0" smtClean="0">
                <a:solidFill>
                  <a:schemeClr val="bg2">
                    <a:lumMod val="25000"/>
                  </a:schemeClr>
                </a:solidFill>
                <a:latin typeface="Lucida Handwriting" pitchFamily="66" charset="0"/>
              </a:rPr>
            </a:br>
            <a:r>
              <a:rPr lang="en-US" sz="4000" b="1" dirty="0" smtClean="0">
                <a:solidFill>
                  <a:schemeClr val="bg2">
                    <a:lumMod val="25000"/>
                  </a:schemeClr>
                </a:solidFill>
                <a:latin typeface="Lucida Handwriting" pitchFamily="66" charset="0"/>
              </a:rPr>
              <a:t>Bhikkhuni Sangha Spreads to China</a:t>
            </a:r>
            <a:r>
              <a:rPr lang="en-US" sz="4000" dirty="0" smtClean="0">
                <a:solidFill>
                  <a:schemeClr val="bg2">
                    <a:lumMod val="25000"/>
                  </a:schemeClr>
                </a:solidFill>
                <a:latin typeface="Lucida Handwriting" pitchFamily="66" charset="0"/>
              </a:rPr>
              <a:t/>
            </a:r>
            <a:br>
              <a:rPr lang="en-US" sz="4000" dirty="0" smtClean="0">
                <a:solidFill>
                  <a:schemeClr val="bg2">
                    <a:lumMod val="25000"/>
                  </a:schemeClr>
                </a:solidFill>
                <a:latin typeface="Lucida Handwriting" pitchFamily="66" charset="0"/>
              </a:rPr>
            </a:br>
            <a:endParaRPr lang="en-US" sz="4000" dirty="0">
              <a:solidFill>
                <a:schemeClr val="bg2">
                  <a:lumMod val="25000"/>
                </a:schemeClr>
              </a:solidFill>
              <a:latin typeface="Lucida Handwriting" pitchFamily="66" charset="0"/>
            </a:endParaRPr>
          </a:p>
        </p:txBody>
      </p:sp>
      <p:pic>
        <p:nvPicPr>
          <p:cNvPr id="8195" name="Picture 3"/>
          <p:cNvPicPr>
            <a:picLocks noGrp="1" noChangeAspect="1" noChangeArrowheads="1"/>
          </p:cNvPicPr>
          <p:nvPr>
            <p:ph idx="1"/>
          </p:nvPr>
        </p:nvPicPr>
        <p:blipFill>
          <a:blip r:embed="rId3" cstate="print"/>
          <a:srcRect/>
          <a:stretch>
            <a:fillRect/>
          </a:stretch>
        </p:blipFill>
        <p:spPr>
          <a:xfrm>
            <a:off x="1066800" y="1752600"/>
            <a:ext cx="6921500" cy="4375150"/>
          </a:xfrm>
        </p:spPr>
      </p:pic>
      <p:sp>
        <p:nvSpPr>
          <p:cNvPr id="8" name="Rectangle 7"/>
          <p:cNvSpPr/>
          <p:nvPr/>
        </p:nvSpPr>
        <p:spPr>
          <a:xfrm>
            <a:off x="0" y="6248400"/>
            <a:ext cx="9144000" cy="461665"/>
          </a:xfrm>
          <a:prstGeom prst="rect">
            <a:avLst/>
          </a:prstGeom>
        </p:spPr>
        <p:txBody>
          <a:bodyPr wrap="square">
            <a:spAutoFit/>
          </a:bodyPr>
          <a:lstStyle/>
          <a:p>
            <a:pPr algn="ctr" fontAlgn="auto">
              <a:spcBef>
                <a:spcPts val="0"/>
              </a:spcBef>
              <a:spcAft>
                <a:spcPts val="0"/>
              </a:spcAft>
              <a:defRPr/>
            </a:pPr>
            <a:r>
              <a:rPr lang="en-US" sz="2400" dirty="0">
                <a:solidFill>
                  <a:schemeClr val="accent2">
                    <a:lumMod val="75000"/>
                  </a:schemeClr>
                </a:solidFill>
                <a:latin typeface="Garamond" pitchFamily="18" charset="0"/>
                <a:cs typeface="+mn-cs"/>
              </a:rPr>
              <a:t>In 429 CE, </a:t>
            </a:r>
            <a:r>
              <a:rPr lang="en-US" sz="2400" dirty="0" smtClean="0">
                <a:solidFill>
                  <a:schemeClr val="accent2">
                    <a:lumMod val="75000"/>
                  </a:schemeClr>
                </a:solidFill>
                <a:latin typeface="Garamond" pitchFamily="18" charset="0"/>
                <a:cs typeface="+mn-cs"/>
              </a:rPr>
              <a:t>Bhikkhuni </a:t>
            </a:r>
            <a:r>
              <a:rPr lang="en-US" sz="2400" dirty="0">
                <a:solidFill>
                  <a:schemeClr val="accent2">
                    <a:lumMod val="75000"/>
                  </a:schemeClr>
                </a:solidFill>
                <a:latin typeface="Garamond" pitchFamily="18" charset="0"/>
                <a:cs typeface="+mn-cs"/>
              </a:rPr>
              <a:t>Devasara traveled </a:t>
            </a:r>
            <a:r>
              <a:rPr lang="en-US" sz="2400" dirty="0" smtClean="0">
                <a:solidFill>
                  <a:schemeClr val="accent2">
                    <a:lumMod val="75000"/>
                  </a:schemeClr>
                </a:solidFill>
                <a:latin typeface="Garamond" pitchFamily="18" charset="0"/>
                <a:cs typeface="+mn-cs"/>
              </a:rPr>
              <a:t>from </a:t>
            </a:r>
            <a:r>
              <a:rPr lang="en-US" sz="2400" dirty="0" smtClean="0">
                <a:solidFill>
                  <a:schemeClr val="accent2">
                    <a:lumMod val="75000"/>
                  </a:schemeClr>
                </a:solidFill>
                <a:latin typeface="Garamond" pitchFamily="18" charset="0"/>
              </a:rPr>
              <a:t>Sri Lankan </a:t>
            </a:r>
            <a:r>
              <a:rPr lang="en-US" sz="2400" dirty="0" smtClean="0">
                <a:solidFill>
                  <a:schemeClr val="accent2">
                    <a:lumMod val="75000"/>
                  </a:schemeClr>
                </a:solidFill>
                <a:latin typeface="Garamond" pitchFamily="18" charset="0"/>
                <a:cs typeface="+mn-cs"/>
              </a:rPr>
              <a:t>to China</a:t>
            </a:r>
            <a:endParaRPr lang="en-US" sz="2400" dirty="0">
              <a:solidFill>
                <a:schemeClr val="accent2">
                  <a:lumMod val="75000"/>
                </a:schemeClr>
              </a:solidFill>
              <a:latin typeface="Garamond" pitchFamily="18" charset="0"/>
              <a:cs typeface="+mn-cs"/>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1"/>
          <p:cNvSpPr txBox="1">
            <a:spLocks noChangeArrowheads="1"/>
          </p:cNvSpPr>
          <p:nvPr/>
        </p:nvSpPr>
        <p:spPr bwMode="auto">
          <a:xfrm>
            <a:off x="838200" y="5334000"/>
            <a:ext cx="7391400" cy="1295400"/>
          </a:xfrm>
          <a:prstGeom prst="rect">
            <a:avLst/>
          </a:prstGeom>
          <a:noFill/>
          <a:ln w="9525">
            <a:noFill/>
            <a:round/>
            <a:headEnd/>
            <a:tailEnd/>
          </a:ln>
          <a:effectLst/>
        </p:spPr>
        <p:txBody>
          <a:bodyPr anchor="b"/>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CC9900"/>
                </a:solidFill>
                <a:latin typeface="Constantia" pitchFamily="16" charset="0"/>
              </a:rPr>
              <a:t/>
            </a:r>
            <a:br>
              <a:rPr lang="en-US" b="1" dirty="0">
                <a:solidFill>
                  <a:srgbClr val="CC9900"/>
                </a:solidFill>
                <a:latin typeface="Constantia" pitchFamily="16" charset="0"/>
              </a:rPr>
            </a:br>
            <a:r>
              <a:rPr lang="en-US" b="1" dirty="0">
                <a:solidFill>
                  <a:srgbClr val="CC9900"/>
                </a:solidFill>
                <a:latin typeface="Constantia" pitchFamily="16" charset="0"/>
              </a:rPr>
              <a:t/>
            </a:r>
            <a:br>
              <a:rPr lang="en-US" b="1" dirty="0">
                <a:solidFill>
                  <a:srgbClr val="CC9900"/>
                </a:solidFill>
                <a:latin typeface="Constantia" pitchFamily="16" charset="0"/>
              </a:rPr>
            </a:br>
            <a:endParaRPr lang="en-US" b="1" dirty="0" smtClean="0">
              <a:solidFill>
                <a:srgbClr val="CC99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smtClean="0">
              <a:solidFill>
                <a:srgbClr val="CC99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smtClean="0">
              <a:solidFill>
                <a:srgbClr val="CC99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smtClean="0">
              <a:solidFill>
                <a:srgbClr val="CC99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smtClean="0">
              <a:solidFill>
                <a:srgbClr val="CC99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smtClean="0">
              <a:solidFill>
                <a:srgbClr val="CC99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200" b="1" dirty="0" smtClean="0">
              <a:solidFill>
                <a:srgbClr val="CC99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chemeClr val="bg2">
                    <a:lumMod val="25000"/>
                  </a:schemeClr>
                </a:solidFill>
                <a:latin typeface="Constantia" pitchFamily="16" charset="0"/>
              </a:rPr>
              <a:t>Sri </a:t>
            </a:r>
            <a:r>
              <a:rPr lang="en-US" sz="3200" b="1" dirty="0">
                <a:solidFill>
                  <a:schemeClr val="bg2">
                    <a:lumMod val="25000"/>
                  </a:schemeClr>
                </a:solidFill>
                <a:latin typeface="Constantia" pitchFamily="16" charset="0"/>
              </a:rPr>
              <a:t>Lankan Bhikkhunis Establish Unbroken Bhikkhuni Lineage</a:t>
            </a:r>
            <a:r>
              <a:rPr lang="en-US" b="1" dirty="0">
                <a:solidFill>
                  <a:schemeClr val="bg2">
                    <a:lumMod val="25000"/>
                  </a:schemeClr>
                </a:solidFill>
                <a:latin typeface="Lucida Handwriting" pitchFamily="64" charset="0"/>
              </a:rPr>
              <a:t/>
            </a:r>
            <a:br>
              <a:rPr lang="en-US" b="1" dirty="0">
                <a:solidFill>
                  <a:schemeClr val="bg2">
                    <a:lumMod val="25000"/>
                  </a:schemeClr>
                </a:solidFill>
                <a:latin typeface="Lucida Handwriting" pitchFamily="64" charset="0"/>
              </a:rPr>
            </a:br>
            <a:endParaRPr lang="en-US" b="1" dirty="0">
              <a:solidFill>
                <a:schemeClr val="bg2">
                  <a:lumMod val="25000"/>
                </a:schemeClr>
              </a:solidFill>
              <a:latin typeface="Lucida Handwriting" pitchFamily="64" charset="0"/>
            </a:endParaRPr>
          </a:p>
        </p:txBody>
      </p:sp>
      <p:pic>
        <p:nvPicPr>
          <p:cNvPr id="32771" name="Picture 2"/>
          <p:cNvPicPr>
            <a:picLocks noChangeAspect="1" noChangeArrowheads="1"/>
          </p:cNvPicPr>
          <p:nvPr/>
        </p:nvPicPr>
        <p:blipFill>
          <a:blip r:embed="rId3" cstate="print"/>
          <a:srcRect l="6166" r="6166"/>
          <a:stretch>
            <a:fillRect/>
          </a:stretch>
        </p:blipFill>
        <p:spPr bwMode="auto">
          <a:xfrm>
            <a:off x="1143000" y="612775"/>
            <a:ext cx="6934200" cy="4710113"/>
          </a:xfrm>
          <a:prstGeom prst="rect">
            <a:avLst/>
          </a:prstGeom>
          <a:noFill/>
          <a:ln w="9525">
            <a:noFill/>
            <a:round/>
            <a:headEnd/>
            <a:tailEnd/>
          </a:ln>
          <a:effectLst/>
        </p:spPr>
      </p:pic>
      <p:sp>
        <p:nvSpPr>
          <p:cNvPr id="32772" name="Text Box 3"/>
          <p:cNvSpPr txBox="1">
            <a:spLocks noChangeArrowheads="1"/>
          </p:cNvSpPr>
          <p:nvPr/>
        </p:nvSpPr>
        <p:spPr bwMode="auto">
          <a:xfrm>
            <a:off x="838200" y="5257800"/>
            <a:ext cx="7620000" cy="1447800"/>
          </a:xfrm>
          <a:prstGeom prst="rect">
            <a:avLst/>
          </a:prstGeom>
          <a:noFill/>
          <a:ln w="9525">
            <a:noFill/>
            <a:round/>
            <a:headEnd/>
            <a:tailEnd/>
          </a:ln>
          <a:effectLst/>
        </p:spPr>
        <p:txBody>
          <a:bodyPr/>
          <a:lstStyle/>
          <a:p>
            <a:pPr algn="ctr">
              <a:lnSpc>
                <a:spcPct val="80000"/>
              </a:lnSpc>
              <a:spcBef>
                <a:spcPts val="325"/>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en-US" sz="1300" dirty="0">
              <a:solidFill>
                <a:schemeClr val="bg2">
                  <a:lumMod val="25000"/>
                </a:schemeClr>
              </a:solidFill>
              <a:latin typeface="Constantia" pitchFamily="1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1"/>
          <p:cNvSpPr txBox="1">
            <a:spLocks noChangeArrowheads="1"/>
          </p:cNvSpPr>
          <p:nvPr/>
        </p:nvSpPr>
        <p:spPr bwMode="auto">
          <a:xfrm>
            <a:off x="228600" y="457200"/>
            <a:ext cx="8686800" cy="1312863"/>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solidFill>
                  <a:schemeClr val="bg2">
                    <a:lumMod val="25000"/>
                  </a:schemeClr>
                </a:solidFill>
                <a:latin typeface="Garamond" pitchFamily="16" charset="0"/>
              </a:rPr>
              <a:t>One Major Thing Prevented the Spread of the </a:t>
            </a:r>
            <a:r>
              <a:rPr lang="en-US" sz="4000" b="1" i="1" dirty="0">
                <a:solidFill>
                  <a:schemeClr val="bg2">
                    <a:lumMod val="25000"/>
                  </a:schemeClr>
                </a:solidFill>
                <a:latin typeface="Garamond" pitchFamily="16" charset="0"/>
              </a:rPr>
              <a:t>Bhiksuni</a:t>
            </a:r>
            <a:r>
              <a:rPr lang="en-US" sz="4000" b="1" dirty="0">
                <a:solidFill>
                  <a:schemeClr val="bg2">
                    <a:lumMod val="25000"/>
                  </a:schemeClr>
                </a:solidFill>
                <a:latin typeface="Garamond" pitchFamily="16" charset="0"/>
              </a:rPr>
              <a:t> </a:t>
            </a:r>
            <a:r>
              <a:rPr lang="en-US" sz="4000" b="1" dirty="0" smtClean="0">
                <a:solidFill>
                  <a:schemeClr val="bg2">
                    <a:lumMod val="25000"/>
                  </a:schemeClr>
                </a:solidFill>
                <a:latin typeface="Garamond" pitchFamily="16" charset="0"/>
              </a:rPr>
              <a:t> Order </a:t>
            </a:r>
            <a:r>
              <a:rPr lang="en-US" sz="4000" b="1" dirty="0">
                <a:solidFill>
                  <a:schemeClr val="bg2">
                    <a:lumMod val="25000"/>
                  </a:schemeClr>
                </a:solidFill>
                <a:latin typeface="Garamond" pitchFamily="16" charset="0"/>
              </a:rPr>
              <a:t>to Tibet</a:t>
            </a:r>
          </a:p>
        </p:txBody>
      </p:sp>
      <p:pic>
        <p:nvPicPr>
          <p:cNvPr id="35843" name="Picture 2"/>
          <p:cNvPicPr>
            <a:picLocks noChangeAspect="1" noChangeArrowheads="1"/>
          </p:cNvPicPr>
          <p:nvPr/>
        </p:nvPicPr>
        <p:blipFill>
          <a:blip r:embed="rId3" cstate="print"/>
          <a:srcRect l="2301" t="3758" r="2463" b="4807"/>
          <a:stretch>
            <a:fillRect/>
          </a:stretch>
        </p:blipFill>
        <p:spPr bwMode="auto">
          <a:xfrm>
            <a:off x="1447800" y="2133600"/>
            <a:ext cx="6313488" cy="416242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763000" cy="914400"/>
          </a:xfrm>
        </p:spPr>
        <p:txBody>
          <a:bodyPr rtlCol="0">
            <a:normAutofit fontScale="90000"/>
          </a:bodyPr>
          <a:lstStyle/>
          <a:p>
            <a:pPr fontAlgn="auto">
              <a:spcAft>
                <a:spcPts val="0"/>
              </a:spcAft>
              <a:defRPr/>
            </a:pPr>
            <a:r>
              <a:rPr lang="en-US" sz="3100" b="1" dirty="0" smtClean="0">
                <a:solidFill>
                  <a:schemeClr val="bg2">
                    <a:lumMod val="25000"/>
                  </a:schemeClr>
                </a:solidFill>
                <a:latin typeface="Garamond" pitchFamily="18" charset="0"/>
              </a:rPr>
              <a:t>Bhikkhuni Sangha Disappeared in India and Sri Lanka</a:t>
            </a:r>
            <a:r>
              <a:rPr lang="en-US" sz="2200" dirty="0" smtClean="0">
                <a:solidFill>
                  <a:schemeClr val="bg2">
                    <a:lumMod val="25000"/>
                  </a:schemeClr>
                </a:solidFill>
              </a:rPr>
              <a:t/>
            </a:r>
            <a:br>
              <a:rPr lang="en-US" sz="2200" dirty="0" smtClean="0">
                <a:solidFill>
                  <a:schemeClr val="bg2">
                    <a:lumMod val="25000"/>
                  </a:schemeClr>
                </a:solidFill>
              </a:rPr>
            </a:br>
            <a:r>
              <a:rPr lang="en-US" sz="1800" dirty="0" smtClean="0">
                <a:solidFill>
                  <a:schemeClr val="bg2">
                    <a:lumMod val="25000"/>
                  </a:schemeClr>
                </a:solidFill>
              </a:rPr>
              <a:t/>
            </a:r>
            <a:br>
              <a:rPr lang="en-US" sz="1800" dirty="0" smtClean="0">
                <a:solidFill>
                  <a:schemeClr val="bg2">
                    <a:lumMod val="25000"/>
                  </a:schemeClr>
                </a:solidFill>
              </a:rPr>
            </a:br>
            <a:r>
              <a:rPr lang="en-US" sz="2200" dirty="0" smtClean="0">
                <a:solidFill>
                  <a:schemeClr val="bg2">
                    <a:lumMod val="25000"/>
                  </a:schemeClr>
                </a:solidFill>
              </a:rPr>
              <a:t>Both Bhikkhu and Bhikkhuni Sanghas died out in India and Sri Lanka</a:t>
            </a:r>
            <a:br>
              <a:rPr lang="en-US" sz="2200" dirty="0" smtClean="0">
                <a:solidFill>
                  <a:schemeClr val="bg2">
                    <a:lumMod val="25000"/>
                  </a:schemeClr>
                </a:solidFill>
              </a:rPr>
            </a:br>
            <a:r>
              <a:rPr lang="en-US" sz="2200" dirty="0" smtClean="0">
                <a:solidFill>
                  <a:schemeClr val="bg2">
                    <a:lumMod val="25000"/>
                  </a:schemeClr>
                </a:solidFill>
              </a:rPr>
              <a:t>after the 15</a:t>
            </a:r>
            <a:r>
              <a:rPr lang="en-US" sz="2200" baseline="30000" dirty="0" smtClean="0">
                <a:solidFill>
                  <a:schemeClr val="bg2">
                    <a:lumMod val="25000"/>
                  </a:schemeClr>
                </a:solidFill>
              </a:rPr>
              <a:t>th</a:t>
            </a:r>
            <a:r>
              <a:rPr lang="en-US" sz="2200" dirty="0" smtClean="0">
                <a:solidFill>
                  <a:schemeClr val="bg2">
                    <a:lumMod val="25000"/>
                  </a:schemeClr>
                </a:solidFill>
              </a:rPr>
              <a:t> century</a:t>
            </a:r>
            <a:r>
              <a:rPr lang="en-US" sz="1800" dirty="0" smtClean="0"/>
              <a:t/>
            </a:r>
            <a:br>
              <a:rPr lang="en-US" sz="1800" dirty="0" smtClean="0"/>
            </a:br>
            <a:r>
              <a:rPr lang="en-US" sz="2000" dirty="0" smtClean="0">
                <a:latin typeface="Signet Roundhand ATT" pitchFamily="66" charset="-18"/>
              </a:rPr>
              <a:t/>
            </a:r>
            <a:br>
              <a:rPr lang="en-US" sz="2000" dirty="0" smtClean="0">
                <a:latin typeface="Signet Roundhand ATT" pitchFamily="66" charset="-18"/>
              </a:rPr>
            </a:br>
            <a:endParaRPr lang="en-US" sz="2000" dirty="0"/>
          </a:p>
        </p:txBody>
      </p:sp>
      <p:pic>
        <p:nvPicPr>
          <p:cNvPr id="10243" name="Picture 3" descr="Sanghamitta's shrine with the Mahabodhi in Kelaniya"/>
          <p:cNvPicPr>
            <a:picLocks noChangeAspect="1" noChangeArrowheads="1"/>
          </p:cNvPicPr>
          <p:nvPr/>
        </p:nvPicPr>
        <p:blipFill>
          <a:blip r:embed="rId3" cstate="print"/>
          <a:srcRect/>
          <a:stretch>
            <a:fillRect/>
          </a:stretch>
        </p:blipFill>
        <p:spPr bwMode="auto">
          <a:xfrm>
            <a:off x="1219200" y="1600200"/>
            <a:ext cx="6694488" cy="4724400"/>
          </a:xfrm>
          <a:prstGeom prst="rect">
            <a:avLst/>
          </a:prstGeom>
          <a:noFill/>
          <a:ln w="9525">
            <a:noFill/>
            <a:miter lim="800000"/>
            <a:headEnd/>
            <a:tailEnd/>
          </a:ln>
        </p:spPr>
      </p:pic>
      <p:sp>
        <p:nvSpPr>
          <p:cNvPr id="4" name="TextBox 3"/>
          <p:cNvSpPr txBox="1"/>
          <p:nvPr/>
        </p:nvSpPr>
        <p:spPr>
          <a:xfrm>
            <a:off x="1295400" y="6324600"/>
            <a:ext cx="6553200" cy="461665"/>
          </a:xfrm>
          <a:prstGeom prst="rect">
            <a:avLst/>
          </a:prstGeom>
          <a:noFill/>
        </p:spPr>
        <p:txBody>
          <a:bodyPr wrap="square" rtlCol="0">
            <a:spAutoFit/>
          </a:bodyPr>
          <a:lstStyle/>
          <a:p>
            <a:pPr algn="ctr"/>
            <a:r>
              <a:rPr lang="en-US" dirty="0" smtClean="0">
                <a:latin typeface="Signet Roundhand ATT" pitchFamily="66" charset="-18"/>
              </a:rPr>
              <a:t>   </a:t>
            </a:r>
            <a:r>
              <a:rPr lang="en-US" sz="2400" b="1" dirty="0" err="1" smtClean="0">
                <a:solidFill>
                  <a:schemeClr val="bg2">
                    <a:lumMod val="25000"/>
                  </a:schemeClr>
                </a:solidFill>
                <a:latin typeface="Garamond" pitchFamily="18" charset="0"/>
              </a:rPr>
              <a:t>Sanghamitta</a:t>
            </a:r>
            <a:r>
              <a:rPr lang="en-US" sz="2400" b="1" dirty="0" smtClean="0">
                <a:solidFill>
                  <a:schemeClr val="bg2">
                    <a:lumMod val="25000"/>
                  </a:schemeClr>
                </a:solidFill>
                <a:latin typeface="Garamond" pitchFamily="18" charset="0"/>
              </a:rPr>
              <a:t> Shrine, </a:t>
            </a:r>
            <a:r>
              <a:rPr lang="en-US" sz="2400" b="1" dirty="0" err="1" smtClean="0">
                <a:solidFill>
                  <a:schemeClr val="bg2">
                    <a:lumMod val="25000"/>
                  </a:schemeClr>
                </a:solidFill>
                <a:latin typeface="Garamond" pitchFamily="18" charset="0"/>
              </a:rPr>
              <a:t>Kelaniya</a:t>
            </a:r>
            <a:r>
              <a:rPr lang="en-US" sz="2400" b="1" dirty="0" smtClean="0">
                <a:solidFill>
                  <a:schemeClr val="bg2">
                    <a:lumMod val="25000"/>
                  </a:schemeClr>
                </a:solidFill>
                <a:latin typeface="Garamond" pitchFamily="18" charset="0"/>
              </a:rPr>
              <a:t>, Sri Lanka</a:t>
            </a:r>
            <a:endParaRPr lang="en-US" sz="2400" b="1" dirty="0">
              <a:solidFill>
                <a:schemeClr val="bg2">
                  <a:lumMod val="25000"/>
                </a:schemeClr>
              </a:solidFill>
              <a:latin typeface="Garamond" pitchFamily="18"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1"/>
          <p:cNvSpPr txBox="1">
            <a:spLocks noChangeArrowheads="1"/>
          </p:cNvSpPr>
          <p:nvPr/>
        </p:nvSpPr>
        <p:spPr bwMode="auto">
          <a:xfrm>
            <a:off x="1066800" y="4953000"/>
            <a:ext cx="6629400" cy="381000"/>
          </a:xfrm>
          <a:prstGeom prst="rect">
            <a:avLst/>
          </a:prstGeom>
          <a:noFill/>
          <a:ln w="9525">
            <a:noFill/>
            <a:round/>
            <a:headEnd/>
            <a:tailEnd/>
          </a:ln>
          <a:effectLst/>
        </p:spPr>
        <p:txBody>
          <a:bodyPr anchor="b"/>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b="1" dirty="0">
                <a:solidFill>
                  <a:srgbClr val="FFCC99"/>
                </a:solidFill>
                <a:latin typeface="Signet Roundhand ATT" charset="0"/>
              </a:rPr>
              <a:t/>
            </a:r>
            <a:br>
              <a:rPr lang="en-US" b="1" dirty="0">
                <a:solidFill>
                  <a:srgbClr val="FFCC99"/>
                </a:solidFill>
                <a:latin typeface="Signet Roundhand ATT" charset="0"/>
              </a:rPr>
            </a:br>
            <a:r>
              <a:rPr lang="en-US" b="1" dirty="0">
                <a:solidFill>
                  <a:srgbClr val="FFCC99"/>
                </a:solidFill>
                <a:latin typeface="Signet Roundhand ATT" charset="0"/>
              </a:rPr>
              <a:t/>
            </a:r>
            <a:br>
              <a:rPr lang="en-US" b="1" dirty="0">
                <a:solidFill>
                  <a:srgbClr val="FFCC99"/>
                </a:solidFill>
                <a:latin typeface="Signet Roundhand ATT" charset="0"/>
              </a:rPr>
            </a:br>
            <a:r>
              <a:rPr lang="en-US" sz="2000" b="1" dirty="0">
                <a:solidFill>
                  <a:srgbClr val="FFCC99"/>
                </a:solidFill>
                <a:latin typeface="Signet Roundhand ATT" charset="0"/>
              </a:rPr>
              <a:t/>
            </a:r>
            <a:br>
              <a:rPr lang="en-US" sz="2000" b="1" dirty="0">
                <a:solidFill>
                  <a:srgbClr val="FFCC99"/>
                </a:solidFill>
                <a:latin typeface="Signet Roundhand ATT" charset="0"/>
              </a:rPr>
            </a:br>
            <a:r>
              <a:rPr lang="en-US" sz="2000" b="1" dirty="0">
                <a:solidFill>
                  <a:srgbClr val="FFCC99"/>
                </a:solidFill>
                <a:latin typeface="Signet Roundhand ATT" charset="0"/>
              </a:rPr>
              <a:t/>
            </a:r>
            <a:br>
              <a:rPr lang="en-US" sz="2000" b="1" dirty="0">
                <a:solidFill>
                  <a:srgbClr val="FFCC99"/>
                </a:solidFill>
                <a:latin typeface="Signet Roundhand ATT" charset="0"/>
              </a:rPr>
            </a:br>
            <a:r>
              <a:rPr lang="en-US" sz="2000" b="1" dirty="0">
                <a:solidFill>
                  <a:srgbClr val="FFCC99"/>
                </a:solidFill>
                <a:latin typeface="Signet Roundhand ATT" charset="0"/>
              </a:rPr>
              <a:t/>
            </a:r>
            <a:br>
              <a:rPr lang="en-US" sz="2000" b="1" dirty="0">
                <a:solidFill>
                  <a:srgbClr val="FFCC99"/>
                </a:solidFill>
                <a:latin typeface="Signet Roundhand ATT" charset="0"/>
              </a:rPr>
            </a:br>
            <a:r>
              <a:rPr lang="en-US" sz="2000" b="1" dirty="0">
                <a:solidFill>
                  <a:srgbClr val="FFCC99"/>
                </a:solidFill>
                <a:latin typeface="Signet Roundhand ATT" charset="0"/>
              </a:rPr>
              <a:t/>
            </a:r>
            <a:br>
              <a:rPr lang="en-US" sz="2000" b="1" dirty="0">
                <a:solidFill>
                  <a:srgbClr val="FFCC99"/>
                </a:solidFill>
                <a:latin typeface="Signet Roundhand ATT" charset="0"/>
              </a:rPr>
            </a:br>
            <a:r>
              <a:rPr lang="en-US" sz="2000" b="1" dirty="0">
                <a:solidFill>
                  <a:srgbClr val="FFCC99"/>
                </a:solidFill>
                <a:latin typeface="Signet Roundhand ATT" charset="0"/>
              </a:rPr>
              <a:t/>
            </a:r>
            <a:br>
              <a:rPr lang="en-US" sz="2000" b="1" dirty="0">
                <a:solidFill>
                  <a:srgbClr val="FFCC99"/>
                </a:solidFill>
                <a:latin typeface="Signet Roundhand ATT" charset="0"/>
              </a:rPr>
            </a:br>
            <a:r>
              <a:rPr lang="en-US" sz="2000" b="1" dirty="0">
                <a:solidFill>
                  <a:schemeClr val="tx2">
                    <a:lumMod val="75000"/>
                  </a:schemeClr>
                </a:solidFill>
                <a:latin typeface="Signet Roundhand ATT" charset="0"/>
              </a:rPr>
              <a:t>Ayutthaya Historic Park, the ancient Thai Capital</a:t>
            </a:r>
          </a:p>
        </p:txBody>
      </p:sp>
      <p:sp>
        <p:nvSpPr>
          <p:cNvPr id="34819" name="Text Box 2"/>
          <p:cNvSpPr txBox="1">
            <a:spLocks noChangeArrowheads="1"/>
          </p:cNvSpPr>
          <p:nvPr/>
        </p:nvSpPr>
        <p:spPr bwMode="auto">
          <a:xfrm>
            <a:off x="152400" y="5410200"/>
            <a:ext cx="7162800" cy="1219200"/>
          </a:xfrm>
          <a:prstGeom prst="rect">
            <a:avLst/>
          </a:prstGeom>
          <a:noFill/>
          <a:ln w="9525">
            <a:noFill/>
            <a:round/>
            <a:headEnd/>
            <a:tailEnd/>
          </a:ln>
          <a:effectLst/>
        </p:spPr>
        <p:txBody>
          <a:bodyPr/>
          <a:lstStyle/>
          <a:p>
            <a:pPr lvl="2">
              <a:spcBef>
                <a:spcPts val="500"/>
              </a:spcBef>
              <a:buClr>
                <a:srgbClr val="FAC090"/>
              </a:buClr>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000" dirty="0" smtClean="0">
                <a:solidFill>
                  <a:schemeClr val="tx2">
                    <a:lumMod val="75000"/>
                  </a:schemeClr>
                </a:solidFill>
                <a:latin typeface="Constantia" pitchFamily="16" charset="0"/>
              </a:rPr>
              <a:t>   Bhikkhu Sanghas of South, Southeast and East Asia have been </a:t>
            </a:r>
            <a:r>
              <a:rPr lang="en-US" sz="2000" dirty="0">
                <a:solidFill>
                  <a:schemeClr val="tx2">
                    <a:lumMod val="75000"/>
                  </a:schemeClr>
                </a:solidFill>
                <a:latin typeface="Constantia" pitchFamily="16" charset="0"/>
              </a:rPr>
              <a:t>revived multiple </a:t>
            </a:r>
            <a:r>
              <a:rPr lang="en-US" sz="2000" dirty="0" smtClean="0">
                <a:solidFill>
                  <a:schemeClr val="tx2">
                    <a:lumMod val="75000"/>
                  </a:schemeClr>
                </a:solidFill>
                <a:latin typeface="Constantia" pitchFamily="16" charset="0"/>
              </a:rPr>
              <a:t>times, but the </a:t>
            </a:r>
            <a:r>
              <a:rPr lang="en-US" sz="2000" dirty="0">
                <a:solidFill>
                  <a:schemeClr val="tx2">
                    <a:lumMod val="75000"/>
                  </a:schemeClr>
                </a:solidFill>
                <a:latin typeface="Constantia" pitchFamily="16" charset="0"/>
              </a:rPr>
              <a:t>Bhikkhuni </a:t>
            </a:r>
            <a:r>
              <a:rPr lang="en-US" sz="2000" dirty="0" smtClean="0">
                <a:solidFill>
                  <a:schemeClr val="tx2">
                    <a:lumMod val="75000"/>
                  </a:schemeClr>
                </a:solidFill>
                <a:latin typeface="Constantia" pitchFamily="16" charset="0"/>
              </a:rPr>
              <a:t>Sanghas of Sri Lanka and Southeast Asia were </a:t>
            </a:r>
            <a:r>
              <a:rPr lang="en-US" sz="2000" dirty="0">
                <a:solidFill>
                  <a:schemeClr val="tx2">
                    <a:lumMod val="75000"/>
                  </a:schemeClr>
                </a:solidFill>
                <a:latin typeface="Constantia" pitchFamily="16" charset="0"/>
              </a:rPr>
              <a:t>not </a:t>
            </a:r>
            <a:r>
              <a:rPr lang="en-US" sz="2000" dirty="0" smtClean="0">
                <a:solidFill>
                  <a:schemeClr val="tx2">
                    <a:lumMod val="75000"/>
                  </a:schemeClr>
                </a:solidFill>
                <a:latin typeface="Constantia" pitchFamily="16" charset="0"/>
              </a:rPr>
              <a:t>revived at the same time.</a:t>
            </a:r>
            <a:endParaRPr lang="en-US" sz="2000" dirty="0">
              <a:solidFill>
                <a:schemeClr val="tx2">
                  <a:lumMod val="75000"/>
                </a:schemeClr>
              </a:solidFill>
              <a:latin typeface="Constantia" pitchFamily="16" charset="0"/>
            </a:endParaRPr>
          </a:p>
        </p:txBody>
      </p:sp>
      <p:pic>
        <p:nvPicPr>
          <p:cNvPr id="34820" name="Picture 3"/>
          <p:cNvPicPr>
            <a:picLocks noChangeAspect="1" noChangeArrowheads="1"/>
          </p:cNvPicPr>
          <p:nvPr/>
        </p:nvPicPr>
        <p:blipFill>
          <a:blip r:embed="rId3" cstate="print"/>
          <a:srcRect l="11835" r="11835"/>
          <a:stretch>
            <a:fillRect/>
          </a:stretch>
        </p:blipFill>
        <p:spPr bwMode="auto">
          <a:xfrm>
            <a:off x="1219200" y="685800"/>
            <a:ext cx="6123709" cy="39624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SCF0159 2 color"/>
          <p:cNvPicPr>
            <a:picLocks noChangeAspect="1" noChangeArrowheads="1"/>
          </p:cNvPicPr>
          <p:nvPr/>
        </p:nvPicPr>
        <p:blipFill>
          <a:blip r:embed="rId3" cstate="print"/>
          <a:srcRect/>
          <a:stretch>
            <a:fillRect/>
          </a:stretch>
        </p:blipFill>
        <p:spPr>
          <a:xfrm>
            <a:off x="2286000" y="1752600"/>
            <a:ext cx="4314972" cy="4524375"/>
          </a:xfrm>
          <a:prstGeom prst="rect">
            <a:avLst/>
          </a:prstGeom>
        </p:spPr>
      </p:pic>
      <p:sp>
        <p:nvSpPr>
          <p:cNvPr id="3" name="TextBox 2"/>
          <p:cNvSpPr txBox="1"/>
          <p:nvPr/>
        </p:nvSpPr>
        <p:spPr>
          <a:xfrm>
            <a:off x="1219200" y="304800"/>
            <a:ext cx="7079182" cy="1200329"/>
          </a:xfrm>
          <a:prstGeom prst="rect">
            <a:avLst/>
          </a:prstGeom>
          <a:noFill/>
        </p:spPr>
        <p:txBody>
          <a:bodyPr wrap="none" rtlCol="0">
            <a:spAutoFit/>
          </a:bodyPr>
          <a:lstStyle/>
          <a:p>
            <a:pPr algn="ctr"/>
            <a:r>
              <a:rPr lang="en-US" sz="3600" dirty="0" smtClean="0">
                <a:solidFill>
                  <a:schemeClr val="accent2">
                    <a:lumMod val="50000"/>
                  </a:schemeClr>
                </a:solidFill>
                <a:latin typeface="Lucida Handwriting" pitchFamily="66" charset="0"/>
              </a:rPr>
              <a:t>Bhikkhuni Sisterhood </a:t>
            </a:r>
          </a:p>
          <a:p>
            <a:pPr algn="ctr"/>
            <a:r>
              <a:rPr lang="en-US" sz="3600" dirty="0" smtClean="0">
                <a:solidFill>
                  <a:schemeClr val="accent2">
                    <a:lumMod val="50000"/>
                  </a:schemeClr>
                </a:solidFill>
                <a:latin typeface="Lucida Handwriting" pitchFamily="66" charset="0"/>
              </a:rPr>
              <a:t>in the Time of the Buddha</a:t>
            </a:r>
            <a:endParaRPr lang="en-US" sz="3600" dirty="0">
              <a:solidFill>
                <a:schemeClr val="accent2">
                  <a:lumMod val="50000"/>
                </a:schemeClr>
              </a:solidFill>
              <a:latin typeface="Lucida Handwriting" pitchFamily="66"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1"/>
          <p:cNvPicPr>
            <a:picLocks noChangeAspect="1" noChangeArrowheads="1"/>
          </p:cNvPicPr>
          <p:nvPr/>
        </p:nvPicPr>
        <p:blipFill>
          <a:blip r:embed="rId3" cstate="print"/>
          <a:srcRect/>
          <a:stretch>
            <a:fillRect/>
          </a:stretch>
        </p:blipFill>
        <p:spPr bwMode="auto">
          <a:xfrm>
            <a:off x="0" y="-92075"/>
            <a:ext cx="3387725" cy="6950075"/>
          </a:xfrm>
          <a:prstGeom prst="rect">
            <a:avLst/>
          </a:prstGeom>
          <a:noFill/>
          <a:ln w="9525">
            <a:noFill/>
            <a:round/>
            <a:headEnd/>
            <a:tailEnd/>
          </a:ln>
          <a:effectLst/>
        </p:spPr>
      </p:pic>
      <p:sp>
        <p:nvSpPr>
          <p:cNvPr id="69635" name="AutoShape 2"/>
          <p:cNvSpPr>
            <a:spLocks noChangeArrowheads="1"/>
          </p:cNvSpPr>
          <p:nvPr/>
        </p:nvSpPr>
        <p:spPr bwMode="auto">
          <a:xfrm>
            <a:off x="3581400" y="838200"/>
            <a:ext cx="4343400" cy="1676400"/>
          </a:xfrm>
          <a:prstGeom prst="wedgeRoundRectCallout">
            <a:avLst>
              <a:gd name="adj1" fmla="val -80634"/>
              <a:gd name="adj2" fmla="val 11444"/>
              <a:gd name="adj3" fmla="val 16667"/>
            </a:avLst>
          </a:prstGeom>
          <a:noFill/>
          <a:ln w="9360" cap="sq">
            <a:solidFill>
              <a:srgbClr val="000000"/>
            </a:solidFill>
            <a:round/>
            <a:headEnd/>
            <a:tailEnd/>
          </a:ln>
          <a:effectLst/>
        </p:spPr>
        <p:txBody>
          <a:bodyPr wrap="none" lIns="90000" tIns="46800" rIns="90000" bIns="46800"/>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i="1">
                <a:solidFill>
                  <a:srgbClr val="000000"/>
                </a:solidFill>
                <a:latin typeface="Constantia" pitchFamily="16" charset="0"/>
              </a:rPr>
              <a:t>I’ve been waiting for</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i="1">
                <a:solidFill>
                  <a:srgbClr val="000000"/>
                </a:solidFill>
                <a:latin typeface="Constantia" pitchFamily="16" charset="0"/>
              </a:rPr>
              <a:t>bhikkhuni ordination</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i="1">
                <a:solidFill>
                  <a:srgbClr val="000000"/>
                </a:solidFill>
                <a:latin typeface="Constantia" pitchFamily="16" charset="0"/>
              </a:rPr>
              <a:t>for </a:t>
            </a:r>
            <a:r>
              <a:rPr lang="en-US" sz="3200" i="1" u="sng">
                <a:solidFill>
                  <a:srgbClr val="000000"/>
                </a:solidFill>
                <a:latin typeface="Constantia" pitchFamily="16" charset="0"/>
              </a:rPr>
              <a:t>such</a:t>
            </a:r>
            <a:r>
              <a:rPr lang="en-US" sz="3200" i="1">
                <a:solidFill>
                  <a:srgbClr val="000000"/>
                </a:solidFill>
                <a:latin typeface="Constantia" pitchFamily="16" charset="0"/>
              </a:rPr>
              <a:t> a long time…</a:t>
            </a:r>
          </a:p>
        </p:txBody>
      </p:sp>
      <p:sp>
        <p:nvSpPr>
          <p:cNvPr id="69636" name="Text Box 3"/>
          <p:cNvSpPr txBox="1">
            <a:spLocks noChangeArrowheads="1"/>
          </p:cNvSpPr>
          <p:nvPr/>
        </p:nvSpPr>
        <p:spPr bwMode="auto">
          <a:xfrm>
            <a:off x="4419600" y="6172200"/>
            <a:ext cx="3940175"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latin typeface="Constantia" pitchFamily="16" charset="0"/>
              </a:rPr>
              <a:t>From Santi Forest Monastery Website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1600201"/>
            <a:ext cx="7772400" cy="2000250"/>
          </a:xfrm>
        </p:spPr>
        <p:txBody>
          <a:bodyPr/>
          <a:lstStyle/>
          <a:p>
            <a:r>
              <a:rPr lang="en-US" dirty="0" smtClean="0"/>
              <a:t>How did the Current Theravada Bhikkhuni Order Revive?</a:t>
            </a: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line image 3"/>
          <p:cNvPicPr>
            <a:picLocks noChangeAspect="1" noChangeArrowheads="1"/>
          </p:cNvPicPr>
          <p:nvPr/>
        </p:nvPicPr>
        <p:blipFill>
          <a:blip r:embed="rId3" cstate="print"/>
          <a:srcRect/>
          <a:stretch>
            <a:fillRect/>
          </a:stretch>
        </p:blipFill>
        <p:spPr bwMode="auto">
          <a:xfrm>
            <a:off x="1143000" y="2590800"/>
            <a:ext cx="6745237" cy="3581400"/>
          </a:xfrm>
          <a:prstGeom prst="rect">
            <a:avLst/>
          </a:prstGeom>
          <a:noFill/>
          <a:ln w="9525">
            <a:noFill/>
            <a:miter lim="800000"/>
            <a:headEnd/>
            <a:tailEnd/>
          </a:ln>
        </p:spPr>
      </p:pic>
      <p:sp>
        <p:nvSpPr>
          <p:cNvPr id="3" name="Rectangle 2"/>
          <p:cNvSpPr/>
          <p:nvPr/>
        </p:nvSpPr>
        <p:spPr>
          <a:xfrm>
            <a:off x="533400" y="304800"/>
            <a:ext cx="7696200" cy="1754326"/>
          </a:xfrm>
          <a:prstGeom prst="rect">
            <a:avLst/>
          </a:prstGeom>
        </p:spPr>
        <p:txBody>
          <a:bodyPr wrap="square">
            <a:spAutoFit/>
          </a:bodyPr>
          <a:lstStyle/>
          <a:p>
            <a:pPr algn="ctr"/>
            <a:r>
              <a:rPr lang="en-US" sz="3600" dirty="0" smtClean="0">
                <a:solidFill>
                  <a:schemeClr val="tx2">
                    <a:lumMod val="75000"/>
                  </a:schemeClr>
                </a:solidFill>
              </a:rPr>
              <a:t>And who are some of the current pre-eminent bhikkhuni leaders and teachers?</a:t>
            </a:r>
            <a:endParaRPr lang="en-US" sz="3600" dirty="0">
              <a:solidFill>
                <a:schemeClr val="tx2">
                  <a:lumMod val="75000"/>
                </a:scheme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 Box 1"/>
          <p:cNvSpPr txBox="1">
            <a:spLocks noChangeArrowheads="1"/>
          </p:cNvSpPr>
          <p:nvPr/>
        </p:nvSpPr>
        <p:spPr bwMode="auto">
          <a:xfrm>
            <a:off x="76200" y="304800"/>
            <a:ext cx="8991600" cy="1524000"/>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000" b="1" dirty="0">
                <a:solidFill>
                  <a:schemeClr val="bg2">
                    <a:lumMod val="25000"/>
                  </a:schemeClr>
                </a:solidFill>
                <a:latin typeface="Constantia" pitchFamily="16" charset="0"/>
              </a:rPr>
              <a:t>Mahayana </a:t>
            </a:r>
            <a:r>
              <a:rPr lang="en-US" sz="3000" b="1" i="1" dirty="0" err="1">
                <a:solidFill>
                  <a:schemeClr val="bg2">
                    <a:lumMod val="25000"/>
                  </a:schemeClr>
                </a:solidFill>
                <a:latin typeface="Constantia" pitchFamily="16" charset="0"/>
              </a:rPr>
              <a:t>Bhikshuni</a:t>
            </a:r>
            <a:r>
              <a:rPr lang="en-US" sz="3000" b="1" dirty="0" err="1">
                <a:solidFill>
                  <a:schemeClr val="bg2">
                    <a:lumMod val="25000"/>
                  </a:schemeClr>
                </a:solidFill>
                <a:latin typeface="Constantia" pitchFamily="16" charset="0"/>
              </a:rPr>
              <a:t>s</a:t>
            </a:r>
            <a:r>
              <a:rPr lang="en-US" sz="3000" b="1" dirty="0">
                <a:solidFill>
                  <a:schemeClr val="bg2">
                    <a:lumMod val="25000"/>
                  </a:schemeClr>
                </a:solidFill>
                <a:latin typeface="Constantia" pitchFamily="16" charset="0"/>
              </a:rPr>
              <a:t> Helped Revive </a:t>
            </a:r>
            <a:br>
              <a:rPr lang="en-US" sz="3000" b="1" dirty="0">
                <a:solidFill>
                  <a:schemeClr val="bg2">
                    <a:lumMod val="25000"/>
                  </a:schemeClr>
                </a:solidFill>
                <a:latin typeface="Constantia" pitchFamily="16" charset="0"/>
              </a:rPr>
            </a:br>
            <a:r>
              <a:rPr lang="en-US" sz="3000" b="1" dirty="0">
                <a:solidFill>
                  <a:schemeClr val="bg2">
                    <a:lumMod val="25000"/>
                  </a:schemeClr>
                </a:solidFill>
                <a:latin typeface="Constantia" pitchFamily="16" charset="0"/>
              </a:rPr>
              <a:t>the </a:t>
            </a:r>
            <a:r>
              <a:rPr lang="en-US" sz="3000" b="1" i="1" dirty="0" err="1">
                <a:solidFill>
                  <a:schemeClr val="bg2">
                    <a:lumMod val="25000"/>
                  </a:schemeClr>
                </a:solidFill>
                <a:latin typeface="Constantia" pitchFamily="16" charset="0"/>
              </a:rPr>
              <a:t>Bhikkhuni</a:t>
            </a:r>
            <a:r>
              <a:rPr lang="en-US" sz="3000" b="1" i="1" dirty="0">
                <a:solidFill>
                  <a:schemeClr val="bg2">
                    <a:lumMod val="25000"/>
                  </a:schemeClr>
                </a:solidFill>
                <a:latin typeface="Constantia" pitchFamily="16" charset="0"/>
              </a:rPr>
              <a:t>/</a:t>
            </a:r>
            <a:r>
              <a:rPr lang="en-US" sz="3000" b="1" i="1" dirty="0" err="1">
                <a:solidFill>
                  <a:schemeClr val="bg2">
                    <a:lumMod val="25000"/>
                  </a:schemeClr>
                </a:solidFill>
                <a:latin typeface="Constantia" pitchFamily="16" charset="0"/>
              </a:rPr>
              <a:t>Bhiksuni</a:t>
            </a:r>
            <a:r>
              <a:rPr lang="en-US" sz="3000" b="1" dirty="0">
                <a:solidFill>
                  <a:schemeClr val="bg2">
                    <a:lumMod val="25000"/>
                  </a:schemeClr>
                </a:solidFill>
                <a:latin typeface="Constantia" pitchFamily="16" charset="0"/>
              </a:rPr>
              <a:t> </a:t>
            </a:r>
            <a:r>
              <a:rPr lang="en-US" sz="3000" b="1" dirty="0" err="1">
                <a:solidFill>
                  <a:schemeClr val="bg2">
                    <a:lumMod val="25000"/>
                  </a:schemeClr>
                </a:solidFill>
                <a:latin typeface="Constantia" pitchFamily="16" charset="0"/>
              </a:rPr>
              <a:t>Sanghas</a:t>
            </a:r>
            <a:r>
              <a:rPr lang="en-US" sz="3000" b="1" dirty="0">
                <a:solidFill>
                  <a:schemeClr val="bg2">
                    <a:lumMod val="25000"/>
                  </a:schemeClr>
                </a:solidFill>
                <a:latin typeface="Constantia" pitchFamily="16" charset="0"/>
              </a:rPr>
              <a:t> </a:t>
            </a:r>
            <a:br>
              <a:rPr lang="en-US" sz="3000" b="1" dirty="0">
                <a:solidFill>
                  <a:schemeClr val="bg2">
                    <a:lumMod val="25000"/>
                  </a:schemeClr>
                </a:solidFill>
                <a:latin typeface="Constantia" pitchFamily="16" charset="0"/>
              </a:rPr>
            </a:br>
            <a:r>
              <a:rPr lang="en-US" sz="3000" b="1" dirty="0">
                <a:solidFill>
                  <a:schemeClr val="bg2">
                    <a:lumMod val="25000"/>
                  </a:schemeClr>
                </a:solidFill>
                <a:latin typeface="Constantia" pitchFamily="16" charset="0"/>
              </a:rPr>
              <a:t>in the Theravada &amp; Tibetan Traditions</a:t>
            </a:r>
          </a:p>
        </p:txBody>
      </p:sp>
      <p:pic>
        <p:nvPicPr>
          <p:cNvPr id="37891" name="Picture 2"/>
          <p:cNvPicPr>
            <a:picLocks noChangeAspect="1" noChangeArrowheads="1"/>
          </p:cNvPicPr>
          <p:nvPr/>
        </p:nvPicPr>
        <p:blipFill>
          <a:blip r:embed="rId3" cstate="print"/>
          <a:srcRect/>
          <a:stretch>
            <a:fillRect/>
          </a:stretch>
        </p:blipFill>
        <p:spPr bwMode="auto">
          <a:xfrm>
            <a:off x="1752600" y="1981200"/>
            <a:ext cx="5646738" cy="3886200"/>
          </a:xfrm>
          <a:prstGeom prst="rect">
            <a:avLst/>
          </a:prstGeom>
          <a:noFill/>
          <a:ln w="9525">
            <a:noFill/>
            <a:round/>
            <a:headEnd/>
            <a:tailEnd/>
          </a:ln>
          <a:effectLst/>
        </p:spPr>
      </p:pic>
      <p:sp>
        <p:nvSpPr>
          <p:cNvPr id="37892" name="Rectangle 3"/>
          <p:cNvSpPr>
            <a:spLocks noChangeArrowheads="1"/>
          </p:cNvSpPr>
          <p:nvPr/>
        </p:nvSpPr>
        <p:spPr bwMode="auto">
          <a:xfrm>
            <a:off x="381000" y="5943600"/>
            <a:ext cx="8305800" cy="771623"/>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err="1">
                <a:solidFill>
                  <a:srgbClr val="000000"/>
                </a:solidFill>
                <a:latin typeface="Constantia" pitchFamily="16" charset="0"/>
              </a:rPr>
              <a:t>Unmoonsa</a:t>
            </a:r>
            <a:r>
              <a:rPr lang="en-US" sz="2000" dirty="0">
                <a:solidFill>
                  <a:srgbClr val="000000"/>
                </a:solidFill>
                <a:latin typeface="Constantia" pitchFamily="16" charset="0"/>
              </a:rPr>
              <a:t> </a:t>
            </a:r>
            <a:r>
              <a:rPr lang="en-US" sz="2000" dirty="0" smtClean="0">
                <a:solidFill>
                  <a:srgbClr val="000000"/>
                </a:solidFill>
                <a:latin typeface="Constantia" pitchFamily="16" charset="0"/>
              </a:rPr>
              <a:t>Bhikkhuni Training </a:t>
            </a:r>
            <a:r>
              <a:rPr lang="en-US" sz="2000" dirty="0">
                <a:solidFill>
                  <a:srgbClr val="000000"/>
                </a:solidFill>
                <a:latin typeface="Constantia" pitchFamily="16" charset="0"/>
              </a:rPr>
              <a:t>Monastery &amp; Sangha </a:t>
            </a:r>
            <a:r>
              <a:rPr lang="en-US" sz="2000" dirty="0" smtClean="0">
                <a:solidFill>
                  <a:srgbClr val="000000"/>
                </a:solidFill>
                <a:latin typeface="Constantia" pitchFamily="16" charset="0"/>
              </a:rPr>
              <a:t>College, </a:t>
            </a:r>
            <a:r>
              <a:rPr lang="en-US" sz="2000" dirty="0">
                <a:solidFill>
                  <a:srgbClr val="000000"/>
                </a:solidFill>
                <a:latin typeface="Constantia" pitchFamily="16" charset="0"/>
              </a:rPr>
              <a:t>South Korea</a:t>
            </a:r>
            <a:r>
              <a:rPr lang="en-US" sz="2400" dirty="0">
                <a:solidFill>
                  <a:srgbClr val="000000"/>
                </a:solidFill>
                <a:latin typeface="Constantia" pitchFamily="16" charset="0"/>
              </a:rPr>
              <a:t/>
            </a:r>
            <a:br>
              <a:rPr lang="en-US" sz="2400" dirty="0">
                <a:solidFill>
                  <a:srgbClr val="000000"/>
                </a:solidFill>
                <a:latin typeface="Constantia" pitchFamily="16" charset="0"/>
              </a:rPr>
            </a:br>
            <a:endParaRPr lang="en-US" sz="2400" dirty="0">
              <a:solidFill>
                <a:srgbClr val="000000"/>
              </a:solidFill>
              <a:latin typeface="Constantia" pitchFamily="1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4267200" y="2514600"/>
            <a:ext cx="4560888" cy="3048000"/>
          </a:xfrm>
          <a:prstGeom prst="rect">
            <a:avLst/>
          </a:prstGeom>
          <a:noFill/>
          <a:ln w="9525">
            <a:noFill/>
            <a:round/>
            <a:headEnd/>
            <a:tailEnd/>
          </a:ln>
          <a:effectLst/>
        </p:spPr>
      </p:pic>
      <p:sp>
        <p:nvSpPr>
          <p:cNvPr id="38915" name="Rectangle 2"/>
          <p:cNvSpPr>
            <a:spLocks noChangeArrowheads="1"/>
          </p:cNvSpPr>
          <p:nvPr/>
        </p:nvSpPr>
        <p:spPr bwMode="auto">
          <a:xfrm>
            <a:off x="457200" y="2286000"/>
            <a:ext cx="3429000" cy="3660775"/>
          </a:xfrm>
          <a:prstGeom prst="rect">
            <a:avLst/>
          </a:prstGeom>
          <a:noFill/>
          <a:ln w="9525">
            <a:noFill/>
            <a:round/>
            <a:headEnd/>
            <a:tailEnd/>
          </a:ln>
          <a:effectLst/>
        </p:spPr>
        <p:txBody>
          <a:bodyPr lIns="90000" tIns="46800" rIns="90000" bIns="46800" anchor="ctr">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Constantia" pitchFamily="16" charset="0"/>
                <a:cs typeface="Times New Roman" pitchFamily="16" charset="0"/>
              </a:rPr>
              <a:t>“In all the Mahayana schools whether in Tibet, China, Korea, or Vietnam, they follow mostly a </a:t>
            </a:r>
            <a:r>
              <a:rPr lang="en-US" sz="2400" dirty="0" err="1">
                <a:solidFill>
                  <a:srgbClr val="000000"/>
                </a:solidFill>
                <a:latin typeface="Constantia" pitchFamily="16" charset="0"/>
                <a:cs typeface="Times New Roman" pitchFamily="16" charset="0"/>
              </a:rPr>
              <a:t>Dharmagupta</a:t>
            </a:r>
            <a:r>
              <a:rPr lang="en-US" sz="2400" dirty="0">
                <a:solidFill>
                  <a:srgbClr val="000000"/>
                </a:solidFill>
                <a:latin typeface="Constantia" pitchFamily="16" charset="0"/>
                <a:cs typeface="Times New Roman" pitchFamily="16" charset="0"/>
              </a:rPr>
              <a:t> </a:t>
            </a:r>
            <a:r>
              <a:rPr lang="en-US" sz="2400" dirty="0" err="1">
                <a:solidFill>
                  <a:srgbClr val="000000"/>
                </a:solidFill>
                <a:latin typeface="Constantia" pitchFamily="16" charset="0"/>
                <a:cs typeface="Times New Roman" pitchFamily="16" charset="0"/>
              </a:rPr>
              <a:t>Vinaya</a:t>
            </a:r>
            <a:r>
              <a:rPr lang="en-US" sz="2400" dirty="0">
                <a:solidFill>
                  <a:srgbClr val="000000"/>
                </a:solidFill>
                <a:latin typeface="Constantia" pitchFamily="16" charset="0"/>
                <a:cs typeface="Times New Roman" pitchFamily="16" charset="0"/>
              </a:rPr>
              <a:t>.  </a:t>
            </a:r>
            <a:r>
              <a:rPr lang="en-US" sz="2400" dirty="0" err="1">
                <a:solidFill>
                  <a:srgbClr val="000000"/>
                </a:solidFill>
                <a:latin typeface="Constantia" pitchFamily="16" charset="0"/>
                <a:cs typeface="Times New Roman" pitchFamily="16" charset="0"/>
              </a:rPr>
              <a:t>Dharmagupta</a:t>
            </a:r>
            <a:r>
              <a:rPr lang="en-US" sz="2400" dirty="0">
                <a:solidFill>
                  <a:srgbClr val="000000"/>
                </a:solidFill>
                <a:latin typeface="Constantia" pitchFamily="16" charset="0"/>
                <a:cs typeface="Times New Roman" pitchFamily="16" charset="0"/>
              </a:rPr>
              <a:t> is one of </a:t>
            </a:r>
            <a:r>
              <a:rPr lang="en-US" sz="2400" dirty="0" smtClean="0">
                <a:solidFill>
                  <a:srgbClr val="000000"/>
                </a:solidFill>
                <a:latin typeface="Constantia" pitchFamily="16" charset="0"/>
                <a:cs typeface="Times New Roman" pitchFamily="16" charset="0"/>
              </a:rPr>
              <a:t>the old </a:t>
            </a:r>
            <a:r>
              <a:rPr lang="en-US" sz="2400" dirty="0">
                <a:solidFill>
                  <a:srgbClr val="000000"/>
                </a:solidFill>
                <a:latin typeface="Constantia" pitchFamily="16" charset="0"/>
                <a:cs typeface="Times New Roman" pitchFamily="16" charset="0"/>
              </a:rPr>
              <a:t>Theravada sects. ”</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dirty="0">
              <a:solidFill>
                <a:srgbClr val="000000"/>
              </a:solidFill>
              <a:latin typeface="Constantia" pitchFamily="16" charset="0"/>
              <a:cs typeface="Times New Roman" pitchFamily="16" charset="0"/>
            </a:endParaRP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err="1">
                <a:solidFill>
                  <a:srgbClr val="000000"/>
                </a:solidFill>
                <a:latin typeface="Constantia" pitchFamily="16" charset="0"/>
                <a:cs typeface="Times New Roman" pitchFamily="16" charset="0"/>
              </a:rPr>
              <a:t>Ajahn</a:t>
            </a:r>
            <a:r>
              <a:rPr lang="en-US" sz="2400" dirty="0">
                <a:solidFill>
                  <a:srgbClr val="000000"/>
                </a:solidFill>
                <a:latin typeface="Constantia" pitchFamily="16" charset="0"/>
                <a:cs typeface="Times New Roman" pitchFamily="16" charset="0"/>
              </a:rPr>
              <a:t> </a:t>
            </a:r>
            <a:r>
              <a:rPr lang="en-US" sz="2400" dirty="0" err="1">
                <a:solidFill>
                  <a:srgbClr val="000000"/>
                </a:solidFill>
                <a:latin typeface="Constantia" pitchFamily="16" charset="0"/>
                <a:cs typeface="Times New Roman" pitchFamily="16" charset="0"/>
              </a:rPr>
              <a:t>Brahm</a:t>
            </a:r>
            <a:r>
              <a:rPr lang="en-US" sz="2400" dirty="0">
                <a:solidFill>
                  <a:srgbClr val="000000"/>
                </a:solidFill>
                <a:latin typeface="Constantia" pitchFamily="16" charset="0"/>
                <a:cs typeface="Times New Roman" pitchFamily="16" charset="0"/>
              </a:rPr>
              <a:t> </a:t>
            </a:r>
          </a:p>
        </p:txBody>
      </p:sp>
      <p:sp>
        <p:nvSpPr>
          <p:cNvPr id="38916" name="Text Box 3"/>
          <p:cNvSpPr txBox="1">
            <a:spLocks noChangeArrowheads="1"/>
          </p:cNvSpPr>
          <p:nvPr/>
        </p:nvSpPr>
        <p:spPr bwMode="auto">
          <a:xfrm>
            <a:off x="609600" y="609600"/>
            <a:ext cx="8229600" cy="1387176"/>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smtClean="0">
                <a:solidFill>
                  <a:srgbClr val="000000"/>
                </a:solidFill>
                <a:latin typeface="Constantia" pitchFamily="16" charset="0"/>
                <a:cs typeface="Times New Roman" pitchFamily="16" charset="0"/>
              </a:rPr>
              <a:t>East Asian Dharmaguptaka ordination procedural text is almost </a:t>
            </a:r>
            <a:r>
              <a:rPr lang="en-US" sz="2800" dirty="0">
                <a:solidFill>
                  <a:srgbClr val="000000"/>
                </a:solidFill>
                <a:latin typeface="Constantia" pitchFamily="16" charset="0"/>
                <a:cs typeface="Times New Roman" pitchFamily="16" charset="0"/>
              </a:rPr>
              <a:t>identical to </a:t>
            </a:r>
            <a:r>
              <a:rPr lang="en-US" sz="2800" dirty="0" smtClean="0">
                <a:solidFill>
                  <a:srgbClr val="000000"/>
                </a:solidFill>
                <a:latin typeface="Constantia" pitchFamily="16" charset="0"/>
                <a:cs typeface="Times New Roman" pitchFamily="16" charset="0"/>
              </a:rPr>
              <a:t>Southeast Asian Pali-text </a:t>
            </a:r>
            <a:r>
              <a:rPr lang="en-US" sz="2800" dirty="0">
                <a:solidFill>
                  <a:srgbClr val="000000"/>
                </a:solidFill>
                <a:latin typeface="Constantia" pitchFamily="16" charset="0"/>
                <a:cs typeface="Times New Roman" pitchFamily="16" charset="0"/>
              </a:rPr>
              <a:t>ordination </a:t>
            </a:r>
            <a:r>
              <a:rPr lang="en-US" sz="2800" dirty="0" smtClean="0">
                <a:solidFill>
                  <a:srgbClr val="000000"/>
                </a:solidFill>
                <a:latin typeface="Constantia" pitchFamily="16" charset="0"/>
                <a:cs typeface="Times New Roman" pitchFamily="16" charset="0"/>
              </a:rPr>
              <a:t>procedure</a:t>
            </a:r>
            <a:endParaRPr lang="en-US" sz="2800" dirty="0">
              <a:solidFill>
                <a:srgbClr val="000000"/>
              </a:solidFill>
              <a:latin typeface="Constantia" pitchFamily="16" charset="0"/>
              <a:cs typeface="Times New Roman" pitchFamily="1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1"/>
          <p:cNvSpPr txBox="1">
            <a:spLocks noChangeArrowheads="1"/>
          </p:cNvSpPr>
          <p:nvPr/>
        </p:nvSpPr>
        <p:spPr bwMode="auto">
          <a:xfrm>
            <a:off x="228600" y="1066800"/>
            <a:ext cx="8915400" cy="609600"/>
          </a:xfrm>
          <a:prstGeom prst="rect">
            <a:avLst/>
          </a:prstGeom>
          <a:noFill/>
          <a:ln w="9525">
            <a:noFill/>
            <a:round/>
            <a:headEnd/>
            <a:tailEnd/>
          </a:ln>
          <a:effectLst/>
        </p:spPr>
        <p:txBody>
          <a:bodyPr anchor="b"/>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500" dirty="0">
                <a:solidFill>
                  <a:srgbClr val="000000"/>
                </a:solidFill>
                <a:latin typeface="Constantia" pitchFamily="16" charset="0"/>
              </a:rPr>
              <a:t>First</a:t>
            </a:r>
            <a:r>
              <a:rPr lang="en-US" sz="2500" b="1" dirty="0">
                <a:solidFill>
                  <a:srgbClr val="000000"/>
                </a:solidFill>
                <a:latin typeface="Constantia" pitchFamily="16" charset="0"/>
              </a:rPr>
              <a:t> </a:t>
            </a:r>
            <a:r>
              <a:rPr lang="en-US" sz="2500" dirty="0">
                <a:solidFill>
                  <a:srgbClr val="000000"/>
                </a:solidFill>
                <a:latin typeface="Constantia" pitchFamily="16" charset="0"/>
              </a:rPr>
              <a:t>Thai woman to become a</a:t>
            </a:r>
            <a:r>
              <a:rPr lang="en-US" sz="2500" i="1" dirty="0">
                <a:solidFill>
                  <a:srgbClr val="000000"/>
                </a:solidFill>
                <a:latin typeface="Constantia" pitchFamily="16" charset="0"/>
              </a:rPr>
              <a:t> </a:t>
            </a:r>
            <a:r>
              <a:rPr lang="en-US" sz="2500" i="1" dirty="0" err="1" smtClean="0">
                <a:solidFill>
                  <a:srgbClr val="000000"/>
                </a:solidFill>
                <a:latin typeface="Constantia" pitchFamily="16" charset="0"/>
              </a:rPr>
              <a:t>bhikkhuni</a:t>
            </a:r>
            <a:r>
              <a:rPr lang="en-US" sz="2500" i="1" dirty="0" smtClean="0">
                <a:solidFill>
                  <a:srgbClr val="000000"/>
                </a:solidFill>
                <a:latin typeface="Constantia" pitchFamily="16" charset="0"/>
              </a:rPr>
              <a:t> </a:t>
            </a:r>
            <a:r>
              <a:rPr lang="en-US" sz="2500" dirty="0" smtClean="0">
                <a:solidFill>
                  <a:srgbClr val="000000"/>
                </a:solidFill>
                <a:latin typeface="Constantia" pitchFamily="16" charset="0"/>
              </a:rPr>
              <a:t>in the 20</a:t>
            </a:r>
            <a:r>
              <a:rPr lang="en-US" sz="2500" baseline="30000" dirty="0" smtClean="0">
                <a:solidFill>
                  <a:srgbClr val="000000"/>
                </a:solidFill>
                <a:latin typeface="Constantia" pitchFamily="16" charset="0"/>
              </a:rPr>
              <a:t>th</a:t>
            </a:r>
            <a:r>
              <a:rPr lang="en-US" sz="2500" dirty="0" smtClean="0">
                <a:solidFill>
                  <a:srgbClr val="000000"/>
                </a:solidFill>
                <a:latin typeface="Constantia" pitchFamily="16" charset="0"/>
              </a:rPr>
              <a:t> Century </a:t>
            </a:r>
            <a:endParaRPr lang="en-US" sz="2500" dirty="0">
              <a:solidFill>
                <a:srgbClr val="000000"/>
              </a:solidFill>
              <a:latin typeface="Constantia" pitchFamily="16" charset="0"/>
            </a:endParaRPr>
          </a:p>
        </p:txBody>
      </p:sp>
      <p:pic>
        <p:nvPicPr>
          <p:cNvPr id="40963" name="Picture 2"/>
          <p:cNvPicPr>
            <a:picLocks noChangeAspect="1" noChangeArrowheads="1"/>
          </p:cNvPicPr>
          <p:nvPr/>
        </p:nvPicPr>
        <p:blipFill>
          <a:blip r:embed="rId3" cstate="print"/>
          <a:srcRect/>
          <a:stretch>
            <a:fillRect/>
          </a:stretch>
        </p:blipFill>
        <p:spPr bwMode="auto">
          <a:xfrm>
            <a:off x="228600" y="2209800"/>
            <a:ext cx="3084513" cy="4132263"/>
          </a:xfrm>
          <a:prstGeom prst="rect">
            <a:avLst/>
          </a:prstGeom>
          <a:noFill/>
          <a:ln w="9525">
            <a:noFill/>
            <a:round/>
            <a:headEnd/>
            <a:tailEnd/>
          </a:ln>
          <a:effectLst/>
        </p:spPr>
      </p:pic>
      <p:sp>
        <p:nvSpPr>
          <p:cNvPr id="40964" name="Text Box 3"/>
          <p:cNvSpPr txBox="1">
            <a:spLocks noChangeArrowheads="1"/>
          </p:cNvSpPr>
          <p:nvPr/>
        </p:nvSpPr>
        <p:spPr bwMode="auto">
          <a:xfrm>
            <a:off x="3733800" y="2286000"/>
            <a:ext cx="5181600" cy="3886200"/>
          </a:xfrm>
          <a:prstGeom prst="rect">
            <a:avLst/>
          </a:prstGeom>
          <a:noFill/>
          <a:ln w="9525">
            <a:noFill/>
            <a:round/>
            <a:headEnd/>
            <a:tailEnd/>
          </a:ln>
          <a:effectLst/>
        </p:spPr>
        <p:txBody>
          <a:bodyPr/>
          <a:lstStyle/>
          <a:p>
            <a:pPr>
              <a:spcBef>
                <a:spcPts val="6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a:solidFill>
                  <a:srgbClr val="000000"/>
                </a:solidFill>
                <a:latin typeface="Constantia" pitchFamily="16" charset="0"/>
              </a:rPr>
              <a:t>1908  Born </a:t>
            </a:r>
            <a:r>
              <a:rPr lang="en-US" sz="2400" dirty="0" err="1">
                <a:solidFill>
                  <a:srgbClr val="000000"/>
                </a:solidFill>
                <a:latin typeface="Constantia" pitchFamily="16" charset="0"/>
              </a:rPr>
              <a:t>Voramai</a:t>
            </a:r>
            <a:r>
              <a:rPr lang="en-US" sz="2400" dirty="0">
                <a:solidFill>
                  <a:srgbClr val="000000"/>
                </a:solidFill>
                <a:latin typeface="Constantia" pitchFamily="16" charset="0"/>
              </a:rPr>
              <a:t> </a:t>
            </a:r>
            <a:r>
              <a:rPr lang="en-US" sz="2400" dirty="0" err="1">
                <a:solidFill>
                  <a:srgbClr val="000000"/>
                </a:solidFill>
                <a:latin typeface="Constantia" pitchFamily="16" charset="0"/>
              </a:rPr>
              <a:t>Kabilsingh</a:t>
            </a:r>
            <a:r>
              <a:rPr lang="en-US" sz="2400" dirty="0">
                <a:solidFill>
                  <a:srgbClr val="000000"/>
                </a:solidFill>
                <a:latin typeface="Constantia" pitchFamily="16" charset="0"/>
              </a:rPr>
              <a:t> </a:t>
            </a:r>
            <a:r>
              <a:rPr lang="en-US" sz="2400" dirty="0" err="1">
                <a:solidFill>
                  <a:srgbClr val="000000"/>
                </a:solidFill>
                <a:latin typeface="Constantia" pitchFamily="16" charset="0"/>
              </a:rPr>
              <a:t>Shatsena</a:t>
            </a:r>
            <a:r>
              <a:rPr lang="en-US" sz="2400" dirty="0">
                <a:solidFill>
                  <a:srgbClr val="000000"/>
                </a:solidFill>
                <a:latin typeface="Constantia" pitchFamily="16" charset="0"/>
              </a:rPr>
              <a:t> </a:t>
            </a:r>
          </a:p>
          <a:p>
            <a:pPr>
              <a:spcBef>
                <a:spcPts val="6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a:solidFill>
                  <a:srgbClr val="000000"/>
                </a:solidFill>
                <a:latin typeface="Constantia" pitchFamily="16" charset="0"/>
              </a:rPr>
              <a:t>1955  Ordained as a </a:t>
            </a:r>
            <a:r>
              <a:rPr lang="en-US" sz="2400" i="1" dirty="0">
                <a:solidFill>
                  <a:srgbClr val="000000"/>
                </a:solidFill>
                <a:latin typeface="Constantia" pitchFamily="16" charset="0"/>
              </a:rPr>
              <a:t>samaneri</a:t>
            </a:r>
            <a:r>
              <a:rPr lang="en-US" sz="2400" dirty="0">
                <a:solidFill>
                  <a:srgbClr val="000000"/>
                </a:solidFill>
                <a:latin typeface="Constantia" pitchFamily="16" charset="0"/>
              </a:rPr>
              <a:t> (10 precepts)</a:t>
            </a:r>
          </a:p>
          <a:p>
            <a:pPr>
              <a:spcBef>
                <a:spcPts val="6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b="1" dirty="0">
                <a:solidFill>
                  <a:srgbClr val="000000"/>
                </a:solidFill>
                <a:latin typeface="Constantia" pitchFamily="16" charset="0"/>
              </a:rPr>
              <a:t>1971  Lacking full ordination in Thailand, she traveled to Taiwan for bhikkhuni ordination</a:t>
            </a:r>
          </a:p>
          <a:p>
            <a:pPr>
              <a:spcBef>
                <a:spcPts val="6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a:solidFill>
                  <a:srgbClr val="000000"/>
                </a:solidFill>
                <a:latin typeface="Constantia" pitchFamily="16" charset="0"/>
              </a:rPr>
              <a:t>Established </a:t>
            </a:r>
            <a:r>
              <a:rPr lang="en-US" sz="2400" dirty="0" err="1">
                <a:solidFill>
                  <a:srgbClr val="000000"/>
                </a:solidFill>
                <a:latin typeface="Constantia" pitchFamily="16" charset="0"/>
              </a:rPr>
              <a:t>Sondhammakalyani</a:t>
            </a:r>
            <a:r>
              <a:rPr lang="en-US" sz="2400" dirty="0">
                <a:solidFill>
                  <a:srgbClr val="000000"/>
                </a:solidFill>
                <a:latin typeface="Constantia" pitchFamily="16" charset="0"/>
              </a:rPr>
              <a:t> Temple outside of Bangkok</a:t>
            </a:r>
          </a:p>
        </p:txBody>
      </p:sp>
      <p:sp>
        <p:nvSpPr>
          <p:cNvPr id="40965" name="Text Box 4"/>
          <p:cNvSpPr txBox="1">
            <a:spLocks noChangeArrowheads="1"/>
          </p:cNvSpPr>
          <p:nvPr/>
        </p:nvSpPr>
        <p:spPr bwMode="auto">
          <a:xfrm>
            <a:off x="1371600" y="457200"/>
            <a:ext cx="6477000" cy="648512"/>
          </a:xfrm>
          <a:prstGeom prst="rect">
            <a:avLst/>
          </a:prstGeom>
          <a:noFill/>
          <a:ln w="9525">
            <a:noFill/>
            <a:round/>
            <a:headEnd/>
            <a:tailEnd/>
          </a:ln>
          <a:effectLst/>
        </p:spPr>
        <p:txBody>
          <a:bodyPr wrap="square"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err="1">
                <a:solidFill>
                  <a:srgbClr val="000000"/>
                </a:solidFill>
                <a:latin typeface="Constantia" pitchFamily="16" charset="0"/>
              </a:rPr>
              <a:t>Bhikkhuni</a:t>
            </a:r>
            <a:r>
              <a:rPr lang="en-US" sz="3600" b="1" dirty="0">
                <a:solidFill>
                  <a:srgbClr val="000000"/>
                </a:solidFill>
                <a:latin typeface="Constantia" pitchFamily="16" charset="0"/>
              </a:rPr>
              <a:t> Tao </a:t>
            </a:r>
            <a:r>
              <a:rPr lang="en-US" sz="3600" b="1" dirty="0" err="1">
                <a:solidFill>
                  <a:srgbClr val="000000"/>
                </a:solidFill>
                <a:latin typeface="Constantia" pitchFamily="16" charset="0"/>
              </a:rPr>
              <a:t>Fa</a:t>
            </a:r>
            <a:r>
              <a:rPr lang="en-US" sz="3600" b="1" dirty="0">
                <a:solidFill>
                  <a:srgbClr val="000000"/>
                </a:solidFill>
                <a:latin typeface="Constantia" pitchFamily="16" charset="0"/>
              </a:rPr>
              <a:t> Tzu</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533400" y="1447800"/>
            <a:ext cx="2838450" cy="2076450"/>
          </a:xfrm>
          <a:prstGeom prst="rect">
            <a:avLst/>
          </a:prstGeom>
          <a:noFill/>
          <a:ln w="9525">
            <a:noFill/>
            <a:round/>
            <a:headEnd/>
            <a:tailEnd/>
          </a:ln>
          <a:effectLst/>
        </p:spPr>
      </p:pic>
      <p:sp>
        <p:nvSpPr>
          <p:cNvPr id="41987" name="Text Box 2"/>
          <p:cNvSpPr txBox="1">
            <a:spLocks noChangeArrowheads="1"/>
          </p:cNvSpPr>
          <p:nvPr/>
        </p:nvSpPr>
        <p:spPr bwMode="auto">
          <a:xfrm>
            <a:off x="1066800" y="381000"/>
            <a:ext cx="7543800" cy="642938"/>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a:solidFill>
                  <a:srgbClr val="000000"/>
                </a:solidFill>
                <a:latin typeface="Constantia" pitchFamily="16" charset="0"/>
              </a:rPr>
              <a:t>Bhiksuni Jetsunma Tenzin Palmo</a:t>
            </a:r>
          </a:p>
        </p:txBody>
      </p:sp>
      <p:pic>
        <p:nvPicPr>
          <p:cNvPr id="41988" name="Picture 3"/>
          <p:cNvPicPr>
            <a:picLocks noChangeAspect="1" noChangeArrowheads="1"/>
          </p:cNvPicPr>
          <p:nvPr/>
        </p:nvPicPr>
        <p:blipFill>
          <a:blip r:embed="rId4" cstate="print"/>
          <a:srcRect l="6639" t="4752" r="4518"/>
          <a:stretch>
            <a:fillRect/>
          </a:stretch>
        </p:blipFill>
        <p:spPr bwMode="auto">
          <a:xfrm>
            <a:off x="5172075" y="4003675"/>
            <a:ext cx="3133725" cy="2497138"/>
          </a:xfrm>
          <a:prstGeom prst="rect">
            <a:avLst/>
          </a:prstGeom>
          <a:noFill/>
          <a:ln w="9525">
            <a:noFill/>
            <a:round/>
            <a:headEnd/>
            <a:tailEnd/>
          </a:ln>
          <a:effectLst/>
        </p:spPr>
      </p:pic>
      <p:pic>
        <p:nvPicPr>
          <p:cNvPr id="41989" name="Picture 4"/>
          <p:cNvPicPr>
            <a:picLocks noChangeAspect="1" noChangeArrowheads="1"/>
          </p:cNvPicPr>
          <p:nvPr/>
        </p:nvPicPr>
        <p:blipFill>
          <a:blip r:embed="rId5" cstate="print"/>
          <a:srcRect l="7936" t="4356" r="4634"/>
          <a:stretch>
            <a:fillRect/>
          </a:stretch>
        </p:blipFill>
        <p:spPr bwMode="auto">
          <a:xfrm>
            <a:off x="533400" y="4003675"/>
            <a:ext cx="2868613" cy="2674938"/>
          </a:xfrm>
          <a:prstGeom prst="rect">
            <a:avLst/>
          </a:prstGeom>
          <a:noFill/>
          <a:ln w="9525">
            <a:noFill/>
            <a:round/>
            <a:headEnd/>
            <a:tailEnd/>
          </a:ln>
          <a:effectLst/>
        </p:spPr>
      </p:pic>
      <p:sp>
        <p:nvSpPr>
          <p:cNvPr id="41990" name="Text Box 5"/>
          <p:cNvSpPr txBox="1">
            <a:spLocks noChangeArrowheads="1"/>
          </p:cNvSpPr>
          <p:nvPr/>
        </p:nvSpPr>
        <p:spPr bwMode="auto">
          <a:xfrm>
            <a:off x="3581400" y="1143000"/>
            <a:ext cx="5486400" cy="2838450"/>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00"/>
                </a:solidFill>
                <a:latin typeface="Constantia" pitchFamily="16" charset="0"/>
              </a:rPr>
              <a:t>1963  Left London for India to study Buddhism</a:t>
            </a:r>
          </a:p>
          <a:p>
            <a:pPr>
              <a:buFont typeface="Times New Roman" pitchFamily="16" charset="0"/>
              <a:buAutoNum type="arabicPlain" startAt="1964"/>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00"/>
                </a:solidFill>
                <a:latin typeface="Constantia" pitchFamily="16" charset="0"/>
              </a:rPr>
              <a:t>  Second Western women to receive novice       ordination (</a:t>
            </a:r>
            <a:r>
              <a:rPr lang="en-US" sz="2000" i="1">
                <a:solidFill>
                  <a:srgbClr val="000000"/>
                </a:solidFill>
                <a:latin typeface="Constantia" pitchFamily="16" charset="0"/>
              </a:rPr>
              <a:t>shramanerika</a:t>
            </a:r>
            <a:r>
              <a:rPr lang="en-US" sz="2000">
                <a:solidFill>
                  <a:srgbClr val="000000"/>
                </a:solidFill>
                <a:latin typeface="Constantia" pitchFamily="16" charset="0"/>
              </a:rPr>
              <a:t>)</a:t>
            </a:r>
          </a:p>
          <a:p>
            <a:pPr>
              <a:buFont typeface="Times New Roman" pitchFamily="16" charset="0"/>
              <a:buAutoNum type="arabicPlain" startAt="1964"/>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00"/>
                </a:solidFill>
                <a:latin typeface="Constantia" pitchFamily="16" charset="0"/>
              </a:rPr>
              <a:t>  Lived in a remote cave in the Himalayas for 12 years</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a:solidFill>
                  <a:srgbClr val="000000"/>
                </a:solidFill>
                <a:latin typeface="Constantia" pitchFamily="16" charset="0"/>
              </a:rPr>
              <a:t>1973  Received full bhiksuni ordination in Hong Kong</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a:solidFill>
                  <a:srgbClr val="000000"/>
                </a:solidFill>
                <a:latin typeface="Constantia" pitchFamily="16" charset="0"/>
              </a:rPr>
              <a:t>2000  Established Dongyu Gatsal Ling Nunnery in the Himalayas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1"/>
          <p:cNvPicPr>
            <a:picLocks noChangeAspect="1" noChangeArrowheads="1"/>
          </p:cNvPicPr>
          <p:nvPr/>
        </p:nvPicPr>
        <p:blipFill>
          <a:blip r:embed="rId3" cstate="print"/>
          <a:srcRect/>
          <a:stretch>
            <a:fillRect/>
          </a:stretch>
        </p:blipFill>
        <p:spPr bwMode="auto">
          <a:xfrm>
            <a:off x="304800" y="1828800"/>
            <a:ext cx="2971800" cy="2982913"/>
          </a:xfrm>
          <a:prstGeom prst="rect">
            <a:avLst/>
          </a:prstGeom>
          <a:noFill/>
          <a:ln w="9525">
            <a:noFill/>
            <a:round/>
            <a:headEnd/>
            <a:tailEnd/>
          </a:ln>
          <a:effectLst/>
        </p:spPr>
      </p:pic>
      <p:sp>
        <p:nvSpPr>
          <p:cNvPr id="43011" name="Text Box 2"/>
          <p:cNvSpPr txBox="1">
            <a:spLocks noChangeArrowheads="1"/>
          </p:cNvSpPr>
          <p:nvPr/>
        </p:nvSpPr>
        <p:spPr bwMode="auto">
          <a:xfrm>
            <a:off x="1752600" y="228600"/>
            <a:ext cx="5557838" cy="703263"/>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a:solidFill>
                  <a:srgbClr val="000000"/>
                </a:solidFill>
                <a:latin typeface="Constantia" pitchFamily="16" charset="0"/>
              </a:rPr>
              <a:t>Bhiksuni Pema Chodron</a:t>
            </a:r>
          </a:p>
        </p:txBody>
      </p:sp>
      <p:sp>
        <p:nvSpPr>
          <p:cNvPr id="43012" name="Text Box 3"/>
          <p:cNvSpPr txBox="1">
            <a:spLocks noChangeArrowheads="1"/>
          </p:cNvSpPr>
          <p:nvPr/>
        </p:nvSpPr>
        <p:spPr bwMode="auto">
          <a:xfrm>
            <a:off x="3581400" y="1295400"/>
            <a:ext cx="5334000" cy="4895828"/>
          </a:xfrm>
          <a:prstGeom prst="rect">
            <a:avLst/>
          </a:prstGeom>
          <a:noFill/>
          <a:ln w="9525">
            <a:noFill/>
            <a:round/>
            <a:headEnd/>
            <a:tailEnd/>
          </a:ln>
          <a:effectLst/>
        </p:spPr>
        <p:txBody>
          <a:bodyPr lIns="90000" tIns="46800" rIns="90000" bIns="46800">
            <a:spAutoFit/>
          </a:bodyPr>
          <a:lstStyle/>
          <a:p>
            <a:pPr>
              <a:buFont typeface="Constantia"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Constantia" pitchFamily="16" charset="0"/>
              </a:rPr>
              <a:t>Born in NYC in 1936</a:t>
            </a:r>
          </a:p>
          <a:p>
            <a:pPr>
              <a:buFont typeface="Constantia"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Constantia" pitchFamily="16" charset="0"/>
              </a:rPr>
              <a:t>Graduated form UC Berkeley</a:t>
            </a:r>
          </a:p>
          <a:p>
            <a:pPr>
              <a:buFont typeface="Constantia"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Constantia" pitchFamily="16" charset="0"/>
              </a:rPr>
              <a:t>Elementary school teacher for many years</a:t>
            </a:r>
          </a:p>
          <a:p>
            <a:pPr>
              <a:buFont typeface="Constantia"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Constantia" pitchFamily="16" charset="0"/>
              </a:rPr>
              <a:t>In her mid-thirties traveled to the French Alps where she met Lama Chime Rinpoche</a:t>
            </a:r>
          </a:p>
          <a:p>
            <a:pPr>
              <a:buFont typeface="Constantia"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Constantia" pitchFamily="16" charset="0"/>
              </a:rPr>
              <a:t>Ordained as a novice in 1974</a:t>
            </a:r>
          </a:p>
          <a:p>
            <a:pPr>
              <a:buFont typeface="Constantia"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dirty="0">
                <a:solidFill>
                  <a:srgbClr val="000000"/>
                </a:solidFill>
                <a:latin typeface="Constantia" pitchFamily="16" charset="0"/>
              </a:rPr>
              <a:t>1981 fully ordained in Chinese lineage in Hong Kong</a:t>
            </a:r>
          </a:p>
          <a:p>
            <a:pPr>
              <a:buFont typeface="Constantia"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Constantia" pitchFamily="16" charset="0"/>
              </a:rPr>
              <a:t>Currently abbess of </a:t>
            </a:r>
            <a:r>
              <a:rPr lang="en-US" sz="2400" dirty="0" err="1">
                <a:solidFill>
                  <a:srgbClr val="000000"/>
                </a:solidFill>
                <a:latin typeface="Constantia" pitchFamily="16" charset="0"/>
              </a:rPr>
              <a:t>Gampo</a:t>
            </a:r>
            <a:r>
              <a:rPr lang="en-US" sz="2400" dirty="0">
                <a:solidFill>
                  <a:srgbClr val="000000"/>
                </a:solidFill>
                <a:latin typeface="Constantia" pitchFamily="16" charset="0"/>
              </a:rPr>
              <a:t> Abbey in rural Cape Breton, Nova Scotia</a:t>
            </a:r>
          </a:p>
          <a:p>
            <a:pPr>
              <a:buFont typeface="Constantia" pitchFamily="16"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Constantia" pitchFamily="16" charset="0"/>
              </a:rPr>
              <a:t>Author of many books on Buddhism</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457200" y="273050"/>
            <a:ext cx="8229600" cy="565150"/>
          </a:xfrm>
          <a:prstGeom prst="rect">
            <a:avLst/>
          </a:prstGeom>
          <a:noFill/>
          <a:ln w="9525">
            <a:noFill/>
            <a:round/>
            <a:headEnd/>
            <a:tailEnd/>
          </a:ln>
          <a:effectLst/>
        </p:spPr>
        <p:txBody>
          <a:bodyPr anchor="b"/>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a:solidFill>
                  <a:srgbClr val="000000"/>
                </a:solidFill>
                <a:latin typeface="Garamond" pitchFamily="16" charset="0"/>
              </a:rPr>
              <a:t>Bhiksuni Karma Lekshe Tsomo, Ph.D</a:t>
            </a:r>
            <a:r>
              <a:rPr lang="en-US" sz="3200" b="1">
                <a:solidFill>
                  <a:srgbClr val="000000"/>
                </a:solidFill>
                <a:latin typeface="Garamond" pitchFamily="16" charset="0"/>
              </a:rPr>
              <a:t>.</a:t>
            </a:r>
          </a:p>
        </p:txBody>
      </p:sp>
      <p:sp>
        <p:nvSpPr>
          <p:cNvPr id="44035" name="Text Box 2"/>
          <p:cNvSpPr txBox="1">
            <a:spLocks noChangeArrowheads="1"/>
          </p:cNvSpPr>
          <p:nvPr/>
        </p:nvSpPr>
        <p:spPr bwMode="auto">
          <a:xfrm>
            <a:off x="457200" y="990600"/>
            <a:ext cx="5029200" cy="5638800"/>
          </a:xfrm>
          <a:prstGeom prst="rect">
            <a:avLst/>
          </a:prstGeom>
          <a:noFill/>
          <a:ln w="9525">
            <a:noFill/>
            <a:round/>
            <a:headEnd/>
            <a:tailEnd/>
          </a:ln>
          <a:effectLst/>
        </p:spPr>
        <p:txBody>
          <a:bodyPr/>
          <a:lstStyle/>
          <a:p>
            <a:pPr>
              <a:spcBef>
                <a:spcPts val="7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800" b="1">
                <a:solidFill>
                  <a:srgbClr val="000000"/>
                </a:solidFill>
                <a:latin typeface="Garamond" pitchFamily="16" charset="0"/>
              </a:rPr>
              <a:t>1982  Fully ordained in South Korea</a:t>
            </a:r>
          </a:p>
          <a:p>
            <a:pPr>
              <a:spcBef>
                <a:spcPts val="7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800">
                <a:solidFill>
                  <a:srgbClr val="000000"/>
                </a:solidFill>
                <a:latin typeface="Garamond" pitchFamily="16" charset="0"/>
              </a:rPr>
              <a:t>1986  Established Jamyang Foundation for the education of Himalayan nuns</a:t>
            </a:r>
          </a:p>
          <a:p>
            <a:pPr>
              <a:spcBef>
                <a:spcPts val="7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800" b="1">
                <a:solidFill>
                  <a:srgbClr val="5B3C33"/>
                </a:solidFill>
                <a:latin typeface="Garamond" pitchFamily="16" charset="0"/>
              </a:rPr>
              <a:t>1987  Co-founded Sakyadhita (Daughter of the Buddha) International </a:t>
            </a:r>
            <a:r>
              <a:rPr lang="en-US" sz="2800" b="1">
                <a:solidFill>
                  <a:srgbClr val="000000"/>
                </a:solidFill>
                <a:latin typeface="Garamond" pitchFamily="16" charset="0"/>
              </a:rPr>
              <a:t>Association of Buddhist Women</a:t>
            </a:r>
          </a:p>
          <a:p>
            <a:pPr>
              <a:spcBef>
                <a:spcPts val="7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800" b="1">
                <a:solidFill>
                  <a:srgbClr val="000000"/>
                </a:solidFill>
                <a:latin typeface="Garamond" pitchFamily="16" charset="0"/>
              </a:rPr>
              <a:t>2000-present  Associate Professor, Theology &amp; Religious Studies, USD</a:t>
            </a:r>
          </a:p>
        </p:txBody>
      </p:sp>
      <p:sp>
        <p:nvSpPr>
          <p:cNvPr id="44036" name="Text Box 3"/>
          <p:cNvSpPr txBox="1">
            <a:spLocks noChangeArrowheads="1"/>
          </p:cNvSpPr>
          <p:nvPr/>
        </p:nvSpPr>
        <p:spPr bwMode="auto">
          <a:xfrm flipV="1">
            <a:off x="381000" y="6173788"/>
            <a:ext cx="8458200" cy="460375"/>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a:solidFill>
                  <a:srgbClr val="000000"/>
                </a:solidFill>
                <a:latin typeface="Constantia" pitchFamily="16" charset="0"/>
              </a:rPr>
              <a:t>-</a:t>
            </a:r>
          </a:p>
        </p:txBody>
      </p:sp>
      <p:pic>
        <p:nvPicPr>
          <p:cNvPr id="44037" name="Picture 4"/>
          <p:cNvPicPr>
            <a:picLocks noChangeAspect="1" noChangeArrowheads="1"/>
          </p:cNvPicPr>
          <p:nvPr/>
        </p:nvPicPr>
        <p:blipFill>
          <a:blip r:embed="rId3" cstate="print"/>
          <a:srcRect t="4916" b="-4909"/>
          <a:stretch>
            <a:fillRect/>
          </a:stretch>
        </p:blipFill>
        <p:spPr bwMode="auto">
          <a:xfrm>
            <a:off x="5562600" y="1371600"/>
            <a:ext cx="3397250" cy="48672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
          <p:cNvPicPr>
            <a:picLocks noChangeAspect="1" noChangeArrowheads="1"/>
          </p:cNvPicPr>
          <p:nvPr/>
        </p:nvPicPr>
        <p:blipFill>
          <a:blip r:embed="rId3" cstate="print">
            <a:lum bright="-6000" contrast="8000"/>
          </a:blip>
          <a:srcRect/>
          <a:stretch>
            <a:fillRect/>
          </a:stretch>
        </p:blipFill>
        <p:spPr bwMode="auto">
          <a:xfrm>
            <a:off x="533400" y="1143000"/>
            <a:ext cx="3200400" cy="3595688"/>
          </a:xfrm>
          <a:prstGeom prst="rect">
            <a:avLst/>
          </a:prstGeom>
          <a:noFill/>
          <a:ln w="9525">
            <a:noFill/>
            <a:round/>
            <a:headEnd/>
            <a:tailEnd/>
          </a:ln>
          <a:effectLst/>
        </p:spPr>
      </p:pic>
      <p:pic>
        <p:nvPicPr>
          <p:cNvPr id="45059" name="Picture 2"/>
          <p:cNvPicPr>
            <a:picLocks noChangeAspect="1" noChangeArrowheads="1"/>
          </p:cNvPicPr>
          <p:nvPr/>
        </p:nvPicPr>
        <p:blipFill>
          <a:blip r:embed="rId4" cstate="print"/>
          <a:srcRect/>
          <a:stretch>
            <a:fillRect/>
          </a:stretch>
        </p:blipFill>
        <p:spPr bwMode="auto">
          <a:xfrm>
            <a:off x="1143000" y="5029200"/>
            <a:ext cx="2114550" cy="742950"/>
          </a:xfrm>
          <a:prstGeom prst="rect">
            <a:avLst/>
          </a:prstGeom>
          <a:noFill/>
          <a:ln w="9525">
            <a:noFill/>
            <a:round/>
            <a:headEnd/>
            <a:tailEnd/>
          </a:ln>
          <a:effectLst/>
        </p:spPr>
      </p:pic>
      <p:pic>
        <p:nvPicPr>
          <p:cNvPr id="45060" name="Picture 3"/>
          <p:cNvPicPr>
            <a:picLocks noChangeAspect="1" noChangeArrowheads="1"/>
          </p:cNvPicPr>
          <p:nvPr/>
        </p:nvPicPr>
        <p:blipFill>
          <a:blip r:embed="rId5" cstate="print">
            <a:lum bright="10000" contrast="10000"/>
          </a:blip>
          <a:srcRect/>
          <a:stretch>
            <a:fillRect/>
          </a:stretch>
        </p:blipFill>
        <p:spPr bwMode="auto">
          <a:xfrm>
            <a:off x="4572000" y="3686175"/>
            <a:ext cx="3624263" cy="3171825"/>
          </a:xfrm>
          <a:prstGeom prst="rect">
            <a:avLst/>
          </a:prstGeom>
          <a:noFill/>
          <a:ln w="9525">
            <a:noFill/>
            <a:round/>
            <a:headEnd/>
            <a:tailEnd/>
          </a:ln>
          <a:effectLst/>
        </p:spPr>
      </p:pic>
      <p:sp>
        <p:nvSpPr>
          <p:cNvPr id="45061" name="Text Box 4"/>
          <p:cNvSpPr txBox="1">
            <a:spLocks noChangeArrowheads="1"/>
          </p:cNvSpPr>
          <p:nvPr/>
        </p:nvSpPr>
        <p:spPr bwMode="auto">
          <a:xfrm>
            <a:off x="3962400" y="1143000"/>
            <a:ext cx="4343400" cy="2289175"/>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D0D0D"/>
                </a:solidFill>
                <a:latin typeface="Garamond" pitchFamily="16" charset="0"/>
              </a:rPr>
              <a:t>1971  B.A. History, UCLA</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D0D0D"/>
                </a:solidFill>
                <a:latin typeface="Garamond" pitchFamily="16" charset="0"/>
              </a:rPr>
              <a:t>1977  Ordained as a nun in   	</a:t>
            </a:r>
            <a:r>
              <a:rPr lang="en-US" sz="2400" dirty="0" err="1">
                <a:solidFill>
                  <a:srgbClr val="0D0D0D"/>
                </a:solidFill>
                <a:latin typeface="Garamond" pitchFamily="16" charset="0"/>
              </a:rPr>
              <a:t>Dharamsala</a:t>
            </a:r>
            <a:r>
              <a:rPr lang="en-US" sz="2400" dirty="0">
                <a:solidFill>
                  <a:srgbClr val="0D0D0D"/>
                </a:solidFill>
                <a:latin typeface="Garamond" pitchFamily="16" charset="0"/>
              </a:rPr>
              <a:t>, India</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b="1" dirty="0">
                <a:solidFill>
                  <a:srgbClr val="0D0D0D"/>
                </a:solidFill>
                <a:latin typeface="Garamond" pitchFamily="16" charset="0"/>
              </a:rPr>
              <a:t>1987  Full ordination in Taiwan</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D0D0D"/>
                </a:solidFill>
                <a:latin typeface="Garamond" pitchFamily="16" charset="0"/>
              </a:rPr>
              <a:t>2003  Established </a:t>
            </a:r>
            <a:r>
              <a:rPr lang="en-US" sz="2400" dirty="0" err="1" smtClean="0">
                <a:solidFill>
                  <a:srgbClr val="0D0D0D"/>
                </a:solidFill>
                <a:latin typeface="Garamond" pitchFamily="16" charset="0"/>
              </a:rPr>
              <a:t>Sravasti</a:t>
            </a:r>
            <a:r>
              <a:rPr lang="en-US" sz="2400" dirty="0" smtClean="0">
                <a:solidFill>
                  <a:srgbClr val="0D0D0D"/>
                </a:solidFill>
                <a:latin typeface="Garamond" pitchFamily="16" charset="0"/>
              </a:rPr>
              <a:t> </a:t>
            </a:r>
            <a:r>
              <a:rPr lang="en-US" sz="2400" dirty="0">
                <a:solidFill>
                  <a:srgbClr val="0D0D0D"/>
                </a:solidFill>
                <a:latin typeface="Garamond" pitchFamily="16" charset="0"/>
              </a:rPr>
              <a:t>Abbey in Washington State</a:t>
            </a:r>
          </a:p>
        </p:txBody>
      </p:sp>
      <p:sp>
        <p:nvSpPr>
          <p:cNvPr id="45062" name="Text Box 5"/>
          <p:cNvSpPr txBox="1">
            <a:spLocks noChangeArrowheads="1"/>
          </p:cNvSpPr>
          <p:nvPr/>
        </p:nvSpPr>
        <p:spPr bwMode="auto">
          <a:xfrm>
            <a:off x="457200" y="228600"/>
            <a:ext cx="8153400" cy="581025"/>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a:solidFill>
                  <a:srgbClr val="000000"/>
                </a:solidFill>
                <a:latin typeface="Garamond" pitchFamily="16" charset="0"/>
              </a:rPr>
              <a:t>Bhiksuni Thubten Chodron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1"/>
          <p:cNvPicPr>
            <a:picLocks noChangeAspect="1" noChangeArrowheads="1"/>
          </p:cNvPicPr>
          <p:nvPr/>
        </p:nvPicPr>
        <p:blipFill>
          <a:blip r:embed="rId3" cstate="print"/>
          <a:srcRect/>
          <a:stretch>
            <a:fillRect/>
          </a:stretch>
        </p:blipFill>
        <p:spPr bwMode="auto">
          <a:xfrm>
            <a:off x="1981200" y="1981200"/>
            <a:ext cx="2237492" cy="3276600"/>
          </a:xfrm>
          <a:prstGeom prst="rect">
            <a:avLst/>
          </a:prstGeom>
          <a:noFill/>
          <a:ln w="9525">
            <a:noFill/>
            <a:round/>
            <a:headEnd/>
            <a:tailEnd/>
          </a:ln>
          <a:effectLst/>
        </p:spPr>
      </p:pic>
      <p:pic>
        <p:nvPicPr>
          <p:cNvPr id="39940" name="Picture 3"/>
          <p:cNvPicPr>
            <a:picLocks noChangeAspect="1" noChangeArrowheads="1"/>
          </p:cNvPicPr>
          <p:nvPr/>
        </p:nvPicPr>
        <p:blipFill>
          <a:blip r:embed="rId4" cstate="print"/>
          <a:srcRect t="4916" b="-4909"/>
          <a:stretch>
            <a:fillRect/>
          </a:stretch>
        </p:blipFill>
        <p:spPr bwMode="auto">
          <a:xfrm>
            <a:off x="5638800" y="-152400"/>
            <a:ext cx="2209800" cy="3372365"/>
          </a:xfrm>
          <a:prstGeom prst="rect">
            <a:avLst/>
          </a:prstGeom>
          <a:noFill/>
          <a:ln w="9525">
            <a:noFill/>
            <a:round/>
            <a:headEnd/>
            <a:tailEnd/>
          </a:ln>
          <a:effectLst/>
        </p:spPr>
      </p:pic>
      <p:pic>
        <p:nvPicPr>
          <p:cNvPr id="39941" name="Picture 4"/>
          <p:cNvPicPr>
            <a:picLocks noChangeAspect="1" noChangeArrowheads="1"/>
          </p:cNvPicPr>
          <p:nvPr/>
        </p:nvPicPr>
        <p:blipFill>
          <a:blip r:embed="rId5" cstate="print"/>
          <a:srcRect/>
          <a:stretch>
            <a:fillRect/>
          </a:stretch>
        </p:blipFill>
        <p:spPr bwMode="auto">
          <a:xfrm>
            <a:off x="1371600" y="0"/>
            <a:ext cx="2695903" cy="2057400"/>
          </a:xfrm>
          <a:prstGeom prst="rect">
            <a:avLst/>
          </a:prstGeom>
          <a:noFill/>
          <a:ln w="9525">
            <a:noFill/>
            <a:round/>
            <a:headEnd/>
            <a:tailEnd/>
          </a:ln>
          <a:effectLst/>
        </p:spPr>
      </p:pic>
      <p:pic>
        <p:nvPicPr>
          <p:cNvPr id="39945" name="Picture 8"/>
          <p:cNvPicPr>
            <a:picLocks noChangeAspect="1" noChangeArrowheads="1"/>
          </p:cNvPicPr>
          <p:nvPr/>
        </p:nvPicPr>
        <p:blipFill>
          <a:blip r:embed="rId6" cstate="print"/>
          <a:srcRect/>
          <a:stretch>
            <a:fillRect/>
          </a:stretch>
        </p:blipFill>
        <p:spPr bwMode="auto">
          <a:xfrm>
            <a:off x="7467600" y="0"/>
            <a:ext cx="1741306" cy="4495800"/>
          </a:xfrm>
          <a:prstGeom prst="rect">
            <a:avLst/>
          </a:prstGeom>
          <a:noFill/>
          <a:ln w="9525">
            <a:noFill/>
            <a:round/>
            <a:headEnd/>
            <a:tailEnd/>
          </a:ln>
          <a:effectLst/>
        </p:spPr>
      </p:pic>
      <p:pic>
        <p:nvPicPr>
          <p:cNvPr id="39946" name="Picture 9"/>
          <p:cNvPicPr>
            <a:picLocks noChangeAspect="1" noChangeArrowheads="1"/>
          </p:cNvPicPr>
          <p:nvPr/>
        </p:nvPicPr>
        <p:blipFill>
          <a:blip r:embed="rId7" cstate="print"/>
          <a:srcRect l="19127" t="1691" r="30760" b="29655"/>
          <a:stretch>
            <a:fillRect/>
          </a:stretch>
        </p:blipFill>
        <p:spPr bwMode="auto">
          <a:xfrm>
            <a:off x="1904999" y="4724400"/>
            <a:ext cx="2308225" cy="2133600"/>
          </a:xfrm>
          <a:prstGeom prst="rect">
            <a:avLst/>
          </a:prstGeom>
          <a:noFill/>
          <a:ln w="9525">
            <a:noFill/>
            <a:round/>
            <a:headEnd/>
            <a:tailEnd/>
          </a:ln>
          <a:effectLst/>
        </p:spPr>
      </p:pic>
      <p:pic>
        <p:nvPicPr>
          <p:cNvPr id="93185" name="Picture 1" descr="C:\Users\owner\Pictures\AfB Pictures\ayyaAB-150x150.jpg"/>
          <p:cNvPicPr>
            <a:picLocks noChangeAspect="1" noChangeArrowheads="1"/>
          </p:cNvPicPr>
          <p:nvPr/>
        </p:nvPicPr>
        <p:blipFill>
          <a:blip r:embed="rId8" cstate="print"/>
          <a:srcRect/>
          <a:stretch>
            <a:fillRect/>
          </a:stretch>
        </p:blipFill>
        <p:spPr bwMode="auto">
          <a:xfrm>
            <a:off x="5562600" y="2438400"/>
            <a:ext cx="2209800" cy="2209800"/>
          </a:xfrm>
          <a:prstGeom prst="rect">
            <a:avLst/>
          </a:prstGeom>
          <a:noFill/>
        </p:spPr>
      </p:pic>
      <p:pic>
        <p:nvPicPr>
          <p:cNvPr id="93186" name="Picture 2" descr="C:\Users\owner\Pictures\AfB Pictures\may-2-2013-graZ-150x150.jpg"/>
          <p:cNvPicPr>
            <a:picLocks noChangeAspect="1" noChangeArrowheads="1"/>
          </p:cNvPicPr>
          <p:nvPr/>
        </p:nvPicPr>
        <p:blipFill>
          <a:blip r:embed="rId9" cstate="print"/>
          <a:srcRect/>
          <a:stretch>
            <a:fillRect/>
          </a:stretch>
        </p:blipFill>
        <p:spPr bwMode="auto">
          <a:xfrm>
            <a:off x="5334000" y="4572000"/>
            <a:ext cx="2286000" cy="2286000"/>
          </a:xfrm>
          <a:prstGeom prst="rect">
            <a:avLst/>
          </a:prstGeom>
          <a:noFill/>
        </p:spPr>
      </p:pic>
      <p:pic>
        <p:nvPicPr>
          <p:cNvPr id="17" name="Picture 16" descr="Ayya Sobhana.jpg"/>
          <p:cNvPicPr>
            <a:picLocks noChangeAspect="1"/>
          </p:cNvPicPr>
          <p:nvPr/>
        </p:nvPicPr>
        <p:blipFill>
          <a:blip r:embed="rId10" cstate="print"/>
          <a:stretch>
            <a:fillRect/>
          </a:stretch>
        </p:blipFill>
        <p:spPr>
          <a:xfrm>
            <a:off x="3733800" y="-228600"/>
            <a:ext cx="1924393" cy="2667000"/>
          </a:xfrm>
          <a:prstGeom prst="rect">
            <a:avLst/>
          </a:prstGeom>
        </p:spPr>
      </p:pic>
      <p:pic>
        <p:nvPicPr>
          <p:cNvPr id="2050" name="Picture 2" descr="C:\Users\owner\Pictures\AfB Pictures\Bhikkhuni-Visuddhi.jpg"/>
          <p:cNvPicPr>
            <a:picLocks noChangeAspect="1" noChangeArrowheads="1"/>
          </p:cNvPicPr>
          <p:nvPr/>
        </p:nvPicPr>
        <p:blipFill>
          <a:blip r:embed="rId11" cstate="print"/>
          <a:srcRect/>
          <a:stretch>
            <a:fillRect/>
          </a:stretch>
        </p:blipFill>
        <p:spPr bwMode="auto">
          <a:xfrm>
            <a:off x="7239000" y="4481764"/>
            <a:ext cx="1905000" cy="2376236"/>
          </a:xfrm>
          <a:prstGeom prst="rect">
            <a:avLst/>
          </a:prstGeom>
          <a:noFill/>
        </p:spPr>
      </p:pic>
      <p:pic>
        <p:nvPicPr>
          <p:cNvPr id="1026" name="Picture 2" descr="C:\Users\owner\Pictures\AfB Pictures\amma-bio-pic.jpg"/>
          <p:cNvPicPr>
            <a:picLocks noChangeAspect="1" noChangeArrowheads="1"/>
          </p:cNvPicPr>
          <p:nvPr/>
        </p:nvPicPr>
        <p:blipFill>
          <a:blip r:embed="rId12" cstate="print"/>
          <a:srcRect/>
          <a:stretch>
            <a:fillRect/>
          </a:stretch>
        </p:blipFill>
        <p:spPr bwMode="auto">
          <a:xfrm>
            <a:off x="4093335" y="2438400"/>
            <a:ext cx="1469265" cy="2292699"/>
          </a:xfrm>
          <a:prstGeom prst="rect">
            <a:avLst/>
          </a:prstGeom>
          <a:noFill/>
        </p:spPr>
      </p:pic>
      <p:pic>
        <p:nvPicPr>
          <p:cNvPr id="39939" name="Picture 2"/>
          <p:cNvPicPr>
            <a:picLocks noChangeAspect="1" noChangeArrowheads="1"/>
          </p:cNvPicPr>
          <p:nvPr/>
        </p:nvPicPr>
        <p:blipFill>
          <a:blip r:embed="rId13" cstate="print"/>
          <a:srcRect/>
          <a:stretch>
            <a:fillRect/>
          </a:stretch>
        </p:blipFill>
        <p:spPr bwMode="auto">
          <a:xfrm>
            <a:off x="0" y="-228600"/>
            <a:ext cx="2057400" cy="3263462"/>
          </a:xfrm>
          <a:prstGeom prst="rect">
            <a:avLst/>
          </a:prstGeom>
          <a:noFill/>
          <a:ln w="9525">
            <a:noFill/>
            <a:round/>
            <a:headEnd/>
            <a:tailEnd/>
          </a:ln>
          <a:effectLst/>
        </p:spPr>
      </p:pic>
      <p:pic>
        <p:nvPicPr>
          <p:cNvPr id="39944" name="Picture 7"/>
          <p:cNvPicPr>
            <a:picLocks noChangeAspect="1" noChangeArrowheads="1"/>
          </p:cNvPicPr>
          <p:nvPr/>
        </p:nvPicPr>
        <p:blipFill>
          <a:blip r:embed="rId14" cstate="print"/>
          <a:srcRect/>
          <a:stretch>
            <a:fillRect/>
          </a:stretch>
        </p:blipFill>
        <p:spPr bwMode="auto">
          <a:xfrm>
            <a:off x="0" y="2286000"/>
            <a:ext cx="2133600" cy="2141538"/>
          </a:xfrm>
          <a:prstGeom prst="rect">
            <a:avLst/>
          </a:prstGeom>
          <a:noFill/>
          <a:ln w="9525">
            <a:noFill/>
            <a:round/>
            <a:headEnd/>
            <a:tailEnd/>
          </a:ln>
          <a:effectLst/>
        </p:spPr>
      </p:pic>
      <p:sp>
        <p:nvSpPr>
          <p:cNvPr id="16" name="TextBox 15"/>
          <p:cNvSpPr txBox="1"/>
          <p:nvPr/>
        </p:nvSpPr>
        <p:spPr>
          <a:xfrm>
            <a:off x="1524000" y="4114800"/>
            <a:ext cx="5791200" cy="584775"/>
          </a:xfrm>
          <a:prstGeom prst="rect">
            <a:avLst/>
          </a:prstGeom>
          <a:noFill/>
        </p:spPr>
        <p:txBody>
          <a:bodyPr wrap="square" rtlCol="0">
            <a:spAutoFit/>
          </a:bodyPr>
          <a:lstStyle/>
          <a:p>
            <a:r>
              <a:rPr lang="en-US" sz="3200" b="1" dirty="0" smtClean="0">
                <a:solidFill>
                  <a:srgbClr val="FFFF00"/>
                </a:solidFill>
                <a:latin typeface="Lucida Handwriting" pitchFamily="66" charset="0"/>
              </a:rPr>
              <a:t>Some of Today’s Sisters</a:t>
            </a:r>
            <a:endParaRPr lang="en-US" sz="3200" b="1" dirty="0">
              <a:solidFill>
                <a:srgbClr val="FFFF00"/>
              </a:solidFill>
              <a:latin typeface="Lucida Handwriting" pitchFamily="66" charset="0"/>
            </a:endParaRPr>
          </a:p>
        </p:txBody>
      </p:sp>
      <p:pic>
        <p:nvPicPr>
          <p:cNvPr id="39943" name="Picture 6"/>
          <p:cNvPicPr>
            <a:picLocks noChangeAspect="1" noChangeArrowheads="1"/>
          </p:cNvPicPr>
          <p:nvPr/>
        </p:nvPicPr>
        <p:blipFill>
          <a:blip r:embed="rId15" cstate="print">
            <a:lum bright="-6000" contrast="8000"/>
          </a:blip>
          <a:srcRect/>
          <a:stretch>
            <a:fillRect/>
          </a:stretch>
        </p:blipFill>
        <p:spPr bwMode="auto">
          <a:xfrm>
            <a:off x="0" y="4419600"/>
            <a:ext cx="2194560" cy="2438400"/>
          </a:xfrm>
          <a:prstGeom prst="rect">
            <a:avLst/>
          </a:prstGeom>
          <a:noFill/>
          <a:ln w="9525">
            <a:noFill/>
            <a:round/>
            <a:headEnd/>
            <a:tailEnd/>
          </a:ln>
          <a:effectLst/>
        </p:spPr>
      </p:pic>
      <p:pic>
        <p:nvPicPr>
          <p:cNvPr id="148481" name="Picture 1" descr="C:\Users\owner\Pictures\AfB Pictures\pioneering-640x320[1].jpg"/>
          <p:cNvPicPr>
            <a:picLocks noChangeAspect="1" noChangeArrowheads="1"/>
          </p:cNvPicPr>
          <p:nvPr/>
        </p:nvPicPr>
        <p:blipFill>
          <a:blip r:embed="rId16" cstate="print"/>
          <a:srcRect/>
          <a:stretch>
            <a:fillRect/>
          </a:stretch>
        </p:blipFill>
        <p:spPr bwMode="auto">
          <a:xfrm>
            <a:off x="3733800" y="4572000"/>
            <a:ext cx="1823013" cy="228600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1"/>
          <p:cNvSpPr txBox="1">
            <a:spLocks noChangeArrowheads="1"/>
          </p:cNvSpPr>
          <p:nvPr/>
        </p:nvSpPr>
        <p:spPr bwMode="auto">
          <a:xfrm>
            <a:off x="457200" y="304800"/>
            <a:ext cx="8229600" cy="1600200"/>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a:solidFill>
                  <a:srgbClr val="000000"/>
                </a:solidFill>
                <a:latin typeface="Garamond" pitchFamily="16" charset="0"/>
              </a:rPr>
              <a:t>1998 International Full Ordination </a:t>
            </a:r>
            <a:br>
              <a:rPr lang="en-US" sz="4000" b="1">
                <a:solidFill>
                  <a:srgbClr val="000000"/>
                </a:solidFill>
                <a:latin typeface="Garamond" pitchFamily="16" charset="0"/>
              </a:rPr>
            </a:br>
            <a:r>
              <a:rPr lang="en-US" sz="4000" b="1">
                <a:solidFill>
                  <a:srgbClr val="000000"/>
                </a:solidFill>
                <a:latin typeface="Garamond" pitchFamily="16" charset="0"/>
              </a:rPr>
              <a:t>Ceremony in Bodhgaya, India</a:t>
            </a:r>
          </a:p>
        </p:txBody>
      </p:sp>
      <p:pic>
        <p:nvPicPr>
          <p:cNvPr id="46083" name="Picture 2"/>
          <p:cNvPicPr>
            <a:picLocks noChangeAspect="1" noChangeArrowheads="1"/>
          </p:cNvPicPr>
          <p:nvPr/>
        </p:nvPicPr>
        <p:blipFill>
          <a:blip r:embed="rId3" cstate="print">
            <a:lum bright="4000" contrast="4000"/>
          </a:blip>
          <a:srcRect/>
          <a:stretch>
            <a:fillRect/>
          </a:stretch>
        </p:blipFill>
        <p:spPr bwMode="auto">
          <a:xfrm>
            <a:off x="1676400" y="1828800"/>
            <a:ext cx="5797550" cy="3508375"/>
          </a:xfrm>
          <a:prstGeom prst="rect">
            <a:avLst/>
          </a:prstGeom>
          <a:noFill/>
          <a:ln w="9525">
            <a:noFill/>
            <a:round/>
            <a:headEnd/>
            <a:tailEnd/>
          </a:ln>
          <a:effectLst/>
        </p:spPr>
      </p:pic>
      <p:sp>
        <p:nvSpPr>
          <p:cNvPr id="46084" name="Text Box 3"/>
          <p:cNvSpPr txBox="1">
            <a:spLocks noChangeArrowheads="1"/>
          </p:cNvSpPr>
          <p:nvPr/>
        </p:nvSpPr>
        <p:spPr bwMode="auto">
          <a:xfrm>
            <a:off x="838200" y="5473700"/>
            <a:ext cx="7543800" cy="1373188"/>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i="1">
                <a:solidFill>
                  <a:srgbClr val="000000"/>
                </a:solidFill>
                <a:latin typeface="Garamond" pitchFamily="16" charset="0"/>
              </a:rPr>
              <a:t>Bhikshuni</a:t>
            </a:r>
            <a:r>
              <a:rPr lang="en-US" sz="2800">
                <a:solidFill>
                  <a:srgbClr val="000000"/>
                </a:solidFill>
                <a:latin typeface="Garamond" pitchFamily="16" charset="0"/>
              </a:rPr>
              <a:t>s-to-be pay respects to their</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000000"/>
                </a:solidFill>
                <a:latin typeface="Garamond" pitchFamily="16" charset="0"/>
              </a:rPr>
              <a:t>preceptors, Bhiksunis Thubten Chodron &amp; </a:t>
            </a: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000000"/>
                </a:solidFill>
                <a:latin typeface="Garamond" pitchFamily="16" charset="0"/>
              </a:rPr>
              <a:t>Karma Lekshe Tsomo</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1"/>
          <p:cNvSpPr txBox="1">
            <a:spLocks noChangeArrowheads="1"/>
          </p:cNvSpPr>
          <p:nvPr/>
        </p:nvSpPr>
        <p:spPr bwMode="auto">
          <a:xfrm>
            <a:off x="381000" y="4267200"/>
            <a:ext cx="8229600" cy="2286000"/>
          </a:xfrm>
          <a:prstGeom prst="rect">
            <a:avLst/>
          </a:prstGeom>
          <a:noFill/>
          <a:ln w="9525">
            <a:noFill/>
            <a:round/>
            <a:headEnd/>
            <a:tailEnd/>
          </a:ln>
          <a:effectLst/>
        </p:spPr>
        <p:txBody>
          <a:bodyPr anchor="ct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u="sng" dirty="0">
                <a:solidFill>
                  <a:srgbClr val="000000"/>
                </a:solidFill>
                <a:latin typeface="Constantia" pitchFamily="16" charset="0"/>
              </a:rPr>
              <a:t>1988</a:t>
            </a:r>
            <a:r>
              <a:rPr lang="en-US" sz="2800" dirty="0">
                <a:solidFill>
                  <a:srgbClr val="000000"/>
                </a:solidFill>
                <a:latin typeface="Constantia" pitchFamily="16" charset="0"/>
              </a:rPr>
              <a:t> –Five Sri Lankan ten-precept nuns (including Ayya Khema) were </a:t>
            </a:r>
            <a:r>
              <a:rPr lang="en-US" sz="2800" dirty="0" smtClean="0">
                <a:solidFill>
                  <a:srgbClr val="000000"/>
                </a:solidFill>
                <a:latin typeface="Constantia" pitchFamily="16" charset="0"/>
              </a:rPr>
              <a:t>fully ordained as bhikkhunis </a:t>
            </a:r>
            <a:r>
              <a:rPr lang="en-US" sz="2800" dirty="0">
                <a:solidFill>
                  <a:srgbClr val="000000"/>
                </a:solidFill>
                <a:latin typeface="Constantia" pitchFamily="16" charset="0"/>
              </a:rPr>
              <a:t>at </a:t>
            </a:r>
            <a:r>
              <a:rPr lang="en-US" sz="2800" dirty="0" err="1">
                <a:solidFill>
                  <a:srgbClr val="000000"/>
                </a:solidFill>
                <a:latin typeface="Constantia" pitchFamily="16" charset="0"/>
              </a:rPr>
              <a:t>Hsi</a:t>
            </a:r>
            <a:r>
              <a:rPr lang="en-US" sz="2800" dirty="0">
                <a:solidFill>
                  <a:srgbClr val="000000"/>
                </a:solidFill>
                <a:latin typeface="Constantia" pitchFamily="16" charset="0"/>
              </a:rPr>
              <a:t> Lai </a:t>
            </a:r>
            <a:r>
              <a:rPr lang="en-US" sz="2800" dirty="0" smtClean="0">
                <a:solidFill>
                  <a:srgbClr val="000000"/>
                </a:solidFill>
                <a:latin typeface="Constantia" pitchFamily="16" charset="0"/>
              </a:rPr>
              <a:t>Temple </a:t>
            </a:r>
            <a:r>
              <a:rPr lang="en-US" sz="2800" dirty="0">
                <a:solidFill>
                  <a:srgbClr val="000000"/>
                </a:solidFill>
                <a:latin typeface="Constantia" pitchFamily="16" charset="0"/>
              </a:rPr>
              <a:t>in </a:t>
            </a:r>
            <a:r>
              <a:rPr lang="en-US" sz="2800" dirty="0" smtClean="0">
                <a:solidFill>
                  <a:srgbClr val="000000"/>
                </a:solidFill>
                <a:latin typeface="Constantia" pitchFamily="16" charset="0"/>
              </a:rPr>
              <a:t>Southern California </a:t>
            </a:r>
            <a:r>
              <a:rPr lang="en-US" sz="2800" dirty="0">
                <a:solidFill>
                  <a:srgbClr val="000000"/>
                </a:solidFill>
                <a:latin typeface="Constantia" pitchFamily="16" charset="0"/>
              </a:rPr>
              <a:t>by Taiwanese </a:t>
            </a:r>
            <a:r>
              <a:rPr lang="en-US" sz="2800" dirty="0" err="1" smtClean="0">
                <a:solidFill>
                  <a:srgbClr val="000000"/>
                </a:solidFill>
                <a:latin typeface="Constantia" pitchFamily="16" charset="0"/>
              </a:rPr>
              <a:t>bhikshus</a:t>
            </a:r>
            <a:r>
              <a:rPr lang="en-US" sz="2800" dirty="0" smtClean="0">
                <a:solidFill>
                  <a:srgbClr val="000000"/>
                </a:solidFill>
                <a:latin typeface="Constantia" pitchFamily="16" charset="0"/>
              </a:rPr>
              <a:t> </a:t>
            </a:r>
            <a:r>
              <a:rPr lang="en-US" sz="2800" dirty="0">
                <a:solidFill>
                  <a:srgbClr val="000000"/>
                </a:solidFill>
                <a:latin typeface="Constantia" pitchFamily="16" charset="0"/>
              </a:rPr>
              <a:t>and </a:t>
            </a:r>
            <a:r>
              <a:rPr lang="en-US" sz="2800" dirty="0" smtClean="0">
                <a:solidFill>
                  <a:srgbClr val="000000"/>
                </a:solidFill>
                <a:latin typeface="Constantia" pitchFamily="16" charset="0"/>
              </a:rPr>
              <a:t>bhikshunis as supported by elder Sri Lankan bhikkhu Ven. </a:t>
            </a:r>
            <a:r>
              <a:rPr lang="en-US" sz="2800" dirty="0" err="1" smtClean="0">
                <a:solidFill>
                  <a:srgbClr val="000000"/>
                </a:solidFill>
                <a:latin typeface="Constantia" pitchFamily="16" charset="0"/>
              </a:rPr>
              <a:t>Havenpola</a:t>
            </a:r>
            <a:r>
              <a:rPr lang="en-US" sz="2800" dirty="0" smtClean="0">
                <a:solidFill>
                  <a:srgbClr val="000000"/>
                </a:solidFill>
                <a:latin typeface="Constantia" pitchFamily="16" charset="0"/>
              </a:rPr>
              <a:t> </a:t>
            </a:r>
            <a:r>
              <a:rPr lang="en-US" sz="2800" dirty="0" err="1" smtClean="0">
                <a:solidFill>
                  <a:srgbClr val="000000"/>
                </a:solidFill>
                <a:latin typeface="Constantia" pitchFamily="16" charset="0"/>
              </a:rPr>
              <a:t>Ratanasara</a:t>
            </a:r>
            <a:r>
              <a:rPr lang="en-US" sz="2800" dirty="0" smtClean="0">
                <a:solidFill>
                  <a:srgbClr val="000000"/>
                </a:solidFill>
                <a:latin typeface="Constantia" pitchFamily="16" charset="0"/>
              </a:rPr>
              <a:t> and the newly-founded </a:t>
            </a:r>
            <a:r>
              <a:rPr lang="en-US" sz="2800" dirty="0" err="1" smtClean="0">
                <a:solidFill>
                  <a:srgbClr val="000000"/>
                </a:solidFill>
                <a:latin typeface="Constantia" pitchFamily="16" charset="0"/>
              </a:rPr>
              <a:t>Sakyadhita</a:t>
            </a:r>
            <a:r>
              <a:rPr lang="en-US" sz="2800" dirty="0" smtClean="0">
                <a:solidFill>
                  <a:srgbClr val="000000"/>
                </a:solidFill>
                <a:latin typeface="Constantia" pitchFamily="16" charset="0"/>
              </a:rPr>
              <a:t>.</a:t>
            </a:r>
            <a:endParaRPr lang="en-US" sz="2800" dirty="0">
              <a:solidFill>
                <a:srgbClr val="000000"/>
              </a:solidFill>
              <a:latin typeface="Constantia" pitchFamily="16" charset="0"/>
            </a:endParaRPr>
          </a:p>
        </p:txBody>
      </p:sp>
      <p:pic>
        <p:nvPicPr>
          <p:cNvPr id="47107" name="Picture 2"/>
          <p:cNvPicPr>
            <a:picLocks noChangeAspect="1" noChangeArrowheads="1"/>
          </p:cNvPicPr>
          <p:nvPr/>
        </p:nvPicPr>
        <p:blipFill>
          <a:blip r:embed="rId3" cstate="print"/>
          <a:srcRect/>
          <a:stretch>
            <a:fillRect/>
          </a:stretch>
        </p:blipFill>
        <p:spPr bwMode="auto">
          <a:xfrm>
            <a:off x="1676400" y="228601"/>
            <a:ext cx="5486400" cy="38100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
          <p:cNvSpPr txBox="1">
            <a:spLocks noChangeArrowheads="1"/>
          </p:cNvSpPr>
          <p:nvPr/>
        </p:nvSpPr>
        <p:spPr bwMode="auto">
          <a:xfrm>
            <a:off x="609600" y="152400"/>
            <a:ext cx="8229600" cy="1143000"/>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000000"/>
                </a:solidFill>
                <a:latin typeface="Constantia" pitchFamily="16" charset="0"/>
              </a:rPr>
              <a:t>Ayya Khema</a:t>
            </a:r>
            <a:br>
              <a:rPr lang="en-US" sz="2800">
                <a:solidFill>
                  <a:srgbClr val="000000"/>
                </a:solidFill>
                <a:latin typeface="Constantia" pitchFamily="16" charset="0"/>
              </a:rPr>
            </a:br>
            <a:r>
              <a:rPr lang="en-US" sz="2000">
                <a:solidFill>
                  <a:srgbClr val="FFFFFF"/>
                </a:solidFill>
                <a:latin typeface="Constantia" pitchFamily="16" charset="0"/>
              </a:rPr>
              <a:t> </a:t>
            </a:r>
            <a:r>
              <a:rPr lang="en-US" sz="2000">
                <a:solidFill>
                  <a:srgbClr val="000000"/>
                </a:solidFill>
                <a:latin typeface="Constantia" pitchFamily="16" charset="0"/>
              </a:rPr>
              <a:t>(b. Berlin 1923 – d. Buddhahaus, 1997)</a:t>
            </a:r>
          </a:p>
        </p:txBody>
      </p:sp>
      <p:sp>
        <p:nvSpPr>
          <p:cNvPr id="48131" name="Text Box 2"/>
          <p:cNvSpPr txBox="1">
            <a:spLocks noChangeArrowheads="1"/>
          </p:cNvSpPr>
          <p:nvPr/>
        </p:nvSpPr>
        <p:spPr bwMode="auto">
          <a:xfrm>
            <a:off x="4191000" y="1600200"/>
            <a:ext cx="4495800" cy="4525963"/>
          </a:xfrm>
          <a:prstGeom prst="rect">
            <a:avLst/>
          </a:prstGeom>
          <a:noFill/>
          <a:ln w="9525">
            <a:noFill/>
            <a:round/>
            <a:headEnd/>
            <a:tailEnd/>
          </a:ln>
          <a:effectLst/>
        </p:spPr>
        <p:txBody>
          <a:bodyPr/>
          <a:lstStyle/>
          <a:p>
            <a:pPr marL="342900" indent="-341313">
              <a:lnSpc>
                <a:spcPct val="80000"/>
              </a:lnSpc>
              <a:spcBef>
                <a:spcPts val="65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200" dirty="0">
                <a:solidFill>
                  <a:srgbClr val="000000"/>
                </a:solidFill>
                <a:latin typeface="Constantia" pitchFamily="16" charset="0"/>
              </a:rPr>
              <a:t>-</a:t>
            </a:r>
            <a:r>
              <a:rPr lang="en-US" sz="2600" dirty="0">
                <a:solidFill>
                  <a:srgbClr val="000000"/>
                </a:solidFill>
                <a:latin typeface="Constantia" pitchFamily="16" charset="0"/>
              </a:rPr>
              <a:t>1979 first Western woman to ordain as a Theravada </a:t>
            </a:r>
            <a:r>
              <a:rPr lang="en-US" sz="2600" dirty="0" err="1">
                <a:solidFill>
                  <a:srgbClr val="000000"/>
                </a:solidFill>
                <a:latin typeface="Constantia" pitchFamily="16" charset="0"/>
              </a:rPr>
              <a:t>samaneri</a:t>
            </a:r>
            <a:r>
              <a:rPr lang="en-US" sz="2600" dirty="0">
                <a:solidFill>
                  <a:srgbClr val="000000"/>
                </a:solidFill>
                <a:latin typeface="Constantia" pitchFamily="16" charset="0"/>
              </a:rPr>
              <a:t> .</a:t>
            </a:r>
          </a:p>
          <a:p>
            <a:pPr marL="342900" indent="-341313">
              <a:lnSpc>
                <a:spcPct val="80000"/>
              </a:lnSpc>
              <a:spcBef>
                <a:spcPts val="65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600" dirty="0">
                <a:solidFill>
                  <a:srgbClr val="000000"/>
                </a:solidFill>
                <a:latin typeface="Constantia" pitchFamily="16" charset="0"/>
              </a:rPr>
              <a:t>-1987 co-organized the first international conference of Buddhist nuns, resulting in the founding of </a:t>
            </a:r>
            <a:r>
              <a:rPr lang="en-US" sz="2600" dirty="0" err="1">
                <a:solidFill>
                  <a:srgbClr val="000000"/>
                </a:solidFill>
                <a:latin typeface="Constantia" pitchFamily="16" charset="0"/>
              </a:rPr>
              <a:t>Sakyadhita</a:t>
            </a:r>
            <a:r>
              <a:rPr lang="en-US" sz="2600" dirty="0">
                <a:solidFill>
                  <a:srgbClr val="000000"/>
                </a:solidFill>
                <a:latin typeface="Constantia" pitchFamily="16" charset="0"/>
              </a:rPr>
              <a:t>.</a:t>
            </a:r>
          </a:p>
          <a:p>
            <a:pPr marL="342900" indent="-341313">
              <a:lnSpc>
                <a:spcPct val="80000"/>
              </a:lnSpc>
              <a:spcBef>
                <a:spcPts val="65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600" dirty="0">
                <a:solidFill>
                  <a:srgbClr val="000000"/>
                </a:solidFill>
                <a:latin typeface="Constantia" pitchFamily="16" charset="0"/>
              </a:rPr>
              <a:t>-First Buddhist nun to address the U.N. in N.Y. in 1987.</a:t>
            </a:r>
          </a:p>
          <a:p>
            <a:pPr marL="342900" indent="-341313">
              <a:lnSpc>
                <a:spcPct val="80000"/>
              </a:lnSpc>
              <a:spcBef>
                <a:spcPts val="65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2600" b="1" dirty="0">
                <a:solidFill>
                  <a:srgbClr val="000000"/>
                </a:solidFill>
                <a:latin typeface="Constantia" pitchFamily="16" charset="0"/>
              </a:rPr>
              <a:t>-</a:t>
            </a:r>
            <a:r>
              <a:rPr lang="en-US" sz="2600" dirty="0">
                <a:solidFill>
                  <a:srgbClr val="000000"/>
                </a:solidFill>
                <a:latin typeface="Constantia" pitchFamily="16" charset="0"/>
              </a:rPr>
              <a:t>1988 fully ordained in </a:t>
            </a:r>
            <a:r>
              <a:rPr lang="en-US" sz="2600" dirty="0" smtClean="0">
                <a:solidFill>
                  <a:srgbClr val="000000"/>
                </a:solidFill>
                <a:latin typeface="Constantia" pitchFamily="16" charset="0"/>
              </a:rPr>
              <a:t>the Chinese (Taiwanese)</a:t>
            </a:r>
            <a:r>
              <a:rPr lang="en-US" sz="2600" dirty="0" err="1" smtClean="0">
                <a:solidFill>
                  <a:srgbClr val="000000"/>
                </a:solidFill>
                <a:latin typeface="Constantia" pitchFamily="16" charset="0"/>
              </a:rPr>
              <a:t>Hsi</a:t>
            </a:r>
            <a:r>
              <a:rPr lang="en-US" sz="2600" dirty="0" smtClean="0">
                <a:solidFill>
                  <a:srgbClr val="000000"/>
                </a:solidFill>
                <a:latin typeface="Constantia" pitchFamily="16" charset="0"/>
              </a:rPr>
              <a:t> </a:t>
            </a:r>
            <a:r>
              <a:rPr lang="en-US" sz="2600" dirty="0">
                <a:solidFill>
                  <a:srgbClr val="000000"/>
                </a:solidFill>
                <a:latin typeface="Constantia" pitchFamily="16" charset="0"/>
              </a:rPr>
              <a:t>Lai </a:t>
            </a:r>
            <a:r>
              <a:rPr lang="en-US" sz="2600" dirty="0" smtClean="0">
                <a:solidFill>
                  <a:srgbClr val="000000"/>
                </a:solidFill>
                <a:latin typeface="Constantia" pitchFamily="16" charset="0"/>
              </a:rPr>
              <a:t>Temple in Southern California</a:t>
            </a:r>
            <a:endParaRPr lang="en-US" sz="2600" dirty="0">
              <a:solidFill>
                <a:srgbClr val="000000"/>
              </a:solidFill>
              <a:latin typeface="Constantia" pitchFamily="16" charset="0"/>
            </a:endParaRPr>
          </a:p>
          <a:p>
            <a:pPr marL="342900" indent="-341313">
              <a:lnSpc>
                <a:spcPct val="80000"/>
              </a:lnSpc>
              <a:spcBef>
                <a:spcPts val="675"/>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700" dirty="0">
              <a:solidFill>
                <a:srgbClr val="000000"/>
              </a:solidFill>
              <a:latin typeface="Constantia" pitchFamily="16" charset="0"/>
            </a:endParaRPr>
          </a:p>
          <a:p>
            <a:pPr marL="342900" indent="-341313">
              <a:lnSpc>
                <a:spcPct val="80000"/>
              </a:lnSpc>
              <a:spcBef>
                <a:spcPts val="675"/>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700" dirty="0">
              <a:solidFill>
                <a:srgbClr val="000000"/>
              </a:solidFill>
              <a:latin typeface="Constantia" pitchFamily="16" charset="0"/>
            </a:endParaRPr>
          </a:p>
        </p:txBody>
      </p:sp>
      <p:pic>
        <p:nvPicPr>
          <p:cNvPr id="48132" name="Picture 3"/>
          <p:cNvPicPr>
            <a:picLocks noChangeAspect="1" noChangeArrowheads="1"/>
          </p:cNvPicPr>
          <p:nvPr/>
        </p:nvPicPr>
        <p:blipFill>
          <a:blip r:embed="rId3" cstate="print"/>
          <a:srcRect/>
          <a:stretch>
            <a:fillRect/>
          </a:stretch>
        </p:blipFill>
        <p:spPr bwMode="auto">
          <a:xfrm>
            <a:off x="1066800" y="1752600"/>
            <a:ext cx="2705100" cy="3962400"/>
          </a:xfrm>
          <a:prstGeom prst="rect">
            <a:avLst/>
          </a:prstGeom>
          <a:noFill/>
          <a:ln w="9525">
            <a:noFill/>
            <a:round/>
            <a:headEnd/>
            <a:tailEnd/>
          </a:ln>
          <a:effectLst/>
        </p:spPr>
      </p:pic>
      <p:sp>
        <p:nvSpPr>
          <p:cNvPr id="48133" name="Rectangle 4"/>
          <p:cNvSpPr>
            <a:spLocks noChangeArrowheads="1"/>
          </p:cNvSpPr>
          <p:nvPr/>
        </p:nvSpPr>
        <p:spPr bwMode="auto">
          <a:xfrm>
            <a:off x="1066800" y="6019800"/>
            <a:ext cx="7315200" cy="398463"/>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dirty="0">
                <a:solidFill>
                  <a:srgbClr val="C00000"/>
                </a:solidFill>
                <a:latin typeface="Constantia" pitchFamily="16" charset="0"/>
              </a:rPr>
              <a:t>The inspiration for the creation of the Alliance for </a:t>
            </a:r>
            <a:r>
              <a:rPr lang="en-US" sz="2000" dirty="0" err="1">
                <a:solidFill>
                  <a:srgbClr val="C00000"/>
                </a:solidFill>
                <a:latin typeface="Constantia" pitchFamily="16" charset="0"/>
              </a:rPr>
              <a:t>Bhikkhunis</a:t>
            </a:r>
            <a:endParaRPr lang="en-US" sz="2000" dirty="0">
              <a:solidFill>
                <a:srgbClr val="C00000"/>
              </a:solidFill>
              <a:latin typeface="Constantia" pitchFamily="1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1"/>
          <p:cNvSpPr txBox="1">
            <a:spLocks noChangeArrowheads="1"/>
          </p:cNvSpPr>
          <p:nvPr/>
        </p:nvSpPr>
        <p:spPr bwMode="auto">
          <a:xfrm>
            <a:off x="457200" y="152400"/>
            <a:ext cx="8229600" cy="1265238"/>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dirty="0">
                <a:solidFill>
                  <a:srgbClr val="000000"/>
                </a:solidFill>
                <a:latin typeface="Constantia" pitchFamily="16" charset="0"/>
              </a:rPr>
              <a:t>Theravada </a:t>
            </a:r>
            <a:r>
              <a:rPr lang="en-US" sz="3600" dirty="0" err="1" smtClean="0">
                <a:solidFill>
                  <a:srgbClr val="000000"/>
                </a:solidFill>
                <a:latin typeface="Constantia" pitchFamily="16" charset="0"/>
              </a:rPr>
              <a:t>Bhikkhuni</a:t>
            </a:r>
            <a:r>
              <a:rPr lang="en-US" sz="3600" dirty="0" smtClean="0">
                <a:solidFill>
                  <a:srgbClr val="000000"/>
                </a:solidFill>
                <a:latin typeface="Constantia" pitchFamily="16" charset="0"/>
              </a:rPr>
              <a:t> </a:t>
            </a:r>
            <a:r>
              <a:rPr lang="en-US" sz="3600" dirty="0" err="1" smtClean="0">
                <a:solidFill>
                  <a:srgbClr val="000000"/>
                </a:solidFill>
                <a:latin typeface="Constantia" pitchFamily="16" charset="0"/>
              </a:rPr>
              <a:t>Sangha</a:t>
            </a:r>
            <a:r>
              <a:rPr lang="en-US" sz="3600" dirty="0" smtClean="0">
                <a:solidFill>
                  <a:srgbClr val="000000"/>
                </a:solidFill>
                <a:latin typeface="Constantia" pitchFamily="16" charset="0"/>
              </a:rPr>
              <a:t> reestablished </a:t>
            </a:r>
            <a:r>
              <a:rPr lang="en-US" sz="3600" dirty="0">
                <a:solidFill>
                  <a:srgbClr val="000000"/>
                </a:solidFill>
                <a:latin typeface="Constantia" pitchFamily="16" charset="0"/>
              </a:rPr>
              <a:t>in Sri Lanka.</a:t>
            </a:r>
          </a:p>
        </p:txBody>
      </p:sp>
      <p:sp>
        <p:nvSpPr>
          <p:cNvPr id="49155" name="Text Box 2"/>
          <p:cNvSpPr txBox="1">
            <a:spLocks noChangeArrowheads="1"/>
          </p:cNvSpPr>
          <p:nvPr/>
        </p:nvSpPr>
        <p:spPr bwMode="auto">
          <a:xfrm>
            <a:off x="457200" y="4648200"/>
            <a:ext cx="8229600" cy="2057400"/>
          </a:xfrm>
          <a:prstGeom prst="rect">
            <a:avLst/>
          </a:prstGeom>
          <a:noFill/>
          <a:ln w="9525">
            <a:noFill/>
            <a:round/>
            <a:headEnd/>
            <a:tailEnd/>
          </a:ln>
          <a:effectLst/>
        </p:spPr>
        <p:txBody>
          <a:bodyPr/>
          <a:lstStyle/>
          <a:p>
            <a:pPr marL="341313" indent="-341313">
              <a:spcBef>
                <a:spcPts val="7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dirty="0">
                <a:solidFill>
                  <a:srgbClr val="000000"/>
                </a:solidFill>
                <a:latin typeface="Constantia" pitchFamily="16" charset="0"/>
              </a:rPr>
              <a:t>1996 – The Korean </a:t>
            </a:r>
            <a:r>
              <a:rPr lang="en-US" sz="2400" dirty="0" err="1" smtClean="0">
                <a:solidFill>
                  <a:srgbClr val="000000"/>
                </a:solidFill>
                <a:latin typeface="Constantia" pitchFamily="16" charset="0"/>
              </a:rPr>
              <a:t>Bhikkhu</a:t>
            </a:r>
            <a:r>
              <a:rPr lang="en-US" sz="2400" dirty="0" smtClean="0">
                <a:solidFill>
                  <a:srgbClr val="000000"/>
                </a:solidFill>
                <a:latin typeface="Constantia" pitchFamily="16" charset="0"/>
              </a:rPr>
              <a:t> &amp; </a:t>
            </a:r>
            <a:r>
              <a:rPr lang="en-US" sz="2400" dirty="0" err="1" smtClean="0">
                <a:solidFill>
                  <a:srgbClr val="000000"/>
                </a:solidFill>
                <a:latin typeface="Constantia" pitchFamily="16" charset="0"/>
              </a:rPr>
              <a:t>Bhikkhuni</a:t>
            </a:r>
            <a:r>
              <a:rPr lang="en-US" sz="2400" dirty="0" smtClean="0">
                <a:solidFill>
                  <a:srgbClr val="000000"/>
                </a:solidFill>
                <a:latin typeface="Constantia" pitchFamily="16" charset="0"/>
              </a:rPr>
              <a:t> </a:t>
            </a:r>
            <a:r>
              <a:rPr lang="en-US" sz="2400" dirty="0" err="1" smtClean="0">
                <a:solidFill>
                  <a:srgbClr val="000000"/>
                </a:solidFill>
                <a:latin typeface="Constantia" pitchFamily="16" charset="0"/>
              </a:rPr>
              <a:t>Sanghas</a:t>
            </a:r>
            <a:r>
              <a:rPr lang="en-US" sz="2400" dirty="0" smtClean="0">
                <a:solidFill>
                  <a:srgbClr val="000000"/>
                </a:solidFill>
                <a:latin typeface="Constantia" pitchFamily="16" charset="0"/>
              </a:rPr>
              <a:t> </a:t>
            </a:r>
            <a:r>
              <a:rPr lang="en-US" sz="2400" dirty="0">
                <a:solidFill>
                  <a:srgbClr val="000000"/>
                </a:solidFill>
                <a:latin typeface="Constantia" pitchFamily="16" charset="0"/>
              </a:rPr>
              <a:t>and Sri Lankan </a:t>
            </a:r>
            <a:r>
              <a:rPr lang="en-US" sz="2400" dirty="0" err="1" smtClean="0">
                <a:solidFill>
                  <a:srgbClr val="000000"/>
                </a:solidFill>
                <a:latin typeface="Constantia" pitchFamily="16" charset="0"/>
              </a:rPr>
              <a:t>bhikkhus</a:t>
            </a:r>
            <a:r>
              <a:rPr lang="en-US" sz="2400" dirty="0" smtClean="0">
                <a:solidFill>
                  <a:srgbClr val="000000"/>
                </a:solidFill>
                <a:latin typeface="Constantia" pitchFamily="16" charset="0"/>
              </a:rPr>
              <a:t> </a:t>
            </a:r>
            <a:r>
              <a:rPr lang="en-US" sz="2400" dirty="0">
                <a:solidFill>
                  <a:srgbClr val="000000"/>
                </a:solidFill>
                <a:latin typeface="Constantia" pitchFamily="16" charset="0"/>
              </a:rPr>
              <a:t>sponsored another </a:t>
            </a:r>
            <a:r>
              <a:rPr lang="en-US" sz="2400" dirty="0" err="1">
                <a:solidFill>
                  <a:srgbClr val="000000"/>
                </a:solidFill>
                <a:latin typeface="Constantia" pitchFamily="16" charset="0"/>
              </a:rPr>
              <a:t>bhikkhuni</a:t>
            </a:r>
            <a:r>
              <a:rPr lang="en-US" sz="2400" dirty="0">
                <a:solidFill>
                  <a:srgbClr val="000000"/>
                </a:solidFill>
                <a:latin typeface="Constantia" pitchFamily="16" charset="0"/>
              </a:rPr>
              <a:t> ordination for 10 Sri Lankan </a:t>
            </a:r>
            <a:r>
              <a:rPr lang="en-US" sz="2400" dirty="0" err="1" smtClean="0">
                <a:solidFill>
                  <a:srgbClr val="000000"/>
                </a:solidFill>
                <a:latin typeface="Constantia" pitchFamily="16" charset="0"/>
              </a:rPr>
              <a:t>dasasilmatas</a:t>
            </a:r>
            <a:r>
              <a:rPr lang="en-US" sz="2400" dirty="0" smtClean="0">
                <a:solidFill>
                  <a:srgbClr val="000000"/>
                </a:solidFill>
                <a:latin typeface="Constantia" pitchFamily="16" charset="0"/>
              </a:rPr>
              <a:t>, including Ven. </a:t>
            </a:r>
            <a:r>
              <a:rPr lang="en-US" sz="2400" dirty="0" err="1" smtClean="0">
                <a:solidFill>
                  <a:srgbClr val="000000"/>
                </a:solidFill>
                <a:latin typeface="Constantia" pitchFamily="16" charset="0"/>
              </a:rPr>
              <a:t>Kusuma</a:t>
            </a:r>
            <a:r>
              <a:rPr lang="en-US" sz="2400" dirty="0" smtClean="0">
                <a:solidFill>
                  <a:srgbClr val="000000"/>
                </a:solidFill>
                <a:latin typeface="Constantia" pitchFamily="16" charset="0"/>
              </a:rPr>
              <a:t> and Ven. </a:t>
            </a:r>
            <a:r>
              <a:rPr lang="en-US" sz="2400" dirty="0" err="1" smtClean="0">
                <a:solidFill>
                  <a:srgbClr val="000000"/>
                </a:solidFill>
                <a:latin typeface="Constantia" pitchFamily="16" charset="0"/>
              </a:rPr>
              <a:t>Sudarshana</a:t>
            </a:r>
            <a:r>
              <a:rPr lang="en-US" sz="2400" dirty="0" smtClean="0">
                <a:solidFill>
                  <a:srgbClr val="000000"/>
                </a:solidFill>
                <a:latin typeface="Constantia" pitchFamily="16" charset="0"/>
              </a:rPr>
              <a:t>, </a:t>
            </a:r>
            <a:r>
              <a:rPr lang="en-US" sz="2400" dirty="0">
                <a:solidFill>
                  <a:srgbClr val="000000"/>
                </a:solidFill>
                <a:latin typeface="Constantia" pitchFamily="16" charset="0"/>
              </a:rPr>
              <a:t>in </a:t>
            </a:r>
            <a:r>
              <a:rPr lang="en-US" sz="2400" dirty="0" err="1">
                <a:solidFill>
                  <a:srgbClr val="000000"/>
                </a:solidFill>
                <a:latin typeface="Constantia" pitchFamily="16" charset="0"/>
              </a:rPr>
              <a:t>Sarnath</a:t>
            </a:r>
            <a:r>
              <a:rPr lang="en-US" sz="2400" dirty="0">
                <a:solidFill>
                  <a:srgbClr val="000000"/>
                </a:solidFill>
                <a:latin typeface="Constantia" pitchFamily="16" charset="0"/>
              </a:rPr>
              <a:t>, India.</a:t>
            </a:r>
          </a:p>
        </p:txBody>
      </p:sp>
      <p:pic>
        <p:nvPicPr>
          <p:cNvPr id="49156" name="Picture 3"/>
          <p:cNvPicPr>
            <a:picLocks noChangeAspect="1" noChangeArrowheads="1"/>
          </p:cNvPicPr>
          <p:nvPr/>
        </p:nvPicPr>
        <p:blipFill>
          <a:blip r:embed="rId3" cstate="print"/>
          <a:srcRect/>
          <a:stretch>
            <a:fillRect/>
          </a:stretch>
        </p:blipFill>
        <p:spPr bwMode="auto">
          <a:xfrm>
            <a:off x="1524000" y="1371600"/>
            <a:ext cx="5410200" cy="32004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1"/>
          <p:cNvPicPr>
            <a:picLocks noChangeAspect="1" noChangeArrowheads="1"/>
          </p:cNvPicPr>
          <p:nvPr/>
        </p:nvPicPr>
        <p:blipFill>
          <a:blip r:embed="rId3" cstate="print"/>
          <a:srcRect/>
          <a:stretch>
            <a:fillRect/>
          </a:stretch>
        </p:blipFill>
        <p:spPr bwMode="auto">
          <a:xfrm>
            <a:off x="5943600" y="914400"/>
            <a:ext cx="2192338" cy="1143000"/>
          </a:xfrm>
          <a:prstGeom prst="rect">
            <a:avLst/>
          </a:prstGeom>
          <a:noFill/>
          <a:ln w="9525">
            <a:noFill/>
            <a:round/>
            <a:headEnd/>
            <a:tailEnd/>
          </a:ln>
          <a:effectLst/>
        </p:spPr>
      </p:pic>
      <p:pic>
        <p:nvPicPr>
          <p:cNvPr id="50179" name="Picture 2"/>
          <p:cNvPicPr>
            <a:picLocks noChangeAspect="1" noChangeArrowheads="1"/>
          </p:cNvPicPr>
          <p:nvPr/>
        </p:nvPicPr>
        <p:blipFill>
          <a:blip r:embed="rId4" cstate="print"/>
          <a:srcRect/>
          <a:stretch>
            <a:fillRect/>
          </a:stretch>
        </p:blipFill>
        <p:spPr bwMode="auto">
          <a:xfrm>
            <a:off x="4724400" y="2133600"/>
            <a:ext cx="4210050" cy="390525"/>
          </a:xfrm>
          <a:prstGeom prst="rect">
            <a:avLst/>
          </a:prstGeom>
          <a:noFill/>
          <a:ln w="9525">
            <a:noFill/>
            <a:round/>
            <a:headEnd/>
            <a:tailEnd/>
          </a:ln>
          <a:effectLst/>
        </p:spPr>
      </p:pic>
      <p:sp>
        <p:nvSpPr>
          <p:cNvPr id="50180" name="Rectangle 3"/>
          <p:cNvSpPr>
            <a:spLocks noChangeArrowheads="1"/>
          </p:cNvSpPr>
          <p:nvPr/>
        </p:nvSpPr>
        <p:spPr bwMode="auto">
          <a:xfrm>
            <a:off x="76200" y="5597525"/>
            <a:ext cx="8991600" cy="825500"/>
          </a:xfrm>
          <a:prstGeom prst="rect">
            <a:avLst/>
          </a:prstGeom>
          <a:noFill/>
          <a:ln w="9525">
            <a:noFill/>
            <a:round/>
            <a:headEnd/>
            <a:tailEnd/>
          </a:ln>
          <a:effectLst/>
        </p:spPr>
        <p:txBody>
          <a:bodyPr lIns="90000" tIns="46800" rIns="90000" bIns="46800" anchor="ctr">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a:solidFill>
                  <a:srgbClr val="000000"/>
                </a:solidFill>
                <a:latin typeface="Garamond" pitchFamily="16" charset="0"/>
              </a:rPr>
              <a:t>Bhikkhuni Kusuma was one of 10 Sri Lankan women ordained in</a:t>
            </a:r>
            <a:r>
              <a:rPr lang="en-US" sz="2400" b="1">
                <a:solidFill>
                  <a:srgbClr val="000000"/>
                </a:solidFill>
                <a:latin typeface="Garamond" pitchFamily="16" charset="0"/>
              </a:rPr>
              <a:t> 1996 </a:t>
            </a:r>
            <a:r>
              <a:rPr lang="en-US" sz="2400">
                <a:solidFill>
                  <a:srgbClr val="000000"/>
                </a:solidFill>
                <a:latin typeface="Garamond" pitchFamily="16" charset="0"/>
              </a:rPr>
              <a:t>in Sarnath, India. Now there now almost 1000 </a:t>
            </a:r>
            <a:r>
              <a:rPr lang="en-US" sz="2400" i="1">
                <a:solidFill>
                  <a:srgbClr val="000000"/>
                </a:solidFill>
                <a:latin typeface="Garamond" pitchFamily="16" charset="0"/>
              </a:rPr>
              <a:t>bhikkhuni</a:t>
            </a:r>
            <a:r>
              <a:rPr lang="en-US" sz="2400">
                <a:solidFill>
                  <a:srgbClr val="000000"/>
                </a:solidFill>
                <a:latin typeface="Garamond" pitchFamily="16" charset="0"/>
              </a:rPr>
              <a:t>s in Sri Lanka.</a:t>
            </a:r>
          </a:p>
        </p:txBody>
      </p:sp>
      <p:sp>
        <p:nvSpPr>
          <p:cNvPr id="50181" name="Text Box 4"/>
          <p:cNvSpPr txBox="1">
            <a:spLocks noChangeArrowheads="1"/>
          </p:cNvSpPr>
          <p:nvPr/>
        </p:nvSpPr>
        <p:spPr bwMode="auto">
          <a:xfrm>
            <a:off x="1219200" y="228600"/>
            <a:ext cx="6705600" cy="703263"/>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a:solidFill>
                  <a:srgbClr val="000000"/>
                </a:solidFill>
                <a:latin typeface="Garamond" pitchFamily="16" charset="0"/>
              </a:rPr>
              <a:t>Bhikkhuni Kusuma</a:t>
            </a:r>
          </a:p>
        </p:txBody>
      </p:sp>
      <p:pic>
        <p:nvPicPr>
          <p:cNvPr id="50182" name="Picture 5"/>
          <p:cNvPicPr>
            <a:picLocks noChangeAspect="1" noChangeArrowheads="1"/>
          </p:cNvPicPr>
          <p:nvPr/>
        </p:nvPicPr>
        <p:blipFill>
          <a:blip r:embed="rId5" cstate="print"/>
          <a:srcRect l="19127" t="1691" r="30760" b="29655"/>
          <a:stretch>
            <a:fillRect/>
          </a:stretch>
        </p:blipFill>
        <p:spPr bwMode="auto">
          <a:xfrm>
            <a:off x="342900" y="1331913"/>
            <a:ext cx="4081463" cy="3773487"/>
          </a:xfrm>
          <a:prstGeom prst="rect">
            <a:avLst/>
          </a:prstGeom>
          <a:noFill/>
          <a:ln w="9525">
            <a:noFill/>
            <a:round/>
            <a:headEnd/>
            <a:tailEnd/>
          </a:ln>
          <a:effectLst/>
        </p:spPr>
      </p:pic>
      <p:pic>
        <p:nvPicPr>
          <p:cNvPr id="50183" name="Picture 6"/>
          <p:cNvPicPr>
            <a:picLocks noChangeAspect="1" noChangeArrowheads="1"/>
          </p:cNvPicPr>
          <p:nvPr/>
        </p:nvPicPr>
        <p:blipFill>
          <a:blip r:embed="rId6" cstate="print"/>
          <a:srcRect l="9607" t="2924" r="10100" b="13707"/>
          <a:stretch>
            <a:fillRect/>
          </a:stretch>
        </p:blipFill>
        <p:spPr bwMode="auto">
          <a:xfrm>
            <a:off x="4787900" y="2743200"/>
            <a:ext cx="4083050" cy="285115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a:solidFill>
                  <a:srgbClr val="000000"/>
                </a:solidFill>
                <a:latin typeface="Constantia" pitchFamily="16" charset="0"/>
              </a:rPr>
              <a:t>First Modern Bhikkhuni Ordination in Sri Lanka</a:t>
            </a:r>
          </a:p>
        </p:txBody>
      </p:sp>
      <p:sp>
        <p:nvSpPr>
          <p:cNvPr id="51203" name="Text Box 2"/>
          <p:cNvSpPr txBox="1">
            <a:spLocks noChangeArrowheads="1"/>
          </p:cNvSpPr>
          <p:nvPr/>
        </p:nvSpPr>
        <p:spPr bwMode="auto">
          <a:xfrm>
            <a:off x="990600" y="3733800"/>
            <a:ext cx="7010400" cy="2590800"/>
          </a:xfrm>
          <a:prstGeom prst="rect">
            <a:avLst/>
          </a:prstGeom>
          <a:noFill/>
          <a:ln w="9525">
            <a:noFill/>
            <a:round/>
            <a:headEnd/>
            <a:tailEnd/>
          </a:ln>
          <a:effectLst/>
        </p:spPr>
        <p:txBody>
          <a:bodyPr/>
          <a:lstStyle/>
          <a:p>
            <a:pPr marL="341313" indent="-34131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a:solidFill>
                  <a:srgbClr val="000000"/>
                </a:solidFill>
                <a:latin typeface="Constantia" pitchFamily="16" charset="0"/>
              </a:rPr>
              <a:t>2003 - First bhikkhuni higher ordinations in modern times on Sri Lankan soil. </a:t>
            </a:r>
            <a:endParaRPr lang="en-US" sz="2800" dirty="0" smtClean="0">
              <a:solidFill>
                <a:srgbClr val="000000"/>
              </a:solidFill>
              <a:latin typeface="Constantia" pitchFamily="16" charset="0"/>
            </a:endParaRPr>
          </a:p>
          <a:p>
            <a:pPr marL="341313" indent="-34131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800" dirty="0" smtClean="0">
                <a:solidFill>
                  <a:srgbClr val="000000"/>
                </a:solidFill>
                <a:latin typeface="Constantia" pitchFamily="16" charset="0"/>
              </a:rPr>
              <a:t>American </a:t>
            </a:r>
            <a:r>
              <a:rPr lang="en-US" sz="2800" dirty="0">
                <a:solidFill>
                  <a:srgbClr val="000000"/>
                </a:solidFill>
                <a:latin typeface="Constantia" pitchFamily="16" charset="0"/>
              </a:rPr>
              <a:t>Bhikkhuni Ayya Sudhamma, Thailand’s Ven. </a:t>
            </a:r>
            <a:r>
              <a:rPr lang="en-US" sz="2800" dirty="0" err="1">
                <a:solidFill>
                  <a:srgbClr val="000000"/>
                </a:solidFill>
                <a:latin typeface="Constantia" pitchFamily="16" charset="0"/>
              </a:rPr>
              <a:t>Dhammananda</a:t>
            </a:r>
            <a:r>
              <a:rPr lang="en-US" sz="2800" dirty="0">
                <a:solidFill>
                  <a:srgbClr val="000000"/>
                </a:solidFill>
                <a:latin typeface="Constantia" pitchFamily="16" charset="0"/>
              </a:rPr>
              <a:t>, and Burmese born </a:t>
            </a:r>
            <a:r>
              <a:rPr lang="en-US" sz="2800" dirty="0" err="1">
                <a:solidFill>
                  <a:srgbClr val="000000"/>
                </a:solidFill>
                <a:latin typeface="Constantia" pitchFamily="16" charset="0"/>
              </a:rPr>
              <a:t>Ayya</a:t>
            </a:r>
            <a:r>
              <a:rPr lang="en-US" sz="2800" dirty="0">
                <a:solidFill>
                  <a:srgbClr val="000000"/>
                </a:solidFill>
                <a:latin typeface="Constantia" pitchFamily="16" charset="0"/>
              </a:rPr>
              <a:t> </a:t>
            </a:r>
            <a:r>
              <a:rPr lang="en-US" sz="2800" dirty="0" err="1">
                <a:solidFill>
                  <a:srgbClr val="000000"/>
                </a:solidFill>
                <a:latin typeface="Constantia" pitchFamily="16" charset="0"/>
              </a:rPr>
              <a:t>Gunasari</a:t>
            </a:r>
            <a:r>
              <a:rPr lang="en-US" sz="2800" dirty="0">
                <a:solidFill>
                  <a:srgbClr val="000000"/>
                </a:solidFill>
                <a:latin typeface="Constantia" pitchFamily="16" charset="0"/>
              </a:rPr>
              <a:t>  &amp; </a:t>
            </a:r>
            <a:r>
              <a:rPr lang="en-US" sz="2800" dirty="0" err="1">
                <a:solidFill>
                  <a:srgbClr val="000000"/>
                </a:solidFill>
                <a:latin typeface="Constantia" pitchFamily="16" charset="0"/>
              </a:rPr>
              <a:t>Ayya</a:t>
            </a:r>
            <a:r>
              <a:rPr lang="en-US" sz="2800" dirty="0">
                <a:solidFill>
                  <a:srgbClr val="000000"/>
                </a:solidFill>
                <a:latin typeface="Constantia" pitchFamily="16" charset="0"/>
              </a:rPr>
              <a:t> </a:t>
            </a:r>
            <a:r>
              <a:rPr lang="en-US" sz="2800" dirty="0" err="1">
                <a:solidFill>
                  <a:srgbClr val="000000"/>
                </a:solidFill>
                <a:latin typeface="Constantia" pitchFamily="16" charset="0"/>
              </a:rPr>
              <a:t>Saccavadi</a:t>
            </a:r>
            <a:r>
              <a:rPr lang="en-US" sz="2800" dirty="0">
                <a:solidFill>
                  <a:srgbClr val="000000"/>
                </a:solidFill>
                <a:latin typeface="Constantia" pitchFamily="16" charset="0"/>
              </a:rPr>
              <a:t> were ordained at this time</a:t>
            </a:r>
            <a:r>
              <a:rPr lang="en-US" sz="2800" dirty="0" smtClean="0">
                <a:solidFill>
                  <a:srgbClr val="000000"/>
                </a:solidFill>
                <a:latin typeface="Constantia" pitchFamily="16" charset="0"/>
              </a:rPr>
              <a:t>.</a:t>
            </a:r>
            <a:endParaRPr lang="en-US" sz="2800" dirty="0">
              <a:solidFill>
                <a:srgbClr val="000000"/>
              </a:solidFill>
              <a:latin typeface="Constantia" pitchFamily="16" charset="0"/>
            </a:endParaRPr>
          </a:p>
        </p:txBody>
      </p:sp>
      <p:pic>
        <p:nvPicPr>
          <p:cNvPr id="51204" name="Picture 3"/>
          <p:cNvPicPr>
            <a:picLocks noChangeAspect="1" noChangeArrowheads="1"/>
          </p:cNvPicPr>
          <p:nvPr/>
        </p:nvPicPr>
        <p:blipFill>
          <a:blip r:embed="rId3" cstate="print"/>
          <a:srcRect l="33682" t="9135"/>
          <a:stretch>
            <a:fillRect/>
          </a:stretch>
        </p:blipFill>
        <p:spPr bwMode="auto">
          <a:xfrm>
            <a:off x="1905000" y="1600200"/>
            <a:ext cx="4800600" cy="15144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ChangeArrowheads="1"/>
          </p:cNvSpPr>
          <p:nvPr/>
        </p:nvSpPr>
        <p:spPr bwMode="auto">
          <a:xfrm>
            <a:off x="990600" y="914401"/>
            <a:ext cx="6553200" cy="2310505"/>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Garamond" pitchFamily="16" charset="0"/>
              </a:rPr>
              <a:t>1945  Born </a:t>
            </a:r>
            <a:r>
              <a:rPr lang="en-US" sz="2400" dirty="0" err="1">
                <a:solidFill>
                  <a:srgbClr val="000000"/>
                </a:solidFill>
                <a:latin typeface="Garamond" pitchFamily="16" charset="0"/>
              </a:rPr>
              <a:t>Chatsumarn</a:t>
            </a:r>
            <a:r>
              <a:rPr lang="en-US" sz="2400" dirty="0">
                <a:solidFill>
                  <a:srgbClr val="000000"/>
                </a:solidFill>
                <a:latin typeface="Garamond" pitchFamily="16" charset="0"/>
              </a:rPr>
              <a:t> </a:t>
            </a:r>
            <a:r>
              <a:rPr lang="en-US" sz="2400" dirty="0" err="1">
                <a:solidFill>
                  <a:srgbClr val="000000"/>
                </a:solidFill>
                <a:latin typeface="Garamond" pitchFamily="16" charset="0"/>
              </a:rPr>
              <a:t>Kabilsingh</a:t>
            </a:r>
            <a:r>
              <a:rPr lang="en-US" sz="2400" dirty="0">
                <a:solidFill>
                  <a:srgbClr val="000000"/>
                </a:solidFill>
                <a:latin typeface="Garamond" pitchFamily="16" charset="0"/>
              </a:rPr>
              <a:t> in Thailand </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Garamond" pitchFamily="16" charset="0"/>
              </a:rPr>
              <a:t>	(</a:t>
            </a:r>
            <a:r>
              <a:rPr lang="en-US" sz="2400" dirty="0" err="1">
                <a:solidFill>
                  <a:srgbClr val="000000"/>
                </a:solidFill>
                <a:latin typeface="Garamond" pitchFamily="16" charset="0"/>
              </a:rPr>
              <a:t>daugher</a:t>
            </a:r>
            <a:r>
              <a:rPr lang="en-US" sz="2400" dirty="0">
                <a:solidFill>
                  <a:srgbClr val="000000"/>
                </a:solidFill>
                <a:latin typeface="Garamond" pitchFamily="16" charset="0"/>
              </a:rPr>
              <a:t> of </a:t>
            </a:r>
            <a:r>
              <a:rPr lang="en-US" sz="2400" dirty="0" err="1">
                <a:solidFill>
                  <a:srgbClr val="000000"/>
                </a:solidFill>
                <a:latin typeface="Garamond" pitchFamily="16" charset="0"/>
              </a:rPr>
              <a:t>Bhikkhuni</a:t>
            </a:r>
            <a:r>
              <a:rPr lang="en-US" sz="2400" dirty="0">
                <a:solidFill>
                  <a:srgbClr val="000000"/>
                </a:solidFill>
                <a:latin typeface="Garamond" pitchFamily="16" charset="0"/>
              </a:rPr>
              <a:t> Tao </a:t>
            </a:r>
            <a:r>
              <a:rPr lang="en-US" sz="2400" dirty="0" err="1">
                <a:solidFill>
                  <a:srgbClr val="000000"/>
                </a:solidFill>
                <a:latin typeface="Garamond" pitchFamily="16" charset="0"/>
              </a:rPr>
              <a:t>Fa</a:t>
            </a:r>
            <a:r>
              <a:rPr lang="en-US" sz="2400" dirty="0">
                <a:solidFill>
                  <a:srgbClr val="000000"/>
                </a:solidFill>
                <a:latin typeface="Garamond" pitchFamily="16" charset="0"/>
              </a:rPr>
              <a:t> Tzu) </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Garamond" pitchFamily="16" charset="0"/>
              </a:rPr>
              <a:t>1975-2000 Professor of Buddhist philosophy at </a:t>
            </a:r>
            <a:r>
              <a:rPr lang="en-US" sz="2400" dirty="0" err="1">
                <a:solidFill>
                  <a:srgbClr val="000000"/>
                </a:solidFill>
                <a:latin typeface="Garamond" pitchFamily="16" charset="0"/>
              </a:rPr>
              <a:t>Thammasat</a:t>
            </a:r>
            <a:r>
              <a:rPr lang="en-US" sz="2400" dirty="0">
                <a:solidFill>
                  <a:srgbClr val="000000"/>
                </a:solidFill>
                <a:latin typeface="Garamond" pitchFamily="16" charset="0"/>
              </a:rPr>
              <a:t> University</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Garamond" pitchFamily="16" charset="0"/>
              </a:rPr>
              <a:t>2001  Received </a:t>
            </a:r>
            <a:r>
              <a:rPr lang="en-US" sz="2400" i="1" dirty="0" err="1">
                <a:solidFill>
                  <a:srgbClr val="000000"/>
                </a:solidFill>
                <a:latin typeface="Garamond" pitchFamily="16" charset="0"/>
              </a:rPr>
              <a:t>samaneri</a:t>
            </a:r>
            <a:r>
              <a:rPr lang="en-US" sz="2400" dirty="0">
                <a:solidFill>
                  <a:srgbClr val="000000"/>
                </a:solidFill>
                <a:latin typeface="Garamond" pitchFamily="16" charset="0"/>
              </a:rPr>
              <a:t> ordination</a:t>
            </a:r>
          </a:p>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400" dirty="0">
                <a:solidFill>
                  <a:srgbClr val="000000"/>
                </a:solidFill>
                <a:latin typeface="Garamond" pitchFamily="16" charset="0"/>
              </a:rPr>
              <a:t>2003  Received full </a:t>
            </a:r>
            <a:r>
              <a:rPr lang="en-US" sz="2400" i="1" dirty="0">
                <a:solidFill>
                  <a:srgbClr val="000000"/>
                </a:solidFill>
                <a:latin typeface="Garamond" pitchFamily="16" charset="0"/>
              </a:rPr>
              <a:t>bhikkhuni</a:t>
            </a:r>
            <a:r>
              <a:rPr lang="en-US" sz="2400" dirty="0">
                <a:solidFill>
                  <a:srgbClr val="000000"/>
                </a:solidFill>
                <a:latin typeface="Garamond" pitchFamily="16" charset="0"/>
              </a:rPr>
              <a:t> ordination in </a:t>
            </a:r>
            <a:r>
              <a:rPr lang="en-US" sz="2400" b="1" dirty="0">
                <a:solidFill>
                  <a:srgbClr val="000000"/>
                </a:solidFill>
                <a:latin typeface="Garamond" pitchFamily="16" charset="0"/>
              </a:rPr>
              <a:t>Sri </a:t>
            </a:r>
            <a:r>
              <a:rPr lang="en-US" sz="2400" b="1" dirty="0" smtClean="0">
                <a:solidFill>
                  <a:srgbClr val="000000"/>
                </a:solidFill>
                <a:latin typeface="Garamond" pitchFamily="16" charset="0"/>
              </a:rPr>
              <a:t>Lanka</a:t>
            </a:r>
            <a:endParaRPr lang="en-US" b="1" dirty="0">
              <a:solidFill>
                <a:srgbClr val="000000"/>
              </a:solidFill>
            </a:endParaRPr>
          </a:p>
        </p:txBody>
      </p:sp>
      <p:pic>
        <p:nvPicPr>
          <p:cNvPr id="52227" name="Picture 2"/>
          <p:cNvPicPr>
            <a:picLocks noChangeAspect="1" noChangeArrowheads="1"/>
          </p:cNvPicPr>
          <p:nvPr/>
        </p:nvPicPr>
        <p:blipFill>
          <a:blip r:embed="rId3" cstate="print"/>
          <a:srcRect/>
          <a:stretch>
            <a:fillRect/>
          </a:stretch>
        </p:blipFill>
        <p:spPr bwMode="auto">
          <a:xfrm>
            <a:off x="1295400" y="3429000"/>
            <a:ext cx="2286000" cy="3231839"/>
          </a:xfrm>
          <a:prstGeom prst="rect">
            <a:avLst/>
          </a:prstGeom>
          <a:noFill/>
          <a:ln w="9525">
            <a:noFill/>
            <a:round/>
            <a:headEnd/>
            <a:tailEnd/>
          </a:ln>
          <a:effectLst/>
        </p:spPr>
      </p:pic>
      <p:sp>
        <p:nvSpPr>
          <p:cNvPr id="52228" name="Text Box 3"/>
          <p:cNvSpPr txBox="1">
            <a:spLocks noChangeArrowheads="1"/>
          </p:cNvSpPr>
          <p:nvPr/>
        </p:nvSpPr>
        <p:spPr bwMode="auto">
          <a:xfrm>
            <a:off x="1295400" y="381000"/>
            <a:ext cx="6096000" cy="586957"/>
          </a:xfrm>
          <a:prstGeom prst="rect">
            <a:avLst/>
          </a:prstGeom>
          <a:noFill/>
          <a:ln w="9525">
            <a:noFill/>
            <a:round/>
            <a:headEnd/>
            <a:tailEnd/>
          </a:ln>
          <a:effectLst/>
        </p:spPr>
        <p:txBody>
          <a:bodyPr wrap="squar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b="1" dirty="0" smtClean="0">
                <a:solidFill>
                  <a:srgbClr val="000000"/>
                </a:solidFill>
                <a:latin typeface="Garamond" pitchFamily="16" charset="0"/>
              </a:rPr>
              <a:t>Bhikkhuni </a:t>
            </a:r>
            <a:r>
              <a:rPr lang="en-US" sz="3200" b="1" dirty="0">
                <a:solidFill>
                  <a:srgbClr val="000000"/>
                </a:solidFill>
                <a:latin typeface="Garamond" pitchFamily="16" charset="0"/>
              </a:rPr>
              <a:t>Dhammananda, Ph.D.</a:t>
            </a:r>
          </a:p>
        </p:txBody>
      </p:sp>
      <p:pic>
        <p:nvPicPr>
          <p:cNvPr id="52229" name="Picture 4"/>
          <p:cNvPicPr>
            <a:picLocks noChangeAspect="1" noChangeArrowheads="1"/>
          </p:cNvPicPr>
          <p:nvPr/>
        </p:nvPicPr>
        <p:blipFill>
          <a:blip r:embed="rId4" cstate="print"/>
          <a:srcRect/>
          <a:stretch>
            <a:fillRect/>
          </a:stretch>
        </p:blipFill>
        <p:spPr bwMode="auto">
          <a:xfrm>
            <a:off x="4419600" y="3352800"/>
            <a:ext cx="3962400" cy="33147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ext Box 1"/>
          <p:cNvSpPr txBox="1">
            <a:spLocks noChangeArrowheads="1"/>
          </p:cNvSpPr>
          <p:nvPr/>
        </p:nvSpPr>
        <p:spPr bwMode="auto">
          <a:xfrm>
            <a:off x="1792288" y="4805363"/>
            <a:ext cx="5486400" cy="660400"/>
          </a:xfrm>
          <a:prstGeom prst="rect">
            <a:avLst/>
          </a:prstGeom>
          <a:noFill/>
          <a:ln w="9525">
            <a:noFill/>
            <a:round/>
            <a:headEnd/>
            <a:tailEnd/>
          </a:ln>
          <a:effectLst/>
        </p:spPr>
        <p:txBody>
          <a:bodyPr wrap="none" anchor="ctr"/>
          <a:lstStyle/>
          <a:p>
            <a:endParaRPr lang="en-US"/>
          </a:p>
        </p:txBody>
      </p:sp>
      <p:pic>
        <p:nvPicPr>
          <p:cNvPr id="53251" name="Picture 2"/>
          <p:cNvPicPr>
            <a:picLocks noChangeAspect="1" noChangeArrowheads="1"/>
          </p:cNvPicPr>
          <p:nvPr/>
        </p:nvPicPr>
        <p:blipFill>
          <a:blip r:embed="rId3" cstate="print"/>
          <a:srcRect/>
          <a:stretch>
            <a:fillRect/>
          </a:stretch>
        </p:blipFill>
        <p:spPr bwMode="auto">
          <a:xfrm>
            <a:off x="1447800" y="533400"/>
            <a:ext cx="6396038" cy="4797425"/>
          </a:xfrm>
          <a:prstGeom prst="rect">
            <a:avLst/>
          </a:prstGeom>
          <a:noFill/>
          <a:ln w="9525">
            <a:noFill/>
            <a:round/>
            <a:headEnd/>
            <a:tailEnd/>
          </a:ln>
          <a:effectLst/>
        </p:spPr>
      </p:pic>
      <p:sp>
        <p:nvSpPr>
          <p:cNvPr id="53252" name="Text Box 3"/>
          <p:cNvSpPr txBox="1">
            <a:spLocks noChangeArrowheads="1"/>
          </p:cNvSpPr>
          <p:nvPr/>
        </p:nvSpPr>
        <p:spPr bwMode="auto">
          <a:xfrm>
            <a:off x="762000" y="5410200"/>
            <a:ext cx="7924800" cy="1109663"/>
          </a:xfrm>
          <a:prstGeom prst="rect">
            <a:avLst/>
          </a:prstGeom>
          <a:noFill/>
          <a:ln w="9525">
            <a:noFill/>
            <a:round/>
            <a:headEnd/>
            <a:tailEnd/>
          </a:ln>
          <a:effectLst/>
        </p:spPr>
        <p:txBody>
          <a:bodyPr/>
          <a:lstStyle/>
          <a:p>
            <a:pPr algn="ctr">
              <a:spcBef>
                <a:spcPts val="5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000">
                <a:solidFill>
                  <a:srgbClr val="000000"/>
                </a:solidFill>
                <a:latin typeface="Constantia" pitchFamily="16" charset="0"/>
              </a:rPr>
              <a:t>In 2006, in a secret ceremony in the ancient ruins at Ayutthaya in Thailand, three more Thai women ordained as bhikkhunis − Bhikkhunis Rattanavali, Dhammamitta, and Silananda.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1"/>
          <p:cNvSpPr txBox="1">
            <a:spLocks noChangeArrowheads="1"/>
          </p:cNvSpPr>
          <p:nvPr/>
        </p:nvSpPr>
        <p:spPr bwMode="auto">
          <a:xfrm>
            <a:off x="381000" y="228600"/>
            <a:ext cx="4419600" cy="762000"/>
          </a:xfrm>
          <a:prstGeom prst="rect">
            <a:avLst/>
          </a:prstGeom>
          <a:noFill/>
          <a:ln w="9525">
            <a:noFill/>
            <a:round/>
            <a:headEnd/>
            <a:tailEnd/>
          </a:ln>
          <a:effectLst/>
        </p:spPr>
        <p:txBody>
          <a:bodyPr anchor="b"/>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err="1">
                <a:solidFill>
                  <a:srgbClr val="000000"/>
                </a:solidFill>
                <a:latin typeface="Constantia" pitchFamily="16" charset="0"/>
              </a:rPr>
              <a:t>Ayya</a:t>
            </a:r>
            <a:r>
              <a:rPr lang="en-US" sz="4000" b="1" dirty="0">
                <a:solidFill>
                  <a:srgbClr val="000000"/>
                </a:solidFill>
                <a:latin typeface="Constantia" pitchFamily="16" charset="0"/>
              </a:rPr>
              <a:t> </a:t>
            </a:r>
            <a:r>
              <a:rPr lang="en-US" sz="4000" b="1" dirty="0" err="1">
                <a:solidFill>
                  <a:srgbClr val="000000"/>
                </a:solidFill>
                <a:latin typeface="Constantia" pitchFamily="16" charset="0"/>
              </a:rPr>
              <a:t>Tathaaloka</a:t>
            </a:r>
            <a:endParaRPr lang="en-US" sz="4000" b="1" dirty="0">
              <a:solidFill>
                <a:srgbClr val="000000"/>
              </a:solidFill>
              <a:latin typeface="Constantia" pitchFamily="16" charset="0"/>
            </a:endParaRPr>
          </a:p>
        </p:txBody>
      </p:sp>
      <p:sp>
        <p:nvSpPr>
          <p:cNvPr id="54275" name="Text Box 2"/>
          <p:cNvSpPr txBox="1">
            <a:spLocks noChangeArrowheads="1"/>
          </p:cNvSpPr>
          <p:nvPr/>
        </p:nvSpPr>
        <p:spPr bwMode="auto">
          <a:xfrm>
            <a:off x="457200" y="1066800"/>
            <a:ext cx="5181600" cy="5278368"/>
          </a:xfrm>
          <a:prstGeom prst="rect">
            <a:avLst/>
          </a:prstGeom>
          <a:noFill/>
          <a:ln w="9525">
            <a:noFill/>
            <a:round/>
            <a:headEnd/>
            <a:tailEnd/>
          </a:ln>
          <a:effectLst/>
        </p:spPr>
        <p:txBody>
          <a:bodyPr wrap="square" lIns="0" rIns="0">
            <a:spAutoFit/>
          </a:bodyPr>
          <a:lstStyle/>
          <a:p>
            <a:pPr>
              <a:spcBef>
                <a:spcPts val="6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a:solidFill>
                  <a:srgbClr val="000000"/>
                </a:solidFill>
                <a:latin typeface="Constantia" pitchFamily="16" charset="0"/>
              </a:rPr>
              <a:t>1968  Born in Washington, DC</a:t>
            </a:r>
          </a:p>
          <a:p>
            <a:pPr marL="457200" indent="-457200">
              <a:spcBef>
                <a:spcPts val="600"/>
              </a:spcBef>
              <a:buClrTx/>
              <a:buFontTx/>
              <a:buAutoNum type="arabicPlain" startAt="1989"/>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smtClean="0">
                <a:solidFill>
                  <a:srgbClr val="000000"/>
                </a:solidFill>
                <a:latin typeface="Constantia" pitchFamily="16" charset="0"/>
              </a:rPr>
              <a:t> Ordained </a:t>
            </a:r>
            <a:r>
              <a:rPr lang="en-US" sz="2400" dirty="0">
                <a:solidFill>
                  <a:srgbClr val="000000"/>
                </a:solidFill>
                <a:latin typeface="Constantia" pitchFamily="16" charset="0"/>
              </a:rPr>
              <a:t>as an </a:t>
            </a:r>
            <a:r>
              <a:rPr lang="en-US" sz="2400" i="1" dirty="0" err="1">
                <a:solidFill>
                  <a:srgbClr val="000000"/>
                </a:solidFill>
                <a:latin typeface="Constantia" pitchFamily="16" charset="0"/>
              </a:rPr>
              <a:t>anagarika</a:t>
            </a:r>
            <a:r>
              <a:rPr lang="en-US" sz="2400" i="1" dirty="0">
                <a:solidFill>
                  <a:srgbClr val="000000"/>
                </a:solidFill>
                <a:latin typeface="Constantia" pitchFamily="16" charset="0"/>
              </a:rPr>
              <a:t>,</a:t>
            </a:r>
            <a:r>
              <a:rPr lang="en-US" sz="2400" dirty="0">
                <a:solidFill>
                  <a:srgbClr val="000000"/>
                </a:solidFill>
                <a:latin typeface="Constantia" pitchFamily="16" charset="0"/>
              </a:rPr>
              <a:t> traveled &amp; studied </a:t>
            </a:r>
            <a:r>
              <a:rPr lang="en-US" sz="2400" dirty="0" smtClean="0">
                <a:solidFill>
                  <a:srgbClr val="000000"/>
                </a:solidFill>
                <a:latin typeface="Constantia" pitchFamily="16" charset="0"/>
              </a:rPr>
              <a:t>in Europe and India</a:t>
            </a:r>
            <a:endParaRPr lang="en-US" sz="2400" dirty="0">
              <a:solidFill>
                <a:srgbClr val="000000"/>
              </a:solidFill>
              <a:latin typeface="Constantia" pitchFamily="16" charset="0"/>
            </a:endParaRPr>
          </a:p>
          <a:p>
            <a:pPr marL="457200" indent="-457200">
              <a:spcBef>
                <a:spcPts val="600"/>
              </a:spcBef>
              <a:buClrTx/>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smtClean="0">
                <a:solidFill>
                  <a:srgbClr val="000000"/>
                </a:solidFill>
                <a:latin typeface="Constantia" pitchFamily="16" charset="0"/>
              </a:rPr>
              <a:t>1995  </a:t>
            </a:r>
            <a:r>
              <a:rPr lang="en-US" sz="2400" i="1" dirty="0" err="1" smtClean="0">
                <a:solidFill>
                  <a:srgbClr val="000000"/>
                </a:solidFill>
                <a:latin typeface="Constantia" pitchFamily="16" charset="0"/>
              </a:rPr>
              <a:t>Samaneri</a:t>
            </a:r>
            <a:r>
              <a:rPr lang="en-US" sz="2400" dirty="0" smtClean="0">
                <a:solidFill>
                  <a:srgbClr val="000000"/>
                </a:solidFill>
                <a:latin typeface="Constantia" pitchFamily="16" charset="0"/>
              </a:rPr>
              <a:t> in South Korea</a:t>
            </a:r>
            <a:endParaRPr lang="en-US" sz="2400" dirty="0">
              <a:solidFill>
                <a:srgbClr val="000000"/>
              </a:solidFill>
              <a:latin typeface="Constantia" pitchFamily="16" charset="0"/>
            </a:endParaRPr>
          </a:p>
          <a:p>
            <a:pPr>
              <a:spcBef>
                <a:spcPts val="6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b="1" dirty="0">
                <a:solidFill>
                  <a:srgbClr val="000000"/>
                </a:solidFill>
                <a:latin typeface="Constantia" pitchFamily="16" charset="0"/>
              </a:rPr>
              <a:t>1997  </a:t>
            </a:r>
            <a:r>
              <a:rPr lang="en-US" sz="2400" b="1" dirty="0" smtClean="0">
                <a:solidFill>
                  <a:srgbClr val="000000"/>
                </a:solidFill>
                <a:latin typeface="Constantia" pitchFamily="16" charset="0"/>
              </a:rPr>
              <a:t>Ordained </a:t>
            </a:r>
            <a:r>
              <a:rPr lang="en-US" sz="2400" b="1" dirty="0">
                <a:solidFill>
                  <a:srgbClr val="000000"/>
                </a:solidFill>
                <a:latin typeface="Constantia" pitchFamily="16" charset="0"/>
              </a:rPr>
              <a:t>as a </a:t>
            </a:r>
            <a:r>
              <a:rPr lang="en-US" sz="2400" b="1" i="1" dirty="0" err="1">
                <a:solidFill>
                  <a:srgbClr val="000000"/>
                </a:solidFill>
                <a:latin typeface="Constantia" pitchFamily="16" charset="0"/>
              </a:rPr>
              <a:t>bhikkhuni</a:t>
            </a:r>
            <a:r>
              <a:rPr lang="en-US" sz="2400" b="1" dirty="0">
                <a:solidFill>
                  <a:srgbClr val="000000"/>
                </a:solidFill>
                <a:latin typeface="Constantia" pitchFamily="16" charset="0"/>
              </a:rPr>
              <a:t> </a:t>
            </a:r>
            <a:r>
              <a:rPr lang="en-US" sz="2400" b="1" dirty="0" smtClean="0">
                <a:solidFill>
                  <a:srgbClr val="000000"/>
                </a:solidFill>
                <a:latin typeface="Constantia" pitchFamily="16" charset="0"/>
              </a:rPr>
              <a:t>in Southern California</a:t>
            </a:r>
            <a:endParaRPr lang="en-US" sz="2400" b="1" dirty="0">
              <a:solidFill>
                <a:srgbClr val="000000"/>
              </a:solidFill>
              <a:latin typeface="Constantia" pitchFamily="16" charset="0"/>
            </a:endParaRPr>
          </a:p>
          <a:p>
            <a:pPr marL="457200" indent="-457200">
              <a:spcBef>
                <a:spcPts val="600"/>
              </a:spcBef>
              <a:buClrTx/>
              <a:buFontTx/>
              <a:buAutoNum type="arabicPlain" startAt="2005"/>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smtClean="0">
                <a:solidFill>
                  <a:srgbClr val="000000"/>
                </a:solidFill>
                <a:latin typeface="Constantia" pitchFamily="16" charset="0"/>
              </a:rPr>
              <a:t> Co-founded the North American </a:t>
            </a:r>
            <a:r>
              <a:rPr lang="en-US" sz="2400" dirty="0" err="1" smtClean="0">
                <a:solidFill>
                  <a:srgbClr val="000000"/>
                </a:solidFill>
                <a:latin typeface="Constantia" pitchFamily="16" charset="0"/>
              </a:rPr>
              <a:t>Bhikkhuni</a:t>
            </a:r>
            <a:r>
              <a:rPr lang="en-US" sz="2400" dirty="0" smtClean="0">
                <a:solidFill>
                  <a:srgbClr val="000000"/>
                </a:solidFill>
                <a:latin typeface="Constantia" pitchFamily="16" charset="0"/>
              </a:rPr>
              <a:t> Association and </a:t>
            </a:r>
            <a:r>
              <a:rPr lang="en-US" sz="2400" dirty="0" err="1" smtClean="0">
                <a:solidFill>
                  <a:srgbClr val="000000"/>
                </a:solidFill>
                <a:latin typeface="Constantia" pitchFamily="16" charset="0"/>
              </a:rPr>
              <a:t>Dhammadharini</a:t>
            </a:r>
            <a:r>
              <a:rPr lang="en-US" sz="2400" dirty="0" smtClean="0">
                <a:solidFill>
                  <a:srgbClr val="000000"/>
                </a:solidFill>
                <a:latin typeface="Constantia" pitchFamily="16" charset="0"/>
              </a:rPr>
              <a:t> </a:t>
            </a:r>
            <a:r>
              <a:rPr lang="en-US" sz="2400" dirty="0" err="1" smtClean="0">
                <a:solidFill>
                  <a:srgbClr val="000000"/>
                </a:solidFill>
                <a:latin typeface="Constantia" pitchFamily="16" charset="0"/>
              </a:rPr>
              <a:t>Vihara</a:t>
            </a:r>
            <a:endParaRPr lang="en-US" sz="2400" dirty="0" smtClean="0">
              <a:solidFill>
                <a:srgbClr val="000000"/>
              </a:solidFill>
              <a:latin typeface="Constantia" pitchFamily="16" charset="0"/>
            </a:endParaRPr>
          </a:p>
          <a:p>
            <a:pPr marL="457200" indent="-457200">
              <a:spcBef>
                <a:spcPts val="600"/>
              </a:spcBef>
              <a:buClrTx/>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smtClean="0">
                <a:solidFill>
                  <a:srgbClr val="000000"/>
                </a:solidFill>
                <a:latin typeface="Constantia" pitchFamily="16" charset="0"/>
              </a:rPr>
              <a:t>2009 Designated a bhikkhuni</a:t>
            </a:r>
            <a:r>
              <a:rPr lang="en-US" sz="2400" dirty="0">
                <a:solidFill>
                  <a:srgbClr val="000000"/>
                </a:solidFill>
                <a:latin typeface="Constantia" pitchFamily="16" charset="0"/>
              </a:rPr>
              <a:t> </a:t>
            </a:r>
            <a:r>
              <a:rPr lang="en-US" sz="2400" dirty="0" smtClean="0">
                <a:solidFill>
                  <a:srgbClr val="000000"/>
                </a:solidFill>
                <a:latin typeface="Constantia" pitchFamily="16" charset="0"/>
              </a:rPr>
              <a:t>preceptor, founded Aranya </a:t>
            </a:r>
            <a:r>
              <a:rPr lang="en-US" sz="2400" dirty="0">
                <a:solidFill>
                  <a:srgbClr val="000000"/>
                </a:solidFill>
                <a:latin typeface="Constantia" pitchFamily="16" charset="0"/>
              </a:rPr>
              <a:t>Bodhi Hermitage in </a:t>
            </a:r>
            <a:r>
              <a:rPr lang="en-US" sz="2400" dirty="0" smtClean="0">
                <a:solidFill>
                  <a:srgbClr val="000000"/>
                </a:solidFill>
                <a:latin typeface="Constantia" pitchFamily="16" charset="0"/>
              </a:rPr>
              <a:t>Northern California</a:t>
            </a:r>
            <a:endParaRPr lang="en-US" sz="2400" dirty="0">
              <a:solidFill>
                <a:srgbClr val="000000"/>
              </a:solidFill>
              <a:latin typeface="Constantia" pitchFamily="16" charset="0"/>
            </a:endParaRPr>
          </a:p>
        </p:txBody>
      </p:sp>
      <p:sp>
        <p:nvSpPr>
          <p:cNvPr id="54276" name="Rectangle 3"/>
          <p:cNvSpPr>
            <a:spLocks noChangeArrowheads="1"/>
          </p:cNvSpPr>
          <p:nvPr/>
        </p:nvSpPr>
        <p:spPr bwMode="auto">
          <a:xfrm>
            <a:off x="63500" y="-136525"/>
            <a:ext cx="10934700" cy="8201025"/>
          </a:xfrm>
          <a:prstGeom prst="rect">
            <a:avLst/>
          </a:prstGeom>
          <a:noFill/>
          <a:ln w="9525">
            <a:noFill/>
            <a:round/>
            <a:headEnd/>
            <a:tailEnd/>
          </a:ln>
          <a:effectLst/>
        </p:spPr>
        <p:txBody>
          <a:bodyPr wrap="none" anchor="ctr"/>
          <a:lstStyle/>
          <a:p>
            <a:endParaRPr lang="en-US"/>
          </a:p>
        </p:txBody>
      </p:sp>
      <p:sp>
        <p:nvSpPr>
          <p:cNvPr id="54277" name="Rectangle 4"/>
          <p:cNvSpPr>
            <a:spLocks noChangeArrowheads="1"/>
          </p:cNvSpPr>
          <p:nvPr/>
        </p:nvSpPr>
        <p:spPr bwMode="auto">
          <a:xfrm>
            <a:off x="63500" y="-136525"/>
            <a:ext cx="38100000" cy="28575000"/>
          </a:xfrm>
          <a:prstGeom prst="rect">
            <a:avLst/>
          </a:prstGeom>
          <a:noFill/>
          <a:ln w="9525">
            <a:noFill/>
            <a:round/>
            <a:headEnd/>
            <a:tailEnd/>
          </a:ln>
          <a:effectLst/>
        </p:spPr>
        <p:txBody>
          <a:bodyPr wrap="none" anchor="ctr"/>
          <a:lstStyle/>
          <a:p>
            <a:endParaRPr lang="en-US"/>
          </a:p>
        </p:txBody>
      </p:sp>
      <p:pic>
        <p:nvPicPr>
          <p:cNvPr id="54278" name="Picture 5"/>
          <p:cNvPicPr>
            <a:picLocks noChangeAspect="1" noChangeArrowheads="1"/>
          </p:cNvPicPr>
          <p:nvPr/>
        </p:nvPicPr>
        <p:blipFill>
          <a:blip r:embed="rId3" cstate="print"/>
          <a:srcRect/>
          <a:stretch>
            <a:fillRect/>
          </a:stretch>
        </p:blipFill>
        <p:spPr bwMode="auto">
          <a:xfrm>
            <a:off x="5791200" y="228600"/>
            <a:ext cx="2517775" cy="65024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1"/>
          <p:cNvPicPr>
            <a:picLocks noChangeAspect="1" noChangeArrowheads="1"/>
          </p:cNvPicPr>
          <p:nvPr/>
        </p:nvPicPr>
        <p:blipFill>
          <a:blip r:embed="rId3" cstate="print"/>
          <a:srcRect/>
          <a:stretch>
            <a:fillRect/>
          </a:stretch>
        </p:blipFill>
        <p:spPr bwMode="auto">
          <a:xfrm>
            <a:off x="609600" y="1143000"/>
            <a:ext cx="4067175" cy="5245100"/>
          </a:xfrm>
          <a:prstGeom prst="rect">
            <a:avLst/>
          </a:prstGeom>
          <a:noFill/>
          <a:ln w="9525">
            <a:noFill/>
            <a:round/>
            <a:headEnd/>
            <a:tailEnd/>
          </a:ln>
          <a:effectLst/>
        </p:spPr>
      </p:pic>
      <p:sp>
        <p:nvSpPr>
          <p:cNvPr id="55299" name="Text Box 2"/>
          <p:cNvSpPr txBox="1">
            <a:spLocks noChangeArrowheads="1"/>
          </p:cNvSpPr>
          <p:nvPr/>
        </p:nvSpPr>
        <p:spPr bwMode="auto">
          <a:xfrm>
            <a:off x="5181600" y="1524000"/>
            <a:ext cx="3581400" cy="4865051"/>
          </a:xfrm>
          <a:prstGeom prst="rect">
            <a:avLst/>
          </a:prstGeom>
          <a:noFill/>
          <a:ln w="9525">
            <a:noFill/>
            <a:round/>
            <a:headEnd/>
            <a:tailEnd/>
          </a:ln>
          <a:effectLst/>
        </p:spPr>
        <p:txBody>
          <a:bodyPr lIns="90000" tIns="46800" rIns="90000" bIns="46800">
            <a:spAutoFit/>
          </a:bodyPr>
          <a:lstStyle/>
          <a:p>
            <a:pPr>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a:solidFill>
                  <a:srgbClr val="C00000"/>
                </a:solidFill>
                <a:latin typeface="Constantia" pitchFamily="16" charset="0"/>
              </a:rPr>
              <a:t>Trained by </a:t>
            </a:r>
            <a:r>
              <a:rPr lang="en-US" sz="2800" dirty="0" err="1">
                <a:solidFill>
                  <a:srgbClr val="C00000"/>
                </a:solidFill>
                <a:latin typeface="Constantia" pitchFamily="16" charset="0"/>
              </a:rPr>
              <a:t>Bhante</a:t>
            </a:r>
            <a:r>
              <a:rPr lang="en-US" sz="2800" dirty="0">
                <a:solidFill>
                  <a:srgbClr val="C00000"/>
                </a:solidFill>
                <a:latin typeface="Constantia" pitchFamily="16" charset="0"/>
              </a:rPr>
              <a:t> </a:t>
            </a:r>
            <a:r>
              <a:rPr lang="en-US" sz="2800" dirty="0" err="1">
                <a:solidFill>
                  <a:srgbClr val="C00000"/>
                </a:solidFill>
                <a:latin typeface="Constantia" pitchFamily="16" charset="0"/>
              </a:rPr>
              <a:t>Gunaratana</a:t>
            </a:r>
            <a:r>
              <a:rPr lang="en-US" sz="2800" dirty="0">
                <a:solidFill>
                  <a:srgbClr val="C00000"/>
                </a:solidFill>
                <a:latin typeface="Constantia" pitchFamily="16" charset="0"/>
              </a:rPr>
              <a:t> of </a:t>
            </a:r>
            <a:r>
              <a:rPr lang="en-US" sz="2800" dirty="0" err="1">
                <a:solidFill>
                  <a:srgbClr val="C00000"/>
                </a:solidFill>
                <a:latin typeface="Constantia" pitchFamily="16" charset="0"/>
              </a:rPr>
              <a:t>Bhavana</a:t>
            </a:r>
            <a:r>
              <a:rPr lang="en-US" sz="2800" dirty="0">
                <a:solidFill>
                  <a:srgbClr val="C00000"/>
                </a:solidFill>
                <a:latin typeface="Constantia" pitchFamily="16" charset="0"/>
              </a:rPr>
              <a:t> Society</a:t>
            </a:r>
          </a:p>
          <a:p>
            <a:pPr>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a:solidFill>
                  <a:srgbClr val="C00000"/>
                </a:solidFill>
                <a:latin typeface="Constantia" pitchFamily="16" charset="0"/>
              </a:rPr>
              <a:t>2006 Higher ordination in </a:t>
            </a:r>
            <a:r>
              <a:rPr lang="en-US" sz="2800" dirty="0" err="1">
                <a:solidFill>
                  <a:srgbClr val="C00000"/>
                </a:solidFill>
                <a:latin typeface="Constantia" pitchFamily="16" charset="0"/>
              </a:rPr>
              <a:t>Dambulla</a:t>
            </a:r>
            <a:r>
              <a:rPr lang="en-US" sz="2800" dirty="0">
                <a:solidFill>
                  <a:srgbClr val="C00000"/>
                </a:solidFill>
                <a:latin typeface="Constantia" pitchFamily="16" charset="0"/>
              </a:rPr>
              <a:t>, Sri Lanka</a:t>
            </a:r>
          </a:p>
          <a:p>
            <a:pPr>
              <a:spcBef>
                <a:spcPts val="17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smtClean="0">
                <a:solidFill>
                  <a:srgbClr val="C00000"/>
                </a:solidFill>
                <a:latin typeface="Constantia" pitchFamily="16" charset="0"/>
              </a:rPr>
              <a:t>2010 Prioress </a:t>
            </a:r>
            <a:r>
              <a:rPr lang="en-US" sz="2800" dirty="0">
                <a:solidFill>
                  <a:srgbClr val="C00000"/>
                </a:solidFill>
                <a:latin typeface="Constantia" pitchFamily="16" charset="0"/>
              </a:rPr>
              <a:t>of </a:t>
            </a:r>
            <a:r>
              <a:rPr lang="en-US" sz="2800" dirty="0" err="1">
                <a:solidFill>
                  <a:srgbClr val="C00000"/>
                </a:solidFill>
                <a:latin typeface="Constantia" pitchFamily="16" charset="0"/>
              </a:rPr>
              <a:t>Aranya</a:t>
            </a:r>
            <a:r>
              <a:rPr lang="en-US" sz="2800" dirty="0">
                <a:solidFill>
                  <a:srgbClr val="C00000"/>
                </a:solidFill>
                <a:latin typeface="Constantia" pitchFamily="16" charset="0"/>
              </a:rPr>
              <a:t> </a:t>
            </a:r>
            <a:r>
              <a:rPr lang="en-US" sz="2800" dirty="0" err="1">
                <a:solidFill>
                  <a:srgbClr val="C00000"/>
                </a:solidFill>
                <a:latin typeface="Constantia" pitchFamily="16" charset="0"/>
              </a:rPr>
              <a:t>Bodhi</a:t>
            </a:r>
            <a:r>
              <a:rPr lang="en-US" sz="2800" dirty="0">
                <a:solidFill>
                  <a:srgbClr val="C00000"/>
                </a:solidFill>
                <a:latin typeface="Constantia" pitchFamily="16" charset="0"/>
              </a:rPr>
              <a:t> Hermitage in Northern CA</a:t>
            </a:r>
          </a:p>
        </p:txBody>
      </p:sp>
      <p:sp>
        <p:nvSpPr>
          <p:cNvPr id="55300" name="Text Box 3"/>
          <p:cNvSpPr txBox="1">
            <a:spLocks noChangeArrowheads="1"/>
          </p:cNvSpPr>
          <p:nvPr/>
        </p:nvSpPr>
        <p:spPr bwMode="auto">
          <a:xfrm>
            <a:off x="1828800" y="228600"/>
            <a:ext cx="3629625" cy="710067"/>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err="1">
                <a:solidFill>
                  <a:srgbClr val="C00000"/>
                </a:solidFill>
                <a:latin typeface="Constantia" pitchFamily="16" charset="0"/>
              </a:rPr>
              <a:t>Ayya</a:t>
            </a:r>
            <a:r>
              <a:rPr lang="en-US" sz="4000" b="1" dirty="0">
                <a:solidFill>
                  <a:srgbClr val="C00000"/>
                </a:solidFill>
                <a:latin typeface="Constantia" pitchFamily="16" charset="0"/>
              </a:rPr>
              <a:t> </a:t>
            </a:r>
            <a:r>
              <a:rPr lang="en-US" sz="4000" b="1" dirty="0" err="1" smtClean="0">
                <a:solidFill>
                  <a:srgbClr val="C00000"/>
                </a:solidFill>
                <a:latin typeface="Constantia" pitchFamily="16" charset="0"/>
              </a:rPr>
              <a:t>Sobhana</a:t>
            </a:r>
            <a:endParaRPr lang="en-US" sz="4000" b="1" dirty="0">
              <a:solidFill>
                <a:srgbClr val="C00000"/>
              </a:solidFill>
              <a:latin typeface="Constantia" pitchFamily="16" charset="0"/>
            </a:endParaRPr>
          </a:p>
        </p:txBody>
      </p:sp>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2">
                    <a:lumMod val="25000"/>
                  </a:schemeClr>
                </a:solidFill>
                <a:latin typeface="Lucida Handwriting" pitchFamily="66" charset="0"/>
              </a:rPr>
              <a:t>The Seven Sisters</a:t>
            </a:r>
            <a:endParaRPr lang="en-US" b="1" dirty="0">
              <a:solidFill>
                <a:schemeClr val="bg2">
                  <a:lumMod val="25000"/>
                </a:schemeClr>
              </a:solidFill>
              <a:latin typeface="Lucida Handwriting" pitchFamily="66" charset="0"/>
            </a:endParaRPr>
          </a:p>
        </p:txBody>
      </p:sp>
      <p:sp>
        <p:nvSpPr>
          <p:cNvPr id="3" name="Content Placeholder 2"/>
          <p:cNvSpPr>
            <a:spLocks noGrp="1"/>
          </p:cNvSpPr>
          <p:nvPr>
            <p:ph idx="1"/>
          </p:nvPr>
        </p:nvSpPr>
        <p:spPr/>
        <p:txBody>
          <a:bodyPr/>
          <a:lstStyle/>
          <a:p>
            <a:r>
              <a:rPr lang="en-US" dirty="0" smtClean="0"/>
              <a:t>   </a:t>
            </a:r>
            <a:endParaRPr lang="en-US" dirty="0"/>
          </a:p>
        </p:txBody>
      </p:sp>
      <p:pic>
        <p:nvPicPr>
          <p:cNvPr id="5" name="Picture 2" descr="DSCN2582"/>
          <p:cNvPicPr>
            <a:picLocks noChangeAspect="1" noChangeArrowheads="1"/>
          </p:cNvPicPr>
          <p:nvPr/>
        </p:nvPicPr>
        <p:blipFill>
          <a:blip r:embed="rId3" cstate="print"/>
          <a:srcRect/>
          <a:stretch>
            <a:fillRect/>
          </a:stretch>
        </p:blipFill>
        <p:spPr bwMode="auto">
          <a:xfrm>
            <a:off x="2590800" y="1524000"/>
            <a:ext cx="3858099" cy="4683125"/>
          </a:xfrm>
          <a:prstGeom prst="rect">
            <a:avLst/>
          </a:prstGeom>
          <a:noFill/>
          <a:ln w="9525">
            <a:noFill/>
            <a:round/>
            <a:headEnd/>
            <a:tailEnd/>
          </a:ln>
          <a:effec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owner\Pictures\AfB Pictures\pioneering-640x320[1].jpg"/>
          <p:cNvPicPr>
            <a:picLocks noChangeAspect="1" noChangeArrowheads="1"/>
          </p:cNvPicPr>
          <p:nvPr/>
        </p:nvPicPr>
        <p:blipFill>
          <a:blip r:embed="rId3" cstate="print"/>
          <a:srcRect/>
          <a:stretch>
            <a:fillRect/>
          </a:stretch>
        </p:blipFill>
        <p:spPr bwMode="auto">
          <a:xfrm>
            <a:off x="5105400" y="1371600"/>
            <a:ext cx="3314700" cy="4156529"/>
          </a:xfrm>
          <a:prstGeom prst="rect">
            <a:avLst/>
          </a:prstGeom>
          <a:noFill/>
        </p:spPr>
      </p:pic>
      <p:sp>
        <p:nvSpPr>
          <p:cNvPr id="4" name="TextBox 3"/>
          <p:cNvSpPr txBox="1"/>
          <p:nvPr/>
        </p:nvSpPr>
        <p:spPr>
          <a:xfrm>
            <a:off x="609600" y="609600"/>
            <a:ext cx="4091698" cy="646331"/>
          </a:xfrm>
          <a:prstGeom prst="rect">
            <a:avLst/>
          </a:prstGeom>
          <a:noFill/>
        </p:spPr>
        <p:txBody>
          <a:bodyPr wrap="none" rtlCol="0">
            <a:spAutoFit/>
          </a:bodyPr>
          <a:lstStyle/>
          <a:p>
            <a:r>
              <a:rPr lang="en-US" sz="3600" b="1" dirty="0" smtClean="0">
                <a:solidFill>
                  <a:schemeClr val="bg2">
                    <a:lumMod val="25000"/>
                  </a:schemeClr>
                </a:solidFill>
              </a:rPr>
              <a:t>Ayya Medhanandi</a:t>
            </a:r>
            <a:endParaRPr lang="en-US" sz="3600" b="1" dirty="0">
              <a:solidFill>
                <a:schemeClr val="bg2">
                  <a:lumMod val="25000"/>
                </a:schemeClr>
              </a:solidFill>
            </a:endParaRPr>
          </a:p>
        </p:txBody>
      </p:sp>
      <p:sp>
        <p:nvSpPr>
          <p:cNvPr id="5" name="TextBox 4"/>
          <p:cNvSpPr txBox="1"/>
          <p:nvPr/>
        </p:nvSpPr>
        <p:spPr>
          <a:xfrm>
            <a:off x="381000" y="1447800"/>
            <a:ext cx="4572000" cy="5016758"/>
          </a:xfrm>
          <a:prstGeom prst="rect">
            <a:avLst/>
          </a:prstGeom>
          <a:noFill/>
        </p:spPr>
        <p:txBody>
          <a:bodyPr wrap="square" rtlCol="0">
            <a:spAutoFit/>
          </a:bodyPr>
          <a:lstStyle/>
          <a:p>
            <a:pPr>
              <a:buFontTx/>
              <a:buChar char="-"/>
            </a:pPr>
            <a:r>
              <a:rPr lang="en-US" sz="2000" dirty="0" smtClean="0">
                <a:solidFill>
                  <a:schemeClr val="bg2">
                    <a:lumMod val="25000"/>
                  </a:schemeClr>
                </a:solidFill>
              </a:rPr>
              <a:t>Grew up in Montreal, Canada</a:t>
            </a:r>
          </a:p>
          <a:p>
            <a:pPr>
              <a:buFontTx/>
              <a:buChar char="-"/>
            </a:pPr>
            <a:r>
              <a:rPr lang="en-US" sz="2000" dirty="0" smtClean="0">
                <a:solidFill>
                  <a:schemeClr val="bg2">
                    <a:lumMod val="25000"/>
                  </a:schemeClr>
                </a:solidFill>
              </a:rPr>
              <a:t>Began meditation at age 21</a:t>
            </a:r>
          </a:p>
          <a:p>
            <a:pPr>
              <a:buFontTx/>
              <a:buChar char="-"/>
            </a:pPr>
            <a:r>
              <a:rPr lang="en-US" sz="2000" dirty="0" smtClean="0">
                <a:solidFill>
                  <a:schemeClr val="bg2">
                    <a:lumMod val="25000"/>
                  </a:schemeClr>
                </a:solidFill>
              </a:rPr>
              <a:t>Studied in N. India w. a </a:t>
            </a:r>
            <a:r>
              <a:rPr lang="en-US" sz="2000" dirty="0" err="1" smtClean="0">
                <a:solidFill>
                  <a:schemeClr val="bg2">
                    <a:lumMod val="25000"/>
                  </a:schemeClr>
                </a:solidFill>
              </a:rPr>
              <a:t>Advaita</a:t>
            </a:r>
            <a:r>
              <a:rPr lang="en-US" sz="2000" dirty="0" smtClean="0">
                <a:solidFill>
                  <a:schemeClr val="bg2">
                    <a:lumMod val="25000"/>
                  </a:schemeClr>
                </a:solidFill>
              </a:rPr>
              <a:t> sage</a:t>
            </a:r>
          </a:p>
          <a:p>
            <a:pPr>
              <a:buFontTx/>
              <a:buChar char="-"/>
            </a:pPr>
            <a:r>
              <a:rPr lang="en-US" sz="2000" dirty="0" smtClean="0">
                <a:solidFill>
                  <a:schemeClr val="bg2">
                    <a:lumMod val="25000"/>
                  </a:schemeClr>
                </a:solidFill>
              </a:rPr>
              <a:t>Returned to earn and </a:t>
            </a:r>
            <a:r>
              <a:rPr lang="en-US" sz="2000" dirty="0" err="1" smtClean="0">
                <a:solidFill>
                  <a:schemeClr val="bg2">
                    <a:lumMod val="25000"/>
                  </a:schemeClr>
                </a:solidFill>
              </a:rPr>
              <a:t>Msc</a:t>
            </a:r>
            <a:r>
              <a:rPr lang="en-US" sz="2000" dirty="0" smtClean="0">
                <a:solidFill>
                  <a:schemeClr val="bg2">
                    <a:lumMod val="25000"/>
                  </a:schemeClr>
                </a:solidFill>
              </a:rPr>
              <a:t> in Nutrition</a:t>
            </a:r>
          </a:p>
          <a:p>
            <a:pPr>
              <a:buFontTx/>
              <a:buChar char="-"/>
            </a:pPr>
            <a:r>
              <a:rPr lang="en-US" sz="2000" dirty="0" smtClean="0">
                <a:solidFill>
                  <a:schemeClr val="bg2">
                    <a:lumMod val="25000"/>
                  </a:schemeClr>
                </a:solidFill>
              </a:rPr>
              <a:t>Managed a global UN nutrition program for  women and children</a:t>
            </a:r>
          </a:p>
          <a:p>
            <a:r>
              <a:rPr lang="en-US" sz="2000" dirty="0" smtClean="0">
                <a:solidFill>
                  <a:schemeClr val="bg2">
                    <a:lumMod val="25000"/>
                  </a:schemeClr>
                </a:solidFill>
              </a:rPr>
              <a:t>-1988 Took 10 precept with </a:t>
            </a:r>
            <a:r>
              <a:rPr lang="en-US" sz="2000" dirty="0" err="1" smtClean="0">
                <a:solidFill>
                  <a:schemeClr val="bg2">
                    <a:lumMod val="25000"/>
                  </a:schemeClr>
                </a:solidFill>
              </a:rPr>
              <a:t>Sayadaw</a:t>
            </a:r>
            <a:r>
              <a:rPr lang="en-US" sz="2000" dirty="0" smtClean="0">
                <a:solidFill>
                  <a:schemeClr val="bg2">
                    <a:lumMod val="25000"/>
                  </a:schemeClr>
                </a:solidFill>
              </a:rPr>
              <a:t> U </a:t>
            </a:r>
            <a:r>
              <a:rPr lang="en-US" sz="2000" dirty="0" err="1" smtClean="0">
                <a:solidFill>
                  <a:schemeClr val="bg2">
                    <a:lumMod val="25000"/>
                  </a:schemeClr>
                </a:solidFill>
              </a:rPr>
              <a:t>Pandita</a:t>
            </a:r>
            <a:r>
              <a:rPr lang="en-US" sz="2000" dirty="0" smtClean="0">
                <a:solidFill>
                  <a:schemeClr val="bg2">
                    <a:lumMod val="25000"/>
                  </a:schemeClr>
                </a:solidFill>
              </a:rPr>
              <a:t> in Burma</a:t>
            </a:r>
          </a:p>
          <a:p>
            <a:r>
              <a:rPr lang="en-US" sz="2000" dirty="0" smtClean="0">
                <a:solidFill>
                  <a:schemeClr val="bg2">
                    <a:lumMod val="25000"/>
                  </a:schemeClr>
                </a:solidFill>
              </a:rPr>
              <a:t>-Ten years at Amaravati Monastery in UK</a:t>
            </a:r>
          </a:p>
          <a:p>
            <a:r>
              <a:rPr lang="en-US" sz="2000" dirty="0" smtClean="0">
                <a:solidFill>
                  <a:schemeClr val="bg2">
                    <a:lumMod val="25000"/>
                  </a:schemeClr>
                </a:solidFill>
              </a:rPr>
              <a:t>-2007 Full bhikkhuni ordination in Taiwan</a:t>
            </a:r>
          </a:p>
          <a:p>
            <a:r>
              <a:rPr lang="en-US" sz="2000" dirty="0" smtClean="0">
                <a:solidFill>
                  <a:schemeClr val="bg2">
                    <a:lumMod val="25000"/>
                  </a:schemeClr>
                </a:solidFill>
              </a:rPr>
              <a:t>-2008 Returned to Canada and founded Sati Saraniya Hermitage in Perth, Ontario, where she is guiding teacher.</a:t>
            </a:r>
            <a:endParaRPr lang="en-US" sz="2000" dirty="0">
              <a:solidFill>
                <a:schemeClr val="bg2">
                  <a:lumMod val="25000"/>
                </a:schemeClr>
              </a:solidFill>
            </a:endParaRPr>
          </a:p>
        </p:txBody>
      </p:sp>
      <p:sp>
        <p:nvSpPr>
          <p:cNvPr id="6" name="TextBox 5"/>
          <p:cNvSpPr txBox="1"/>
          <p:nvPr/>
        </p:nvSpPr>
        <p:spPr>
          <a:xfrm>
            <a:off x="4650398" y="5638800"/>
            <a:ext cx="4493602" cy="646331"/>
          </a:xfrm>
          <a:prstGeom prst="rect">
            <a:avLst/>
          </a:prstGeom>
          <a:noFill/>
        </p:spPr>
        <p:txBody>
          <a:bodyPr wrap="none" rtlCol="0">
            <a:spAutoFit/>
          </a:bodyPr>
          <a:lstStyle/>
          <a:p>
            <a:pPr algn="ctr"/>
            <a:r>
              <a:rPr lang="en-US" i="1" dirty="0" smtClean="0">
                <a:solidFill>
                  <a:schemeClr val="tx1"/>
                </a:solidFill>
              </a:rPr>
              <a:t>Read an interview with her on AfB website</a:t>
            </a:r>
          </a:p>
          <a:p>
            <a:pPr algn="ctr"/>
            <a:r>
              <a:rPr lang="en-US" i="1" dirty="0" smtClean="0">
                <a:solidFill>
                  <a:schemeClr val="tx1"/>
                </a:solidFill>
              </a:rPr>
              <a:t>www.bhikkhuni.net.</a:t>
            </a:r>
            <a:endParaRPr lang="en-US" i="1" dirty="0">
              <a:solidFill>
                <a:schemeClr val="tx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ext Box 1"/>
          <p:cNvSpPr txBox="1">
            <a:spLocks noChangeArrowheads="1"/>
          </p:cNvSpPr>
          <p:nvPr/>
        </p:nvSpPr>
        <p:spPr bwMode="auto">
          <a:xfrm>
            <a:off x="2362200" y="4800600"/>
            <a:ext cx="4495800" cy="566738"/>
          </a:xfrm>
          <a:prstGeom prst="rect">
            <a:avLst/>
          </a:prstGeom>
          <a:noFill/>
          <a:ln w="9525">
            <a:noFill/>
            <a:round/>
            <a:headEnd/>
            <a:tailEnd/>
          </a:ln>
          <a:effectLst/>
        </p:spPr>
        <p:txBody>
          <a:bodyPr anchor="b"/>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chemeClr val="bg2">
                    <a:lumMod val="25000"/>
                  </a:schemeClr>
                </a:solidFill>
                <a:latin typeface="Constantia" pitchFamily="16" charset="0"/>
              </a:rPr>
              <a:t>Hamburg Congress, 2007</a:t>
            </a:r>
          </a:p>
        </p:txBody>
      </p:sp>
      <p:pic>
        <p:nvPicPr>
          <p:cNvPr id="56323" name="Picture 2"/>
          <p:cNvPicPr>
            <a:picLocks noChangeAspect="1" noChangeArrowheads="1"/>
          </p:cNvPicPr>
          <p:nvPr/>
        </p:nvPicPr>
        <p:blipFill>
          <a:blip r:embed="rId3" cstate="print"/>
          <a:srcRect l="5783" r="5783"/>
          <a:stretch>
            <a:fillRect/>
          </a:stretch>
        </p:blipFill>
        <p:spPr bwMode="auto">
          <a:xfrm>
            <a:off x="1792288" y="612775"/>
            <a:ext cx="5486400" cy="4114800"/>
          </a:xfrm>
          <a:prstGeom prst="rect">
            <a:avLst/>
          </a:prstGeom>
          <a:noFill/>
          <a:ln w="9525">
            <a:noFill/>
            <a:round/>
            <a:headEnd/>
            <a:tailEnd/>
          </a:ln>
          <a:effectLst/>
        </p:spPr>
      </p:pic>
      <p:sp>
        <p:nvSpPr>
          <p:cNvPr id="56324" name="Text Box 3"/>
          <p:cNvSpPr txBox="1">
            <a:spLocks noChangeArrowheads="1"/>
          </p:cNvSpPr>
          <p:nvPr/>
        </p:nvSpPr>
        <p:spPr bwMode="auto">
          <a:xfrm>
            <a:off x="1143000" y="5486400"/>
            <a:ext cx="6705600" cy="914400"/>
          </a:xfrm>
          <a:prstGeom prst="rect">
            <a:avLst/>
          </a:prstGeom>
          <a:noFill/>
          <a:ln w="9525">
            <a:noFill/>
            <a:round/>
            <a:headEnd/>
            <a:tailEnd/>
          </a:ln>
          <a:effectLst/>
        </p:spPr>
        <p:txBody>
          <a:bodyPr/>
          <a:lstStyle/>
          <a:p>
            <a:pPr algn="ctr">
              <a:spcBef>
                <a:spcPts val="6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err="1">
                <a:solidFill>
                  <a:schemeClr val="bg2">
                    <a:lumMod val="25000"/>
                  </a:schemeClr>
                </a:solidFill>
                <a:latin typeface="Constantia" pitchFamily="16" charset="0"/>
              </a:rPr>
              <a:t>Bhikkhunis</a:t>
            </a:r>
            <a:r>
              <a:rPr lang="en-US" sz="2400" dirty="0">
                <a:solidFill>
                  <a:schemeClr val="bg2">
                    <a:lumMod val="25000"/>
                  </a:schemeClr>
                </a:solidFill>
                <a:latin typeface="Constantia" pitchFamily="16" charset="0"/>
              </a:rPr>
              <a:t> and </a:t>
            </a:r>
            <a:r>
              <a:rPr lang="en-US" sz="2400" dirty="0" err="1">
                <a:solidFill>
                  <a:schemeClr val="bg2">
                    <a:lumMod val="25000"/>
                  </a:schemeClr>
                </a:solidFill>
                <a:latin typeface="Constantia" pitchFamily="16" charset="0"/>
              </a:rPr>
              <a:t>bhikshunis</a:t>
            </a:r>
            <a:r>
              <a:rPr lang="en-US" sz="2400" dirty="0">
                <a:solidFill>
                  <a:schemeClr val="bg2">
                    <a:lumMod val="25000"/>
                  </a:schemeClr>
                </a:solidFill>
                <a:latin typeface="Constantia" pitchFamily="16" charset="0"/>
              </a:rPr>
              <a:t> ordained </a:t>
            </a:r>
            <a:r>
              <a:rPr lang="en-US" sz="2400" dirty="0" smtClean="0">
                <a:solidFill>
                  <a:schemeClr val="bg2">
                    <a:lumMod val="25000"/>
                  </a:schemeClr>
                </a:solidFill>
                <a:latin typeface="Constantia" pitchFamily="16" charset="0"/>
              </a:rPr>
              <a:t>earlier make plans to help </a:t>
            </a:r>
            <a:r>
              <a:rPr lang="en-US" sz="2400" dirty="0">
                <a:solidFill>
                  <a:schemeClr val="bg2">
                    <a:lumMod val="25000"/>
                  </a:schemeClr>
                </a:solidFill>
                <a:latin typeface="Constantia" pitchFamily="16" charset="0"/>
              </a:rPr>
              <a:t>mentor  and ordain new </a:t>
            </a:r>
            <a:r>
              <a:rPr lang="en-US" sz="2400" dirty="0" err="1">
                <a:solidFill>
                  <a:schemeClr val="bg2">
                    <a:lumMod val="25000"/>
                  </a:schemeClr>
                </a:solidFill>
                <a:latin typeface="Constantia" pitchFamily="16" charset="0"/>
              </a:rPr>
              <a:t>bhikkhunis</a:t>
            </a:r>
            <a:r>
              <a:rPr lang="en-US" sz="2400" dirty="0">
                <a:solidFill>
                  <a:schemeClr val="bg2">
                    <a:lumMod val="25000"/>
                  </a:schemeClr>
                </a:solidFill>
                <a:latin typeface="Constantia" pitchFamily="16" charset="0"/>
              </a:rPr>
              <a:t>.</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a:solidFill>
                  <a:srgbClr val="000000"/>
                </a:solidFill>
                <a:latin typeface="Constantia" pitchFamily="16" charset="0"/>
              </a:rPr>
              <a:t>Rocking the Boat</a:t>
            </a:r>
          </a:p>
        </p:txBody>
      </p:sp>
      <p:sp>
        <p:nvSpPr>
          <p:cNvPr id="57347" name="Text Box 2"/>
          <p:cNvSpPr txBox="1">
            <a:spLocks noChangeArrowheads="1"/>
          </p:cNvSpPr>
          <p:nvPr/>
        </p:nvSpPr>
        <p:spPr bwMode="auto">
          <a:xfrm>
            <a:off x="304800" y="1600200"/>
            <a:ext cx="3657600" cy="4572000"/>
          </a:xfrm>
          <a:prstGeom prst="rect">
            <a:avLst/>
          </a:prstGeom>
          <a:noFill/>
          <a:ln w="9525">
            <a:noFill/>
            <a:round/>
            <a:headEnd/>
            <a:tailEnd/>
          </a:ln>
          <a:effectLst/>
        </p:spPr>
        <p:txBody>
          <a:bodyPr/>
          <a:lstStyle/>
          <a:p>
            <a:pPr marL="341313" indent="-34131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3200" u="sng">
                <a:solidFill>
                  <a:srgbClr val="000000"/>
                </a:solidFill>
                <a:latin typeface="Constantia" pitchFamily="16" charset="0"/>
              </a:rPr>
              <a:t>2009</a:t>
            </a:r>
            <a:r>
              <a:rPr lang="en-US" sz="3200">
                <a:solidFill>
                  <a:srgbClr val="000000"/>
                </a:solidFill>
                <a:latin typeface="Constantia" pitchFamily="16" charset="0"/>
              </a:rPr>
              <a:t> − </a:t>
            </a:r>
            <a:r>
              <a:rPr lang="en-US" sz="2400">
                <a:solidFill>
                  <a:srgbClr val="000000"/>
                </a:solidFill>
                <a:latin typeface="Constantia" pitchFamily="16" charset="0"/>
              </a:rPr>
              <a:t>With Ayya Tathaaloka as preceptor and Ajahn Brahm as certifying acariya, four samaneris were ordained as bhikkhunis at Bodhinyana Monastery in Serpentine, Australia.</a:t>
            </a:r>
          </a:p>
          <a:p>
            <a:pPr marL="341313" indent="-341313">
              <a:spcBef>
                <a:spcPts val="600"/>
              </a:spcBef>
              <a:buFont typeface="Arial"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r>
              <a:rPr lang="en-US" sz="2400">
                <a:solidFill>
                  <a:srgbClr val="000000"/>
                </a:solidFill>
                <a:latin typeface="Constantia" pitchFamily="16" charset="0"/>
              </a:rPr>
              <a:t>Ajahn Brahm was then “delisted” from the Ajahn Chah lineage.</a:t>
            </a:r>
          </a:p>
          <a:p>
            <a:pPr marL="341313" indent="-341313">
              <a:spcBef>
                <a:spcPts val="600"/>
              </a:spcBef>
              <a:buFont typeface="Arial" charset="0"/>
              <a:buNone/>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US" sz="2400">
              <a:solidFill>
                <a:srgbClr val="000000"/>
              </a:solidFill>
              <a:latin typeface="Constantia" pitchFamily="16" charset="0"/>
            </a:endParaRPr>
          </a:p>
        </p:txBody>
      </p:sp>
      <p:pic>
        <p:nvPicPr>
          <p:cNvPr id="57348" name="Picture 3"/>
          <p:cNvPicPr>
            <a:picLocks noChangeAspect="1" noChangeArrowheads="1"/>
          </p:cNvPicPr>
          <p:nvPr/>
        </p:nvPicPr>
        <p:blipFill>
          <a:blip r:embed="rId3" cstate="print"/>
          <a:srcRect/>
          <a:stretch>
            <a:fillRect/>
          </a:stretch>
        </p:blipFill>
        <p:spPr bwMode="auto">
          <a:xfrm>
            <a:off x="4114800" y="1905000"/>
            <a:ext cx="4267200" cy="3200400"/>
          </a:xfrm>
          <a:prstGeom prst="rect">
            <a:avLst/>
          </a:prstGeom>
          <a:noFill/>
          <a:ln w="9525">
            <a:noFill/>
            <a:round/>
            <a:headEnd/>
            <a:tailEnd/>
          </a:ln>
          <a:effectLst/>
        </p:spPr>
      </p:pic>
      <p:sp>
        <p:nvSpPr>
          <p:cNvPr id="57349" name="Text Box 4"/>
          <p:cNvSpPr txBox="1">
            <a:spLocks noChangeArrowheads="1"/>
          </p:cNvSpPr>
          <p:nvPr/>
        </p:nvSpPr>
        <p:spPr bwMode="auto">
          <a:xfrm>
            <a:off x="4724400" y="5334000"/>
            <a:ext cx="3262313"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rPr>
              <a:t>Ajahn Brahm and other monks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1"/>
          <p:cNvPicPr>
            <a:picLocks noChangeAspect="1" noChangeArrowheads="1"/>
          </p:cNvPicPr>
          <p:nvPr/>
        </p:nvPicPr>
        <p:blipFill>
          <a:blip r:embed="rId3" cstate="print"/>
          <a:srcRect/>
          <a:stretch>
            <a:fillRect/>
          </a:stretch>
        </p:blipFill>
        <p:spPr bwMode="auto">
          <a:xfrm>
            <a:off x="228600" y="381000"/>
            <a:ext cx="4249738" cy="2819400"/>
          </a:xfrm>
          <a:prstGeom prst="rect">
            <a:avLst/>
          </a:prstGeom>
          <a:noFill/>
          <a:ln w="9525">
            <a:noFill/>
            <a:round/>
            <a:headEnd/>
            <a:tailEnd/>
          </a:ln>
          <a:effectLst/>
        </p:spPr>
      </p:pic>
      <p:sp>
        <p:nvSpPr>
          <p:cNvPr id="59395" name="Text Box 2"/>
          <p:cNvSpPr txBox="1">
            <a:spLocks noChangeArrowheads="1"/>
          </p:cNvSpPr>
          <p:nvPr/>
        </p:nvSpPr>
        <p:spPr bwMode="auto">
          <a:xfrm>
            <a:off x="4495800" y="381000"/>
            <a:ext cx="3810000" cy="2227263"/>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a:solidFill>
                  <a:srgbClr val="000000"/>
                </a:solidFill>
                <a:latin typeface="Constantia" pitchFamily="16" charset="0"/>
              </a:rPr>
              <a:t>August 2010 Bhikkhuni Ordination of four bhikkhunis at Aranya Bodhi Hermitage, Northern California </a:t>
            </a:r>
          </a:p>
        </p:txBody>
      </p:sp>
      <p:sp>
        <p:nvSpPr>
          <p:cNvPr id="59396" name="Rectangle 3"/>
          <p:cNvSpPr>
            <a:spLocks noChangeArrowheads="1"/>
          </p:cNvSpPr>
          <p:nvPr/>
        </p:nvSpPr>
        <p:spPr bwMode="auto">
          <a:xfrm>
            <a:off x="533400" y="5580063"/>
            <a:ext cx="455613" cy="641350"/>
          </a:xfrm>
          <a:prstGeom prst="rect">
            <a:avLst/>
          </a:prstGeom>
          <a:noFill/>
          <a:ln w="9525">
            <a:noFill/>
            <a:round/>
            <a:headEnd/>
            <a:tailEnd/>
          </a:ln>
          <a:effectLst/>
        </p:spPr>
        <p:txBody>
          <a:bodyPr wrap="none" lIns="90000" tIns="46800" rIns="365040" bIns="46800" anchor="ctr">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200">
                <a:solidFill>
                  <a:srgbClr val="0000FF"/>
                </a:solidFill>
                <a:latin typeface="Georgia" pitchFamily="16" charset="0"/>
                <a:hlinkClick r:id="rId4"/>
              </a:rPr>
              <a:t/>
            </a:r>
            <a:br>
              <a:rPr lang="en-US" sz="1200">
                <a:solidFill>
                  <a:srgbClr val="0000FF"/>
                </a:solidFill>
                <a:latin typeface="Georgia" pitchFamily="16" charset="0"/>
                <a:hlinkClick r:id="rId4"/>
              </a:rPr>
            </a:br>
            <a:r>
              <a:rPr lang="en-US" sz="1200">
                <a:solidFill>
                  <a:srgbClr val="6AA84F"/>
                </a:solidFill>
                <a:latin typeface="Georgia" pitchFamily="16" charset="0"/>
              </a:rPr>
              <a:t/>
            </a:r>
            <a:br>
              <a:rPr lang="en-US" sz="1200">
                <a:solidFill>
                  <a:srgbClr val="6AA84F"/>
                </a:solidFill>
                <a:latin typeface="Georgia" pitchFamily="16" charset="0"/>
              </a:rPr>
            </a:br>
            <a:r>
              <a:rPr lang="en-US" sz="1200">
                <a:solidFill>
                  <a:srgbClr val="6AA84F"/>
                </a:solidFill>
                <a:latin typeface="Georgia" pitchFamily="16" charset="0"/>
              </a:rPr>
              <a:t/>
            </a:r>
            <a:br>
              <a:rPr lang="en-US" sz="1200">
                <a:solidFill>
                  <a:srgbClr val="6AA84F"/>
                </a:solidFill>
                <a:latin typeface="Georgia" pitchFamily="16" charset="0"/>
              </a:rPr>
            </a:br>
            <a:endParaRPr lang="en-US" sz="1200">
              <a:solidFill>
                <a:srgbClr val="6AA84F"/>
              </a:solidFill>
              <a:latin typeface="Georgia" pitchFamily="16" charset="0"/>
            </a:endParaRPr>
          </a:p>
        </p:txBody>
      </p:sp>
      <p:sp>
        <p:nvSpPr>
          <p:cNvPr id="59397" name="Text Box 4"/>
          <p:cNvSpPr txBox="1">
            <a:spLocks noChangeArrowheads="1"/>
          </p:cNvSpPr>
          <p:nvPr/>
        </p:nvSpPr>
        <p:spPr bwMode="auto">
          <a:xfrm>
            <a:off x="2057400" y="5943600"/>
            <a:ext cx="309563" cy="368300"/>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00000"/>
                </a:solidFill>
              </a:rPr>
              <a:t>  </a:t>
            </a:r>
          </a:p>
        </p:txBody>
      </p:sp>
      <p:sp>
        <p:nvSpPr>
          <p:cNvPr id="59398" name="Text Box 5"/>
          <p:cNvSpPr txBox="1">
            <a:spLocks noChangeArrowheads="1"/>
          </p:cNvSpPr>
          <p:nvPr/>
        </p:nvSpPr>
        <p:spPr bwMode="auto">
          <a:xfrm>
            <a:off x="990600" y="5867400"/>
            <a:ext cx="184150" cy="369888"/>
          </a:xfrm>
          <a:prstGeom prst="rect">
            <a:avLst/>
          </a:prstGeom>
          <a:noFill/>
          <a:ln w="9525">
            <a:noFill/>
            <a:round/>
            <a:headEnd/>
            <a:tailEnd/>
          </a:ln>
          <a:effectLst/>
        </p:spPr>
        <p:txBody>
          <a:bodyPr wrap="none" anchor="ctr"/>
          <a:lstStyle/>
          <a:p>
            <a:endParaRPr lang="en-US"/>
          </a:p>
        </p:txBody>
      </p:sp>
      <p:pic>
        <p:nvPicPr>
          <p:cNvPr id="59399" name="Picture 6"/>
          <p:cNvPicPr>
            <a:picLocks noChangeAspect="1" noChangeArrowheads="1"/>
          </p:cNvPicPr>
          <p:nvPr/>
        </p:nvPicPr>
        <p:blipFill>
          <a:blip r:embed="rId5" cstate="print"/>
          <a:srcRect/>
          <a:stretch>
            <a:fillRect/>
          </a:stretch>
        </p:blipFill>
        <p:spPr bwMode="auto">
          <a:xfrm>
            <a:off x="4038600" y="3429000"/>
            <a:ext cx="4572000" cy="3124200"/>
          </a:xfrm>
          <a:prstGeom prst="rect">
            <a:avLst/>
          </a:prstGeom>
          <a:noFill/>
          <a:ln w="9525">
            <a:noFill/>
            <a:round/>
            <a:headEnd/>
            <a:tailEnd/>
          </a:ln>
          <a:effectLst/>
        </p:spPr>
      </p:pic>
      <p:sp>
        <p:nvSpPr>
          <p:cNvPr id="59400" name="Rectangle 7"/>
          <p:cNvSpPr>
            <a:spLocks noChangeArrowheads="1"/>
          </p:cNvSpPr>
          <p:nvPr/>
        </p:nvSpPr>
        <p:spPr bwMode="auto">
          <a:xfrm>
            <a:off x="533400" y="3733800"/>
            <a:ext cx="2971800" cy="2227263"/>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a:solidFill>
                  <a:srgbClr val="000000"/>
                </a:solidFill>
                <a:latin typeface="Constantia" pitchFamily="16" charset="0"/>
              </a:rPr>
              <a:t>October 2010 Bhikkhuni Ordinations at Dharma </a:t>
            </a:r>
            <a:r>
              <a:rPr lang="en-US" sz="2800" dirty="0" err="1">
                <a:solidFill>
                  <a:srgbClr val="000000"/>
                </a:solidFill>
                <a:latin typeface="Constantia" pitchFamily="16" charset="0"/>
              </a:rPr>
              <a:t>Vijaya</a:t>
            </a:r>
            <a:r>
              <a:rPr lang="en-US" sz="2800" dirty="0">
                <a:solidFill>
                  <a:srgbClr val="000000"/>
                </a:solidFill>
                <a:latin typeface="Constantia" pitchFamily="16" charset="0"/>
              </a:rPr>
              <a:t> in Los Angeles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 Box 1"/>
          <p:cNvSpPr txBox="1">
            <a:spLocks noChangeArrowheads="1"/>
          </p:cNvSpPr>
          <p:nvPr/>
        </p:nvSpPr>
        <p:spPr bwMode="auto">
          <a:xfrm>
            <a:off x="228600" y="274638"/>
            <a:ext cx="8610600" cy="1143000"/>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a:solidFill>
                  <a:srgbClr val="000000"/>
                </a:solidFill>
                <a:latin typeface="Constantia" pitchFamily="16" charset="0"/>
              </a:rPr>
              <a:t>Three More North American Bhikkhunis</a:t>
            </a:r>
            <a:br>
              <a:rPr lang="en-US" sz="3600">
                <a:solidFill>
                  <a:srgbClr val="000000"/>
                </a:solidFill>
                <a:latin typeface="Constantia" pitchFamily="16" charset="0"/>
              </a:rPr>
            </a:br>
            <a:r>
              <a:rPr lang="en-US" sz="3600">
                <a:solidFill>
                  <a:srgbClr val="000000"/>
                </a:solidFill>
                <a:latin typeface="Constantia" pitchFamily="16" charset="0"/>
              </a:rPr>
              <a:t>Spirit Rock Meditation Hall – Oct. 17, 2011</a:t>
            </a:r>
          </a:p>
        </p:txBody>
      </p:sp>
      <p:pic>
        <p:nvPicPr>
          <p:cNvPr id="60419" name="Picture 2"/>
          <p:cNvPicPr>
            <a:picLocks noChangeAspect="1" noChangeArrowheads="1"/>
          </p:cNvPicPr>
          <p:nvPr/>
        </p:nvPicPr>
        <p:blipFill>
          <a:blip r:embed="rId3" cstate="print"/>
          <a:srcRect/>
          <a:stretch>
            <a:fillRect/>
          </a:stretch>
        </p:blipFill>
        <p:spPr bwMode="auto">
          <a:xfrm>
            <a:off x="457200" y="1676400"/>
            <a:ext cx="8229600" cy="3681413"/>
          </a:xfrm>
          <a:prstGeom prst="rect">
            <a:avLst/>
          </a:prstGeom>
          <a:noFill/>
          <a:ln w="9525">
            <a:noFill/>
            <a:round/>
            <a:headEnd/>
            <a:tailEnd/>
          </a:ln>
          <a:effectLst/>
        </p:spPr>
      </p:pic>
      <p:sp>
        <p:nvSpPr>
          <p:cNvPr id="60420" name="Text Box 3"/>
          <p:cNvSpPr txBox="1">
            <a:spLocks noChangeArrowheads="1"/>
          </p:cNvSpPr>
          <p:nvPr/>
        </p:nvSpPr>
        <p:spPr bwMode="auto">
          <a:xfrm>
            <a:off x="838200" y="5867400"/>
            <a:ext cx="7772400" cy="642938"/>
          </a:xfrm>
          <a:prstGeom prst="rect">
            <a:avLst/>
          </a:prstGeom>
          <a:noFill/>
          <a:ln w="9525">
            <a:noFill/>
            <a:round/>
            <a:headEnd/>
            <a:tailEnd/>
          </a:ln>
          <a:effectLst/>
        </p:spPr>
        <p:txBody>
          <a:bodyPr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dirty="0">
                <a:solidFill>
                  <a:srgbClr val="000000"/>
                </a:solidFill>
              </a:rPr>
              <a:t>L-R:  </a:t>
            </a:r>
            <a:r>
              <a:rPr lang="en-US" dirty="0" err="1">
                <a:solidFill>
                  <a:srgbClr val="000000"/>
                </a:solidFill>
              </a:rPr>
              <a:t>Ayya</a:t>
            </a:r>
            <a:r>
              <a:rPr lang="en-US" dirty="0">
                <a:solidFill>
                  <a:srgbClr val="000000"/>
                </a:solidFill>
              </a:rPr>
              <a:t> </a:t>
            </a:r>
            <a:r>
              <a:rPr lang="en-US" dirty="0" err="1">
                <a:solidFill>
                  <a:srgbClr val="000000"/>
                </a:solidFill>
              </a:rPr>
              <a:t>Nimmala</a:t>
            </a:r>
            <a:r>
              <a:rPr lang="en-US" dirty="0">
                <a:solidFill>
                  <a:srgbClr val="000000"/>
                </a:solidFill>
              </a:rPr>
              <a:t>, </a:t>
            </a:r>
            <a:r>
              <a:rPr lang="en-US" dirty="0" smtClean="0">
                <a:solidFill>
                  <a:srgbClr val="000000"/>
                </a:solidFill>
              </a:rPr>
              <a:t>Sati </a:t>
            </a:r>
            <a:r>
              <a:rPr lang="en-US" dirty="0" err="1">
                <a:solidFill>
                  <a:srgbClr val="000000"/>
                </a:solidFill>
              </a:rPr>
              <a:t>Saraniya</a:t>
            </a:r>
            <a:r>
              <a:rPr lang="en-US" dirty="0">
                <a:solidFill>
                  <a:srgbClr val="000000"/>
                </a:solidFill>
              </a:rPr>
              <a:t> Hermitage, Ontario, Canada; </a:t>
            </a:r>
            <a:r>
              <a:rPr lang="en-US" dirty="0" err="1">
                <a:solidFill>
                  <a:srgbClr val="000000"/>
                </a:solidFill>
              </a:rPr>
              <a:t>Ayya</a:t>
            </a:r>
            <a:r>
              <a:rPr lang="en-US" dirty="0">
                <a:solidFill>
                  <a:srgbClr val="000000"/>
                </a:solidFill>
              </a:rPr>
              <a:t> </a:t>
            </a:r>
            <a:r>
              <a:rPr lang="en-US" dirty="0" err="1">
                <a:solidFill>
                  <a:srgbClr val="000000"/>
                </a:solidFill>
              </a:rPr>
              <a:t>Santacitta</a:t>
            </a:r>
            <a:r>
              <a:rPr lang="en-US" dirty="0">
                <a:solidFill>
                  <a:srgbClr val="000000"/>
                </a:solidFill>
              </a:rPr>
              <a:t> and </a:t>
            </a:r>
            <a:r>
              <a:rPr lang="en-US" dirty="0" err="1">
                <a:solidFill>
                  <a:srgbClr val="000000"/>
                </a:solidFill>
              </a:rPr>
              <a:t>Ayya</a:t>
            </a:r>
            <a:r>
              <a:rPr lang="en-US" dirty="0">
                <a:solidFill>
                  <a:srgbClr val="000000"/>
                </a:solidFill>
              </a:rPr>
              <a:t> </a:t>
            </a:r>
            <a:r>
              <a:rPr lang="en-US" dirty="0" err="1">
                <a:solidFill>
                  <a:srgbClr val="000000"/>
                </a:solidFill>
              </a:rPr>
              <a:t>Anandabodhi</a:t>
            </a:r>
            <a:r>
              <a:rPr lang="en-US" dirty="0">
                <a:solidFill>
                  <a:srgbClr val="000000"/>
                </a:solidFill>
              </a:rPr>
              <a:t>, </a:t>
            </a:r>
            <a:r>
              <a:rPr lang="en-US" dirty="0" err="1">
                <a:solidFill>
                  <a:srgbClr val="000000"/>
                </a:solidFill>
              </a:rPr>
              <a:t>Aloka</a:t>
            </a:r>
            <a:r>
              <a:rPr lang="en-US" dirty="0">
                <a:solidFill>
                  <a:srgbClr val="000000"/>
                </a:solidFill>
              </a:rPr>
              <a:t> </a:t>
            </a:r>
            <a:r>
              <a:rPr lang="en-US" dirty="0" err="1">
                <a:solidFill>
                  <a:srgbClr val="000000"/>
                </a:solidFill>
              </a:rPr>
              <a:t>Vihara</a:t>
            </a:r>
            <a:r>
              <a:rPr lang="en-US" dirty="0">
                <a:solidFill>
                  <a:srgbClr val="000000"/>
                </a:solidFill>
              </a:rPr>
              <a:t>, San Francisco, California</a:t>
            </a:r>
          </a:p>
        </p:txBody>
      </p:sp>
      <p:sp>
        <p:nvSpPr>
          <p:cNvPr id="5" name="TextBox 4"/>
          <p:cNvSpPr txBox="1"/>
          <p:nvPr/>
        </p:nvSpPr>
        <p:spPr>
          <a:xfrm>
            <a:off x="7162800" y="5410200"/>
            <a:ext cx="1146468" cy="369332"/>
          </a:xfrm>
          <a:prstGeom prst="rect">
            <a:avLst/>
          </a:prstGeom>
          <a:noFill/>
        </p:spPr>
        <p:txBody>
          <a:bodyPr wrap="none" rtlCol="0">
            <a:spAutoFit/>
          </a:bodyPr>
          <a:lstStyle/>
          <a:p>
            <a:r>
              <a:rPr lang="en-US" dirty="0" smtClean="0">
                <a:solidFill>
                  <a:schemeClr val="tx1"/>
                </a:solidFill>
              </a:rPr>
              <a:t>Ed </a:t>
            </a:r>
            <a:r>
              <a:rPr lang="en-US" dirty="0" err="1" smtClean="0">
                <a:solidFill>
                  <a:schemeClr val="tx1"/>
                </a:solidFill>
              </a:rPr>
              <a:t>Ritger</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dirty="0">
                <a:solidFill>
                  <a:srgbClr val="000000"/>
                </a:solidFill>
                <a:latin typeface="Constantia" pitchFamily="16" charset="0"/>
              </a:rPr>
              <a:t>A </a:t>
            </a:r>
            <a:r>
              <a:rPr lang="en-US" sz="4400" dirty="0" smtClean="0">
                <a:solidFill>
                  <a:srgbClr val="000000"/>
                </a:solidFill>
                <a:latin typeface="Constantia" pitchFamily="16" charset="0"/>
              </a:rPr>
              <a:t>‘Sima </a:t>
            </a:r>
            <a:r>
              <a:rPr lang="en-US" sz="4400" dirty="0">
                <a:solidFill>
                  <a:srgbClr val="000000"/>
                </a:solidFill>
                <a:latin typeface="Constantia" pitchFamily="16" charset="0"/>
              </a:rPr>
              <a:t>of </a:t>
            </a:r>
            <a:r>
              <a:rPr lang="en-US" sz="4400" dirty="0" smtClean="0">
                <a:solidFill>
                  <a:srgbClr val="000000"/>
                </a:solidFill>
                <a:latin typeface="Constantia" pitchFamily="16" charset="0"/>
              </a:rPr>
              <a:t>Flowers’</a:t>
            </a:r>
            <a:endParaRPr lang="en-US" sz="4400" dirty="0">
              <a:solidFill>
                <a:srgbClr val="000000"/>
              </a:solidFill>
              <a:latin typeface="Constantia" pitchFamily="16" charset="0"/>
            </a:endParaRPr>
          </a:p>
        </p:txBody>
      </p:sp>
      <p:pic>
        <p:nvPicPr>
          <p:cNvPr id="61443" name="Picture 2"/>
          <p:cNvPicPr>
            <a:picLocks noChangeAspect="1" noChangeArrowheads="1"/>
          </p:cNvPicPr>
          <p:nvPr/>
        </p:nvPicPr>
        <p:blipFill>
          <a:blip r:embed="rId3" cstate="print"/>
          <a:srcRect/>
          <a:stretch>
            <a:fillRect/>
          </a:stretch>
        </p:blipFill>
        <p:spPr bwMode="auto">
          <a:xfrm>
            <a:off x="1174750" y="1600200"/>
            <a:ext cx="6794500" cy="4525963"/>
          </a:xfrm>
          <a:prstGeom prst="rect">
            <a:avLst/>
          </a:prstGeom>
          <a:noFill/>
          <a:ln w="9525">
            <a:noFill/>
            <a:round/>
            <a:headEnd/>
            <a:tailEnd/>
          </a:ln>
          <a:effectLst/>
        </p:spPr>
      </p:pic>
      <p:sp>
        <p:nvSpPr>
          <p:cNvPr id="4" name="Rectangle 3"/>
          <p:cNvSpPr/>
          <p:nvPr/>
        </p:nvSpPr>
        <p:spPr>
          <a:xfrm>
            <a:off x="6934200" y="6172200"/>
            <a:ext cx="1146468" cy="369332"/>
          </a:xfrm>
          <a:prstGeom prst="rect">
            <a:avLst/>
          </a:prstGeom>
        </p:spPr>
        <p:txBody>
          <a:bodyPr wrap="none">
            <a:spAutoFit/>
          </a:bodyPr>
          <a:lstStyle/>
          <a:p>
            <a:r>
              <a:rPr lang="en-US" dirty="0" smtClean="0">
                <a:solidFill>
                  <a:schemeClr val="tx1"/>
                </a:solidFill>
              </a:rPr>
              <a:t>Ed </a:t>
            </a:r>
            <a:r>
              <a:rPr lang="en-US" dirty="0" err="1" smtClean="0">
                <a:solidFill>
                  <a:schemeClr val="tx1"/>
                </a:solidFill>
              </a:rPr>
              <a:t>Ritger</a:t>
            </a:r>
            <a:endParaRPr lang="en-US" dirty="0">
              <a:solidFill>
                <a:schemeClr val="tx1"/>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 Box 1"/>
          <p:cNvSpPr txBox="1">
            <a:spLocks noChangeArrowheads="1"/>
          </p:cNvSpPr>
          <p:nvPr/>
        </p:nvSpPr>
        <p:spPr bwMode="auto">
          <a:xfrm>
            <a:off x="457200" y="274638"/>
            <a:ext cx="8229600" cy="1020762"/>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a:solidFill>
                  <a:srgbClr val="000000"/>
                </a:solidFill>
                <a:latin typeface="Constantia" pitchFamily="16" charset="0"/>
              </a:rPr>
              <a:t>Bhikkhunis Worldwide!</a:t>
            </a:r>
          </a:p>
        </p:txBody>
      </p:sp>
      <p:sp>
        <p:nvSpPr>
          <p:cNvPr id="36867" name="Text Box 2"/>
          <p:cNvSpPr txBox="1">
            <a:spLocks noChangeArrowheads="1"/>
          </p:cNvSpPr>
          <p:nvPr/>
        </p:nvSpPr>
        <p:spPr bwMode="auto">
          <a:xfrm>
            <a:off x="457200" y="1219200"/>
            <a:ext cx="8229600" cy="1600200"/>
          </a:xfrm>
          <a:prstGeom prst="rect">
            <a:avLst/>
          </a:prstGeom>
          <a:noFill/>
          <a:ln w="9525">
            <a:noFill/>
            <a:round/>
            <a:headEnd/>
            <a:tailEnd/>
          </a:ln>
          <a:effectLst/>
        </p:spPr>
        <p:txBody>
          <a:bodyPr/>
          <a:lstStyle/>
          <a:p>
            <a:pPr marL="342900" indent="-341313">
              <a:spcBef>
                <a:spcPts val="800"/>
              </a:spcBef>
              <a:buClrTx/>
              <a:buFontTx/>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en-US" sz="3200" dirty="0">
                <a:solidFill>
                  <a:srgbClr val="000000"/>
                </a:solidFill>
                <a:latin typeface="Constantia" pitchFamily="16" charset="0"/>
              </a:rPr>
              <a:t>    Today there are now bhikkhunis &amp; bhiksunis in the U.S., India, Italy, Germany, Canada, Australia, New Zealand, Sri </a:t>
            </a:r>
            <a:r>
              <a:rPr lang="en-US" sz="3200" dirty="0" smtClean="0">
                <a:solidFill>
                  <a:srgbClr val="000000"/>
                </a:solidFill>
                <a:latin typeface="Constantia" pitchFamily="16" charset="0"/>
              </a:rPr>
              <a:t>Lanka </a:t>
            </a:r>
            <a:r>
              <a:rPr lang="en-US" sz="3200" dirty="0">
                <a:solidFill>
                  <a:srgbClr val="000000"/>
                </a:solidFill>
                <a:latin typeface="Constantia" pitchFamily="16" charset="0"/>
              </a:rPr>
              <a:t>Thailand and Vietnam.</a:t>
            </a:r>
          </a:p>
        </p:txBody>
      </p:sp>
      <p:pic>
        <p:nvPicPr>
          <p:cNvPr id="36868" name="Picture 3"/>
          <p:cNvPicPr>
            <a:picLocks noChangeAspect="1" noChangeArrowheads="1"/>
          </p:cNvPicPr>
          <p:nvPr/>
        </p:nvPicPr>
        <p:blipFill>
          <a:blip r:embed="rId3" cstate="print"/>
          <a:srcRect/>
          <a:stretch>
            <a:fillRect/>
          </a:stretch>
        </p:blipFill>
        <p:spPr bwMode="auto">
          <a:xfrm>
            <a:off x="838200" y="2743200"/>
            <a:ext cx="7391400" cy="3902075"/>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ext Box 1"/>
          <p:cNvSpPr txBox="1">
            <a:spLocks noChangeArrowheads="1"/>
          </p:cNvSpPr>
          <p:nvPr/>
        </p:nvSpPr>
        <p:spPr bwMode="auto">
          <a:xfrm>
            <a:off x="6172200" y="1752600"/>
            <a:ext cx="2667000" cy="4038600"/>
          </a:xfrm>
          <a:prstGeom prst="rect">
            <a:avLst/>
          </a:prstGeom>
          <a:noFill/>
          <a:ln w="9525">
            <a:noFill/>
            <a:round/>
            <a:headEnd/>
            <a:tailEnd/>
          </a:ln>
          <a:effectLst/>
        </p:spPr>
        <p:txBody>
          <a:bodyPr lIns="90000" tIns="46800" rIns="90000" bIns="46800"/>
          <a:lstStyle/>
          <a:p>
            <a:pPr marL="342900" indent="-341313">
              <a:spcBef>
                <a:spcPts val="6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r>
              <a:rPr lang="en-US" sz="2000">
                <a:solidFill>
                  <a:srgbClr val="000000"/>
                </a:solidFill>
                <a:latin typeface="Constantia" pitchFamily="16" charset="0"/>
              </a:rPr>
              <a:t>	</a:t>
            </a:r>
            <a:r>
              <a:rPr lang="en-US" sz="2400">
                <a:solidFill>
                  <a:srgbClr val="000000"/>
                </a:solidFill>
                <a:latin typeface="Constantia" pitchFamily="16" charset="0"/>
              </a:rPr>
              <a:t>Alliance for Bhikkhunis (AFB) was founded in 2007 to support the creation of a Bhikkhuni Sangha in the U.S. and its revival overseas.</a:t>
            </a:r>
          </a:p>
          <a:p>
            <a:pPr marL="342900" indent="-341313">
              <a:spcBef>
                <a:spcPts val="600"/>
              </a:spcBef>
              <a:buClrTx/>
              <a:buFontTx/>
              <a:buNone/>
              <a:tabLst>
                <a:tab pos="342900" algn="l"/>
                <a:tab pos="912813" algn="l"/>
                <a:tab pos="1827213" algn="l"/>
                <a:tab pos="2741613" algn="l"/>
                <a:tab pos="3656013" algn="l"/>
                <a:tab pos="4570413" algn="l"/>
                <a:tab pos="5484813" algn="l"/>
                <a:tab pos="6399213" algn="l"/>
                <a:tab pos="7313613" algn="l"/>
                <a:tab pos="8228013" algn="l"/>
                <a:tab pos="9142413" algn="l"/>
                <a:tab pos="10056813" algn="l"/>
              </a:tabLst>
            </a:pPr>
            <a:endParaRPr lang="en-US" sz="2400">
              <a:solidFill>
                <a:srgbClr val="000000"/>
              </a:solidFill>
              <a:latin typeface="Constantia" pitchFamily="16" charset="0"/>
            </a:endParaRPr>
          </a:p>
        </p:txBody>
      </p:sp>
      <p:pic>
        <p:nvPicPr>
          <p:cNvPr id="62467" name="Picture 2"/>
          <p:cNvPicPr>
            <a:picLocks noChangeAspect="1" noChangeArrowheads="1"/>
          </p:cNvPicPr>
          <p:nvPr/>
        </p:nvPicPr>
        <p:blipFill>
          <a:blip r:embed="rId3" cstate="print"/>
          <a:srcRect/>
          <a:stretch>
            <a:fillRect/>
          </a:stretch>
        </p:blipFill>
        <p:spPr bwMode="auto">
          <a:xfrm>
            <a:off x="533400" y="1371600"/>
            <a:ext cx="5486400" cy="4311650"/>
          </a:xfrm>
          <a:prstGeom prst="rect">
            <a:avLst/>
          </a:prstGeom>
          <a:noFill/>
          <a:ln w="9525">
            <a:noFill/>
            <a:round/>
            <a:headEnd/>
            <a:tailEnd/>
          </a:ln>
          <a:effectLst/>
        </p:spPr>
      </p:pic>
      <p:sp>
        <p:nvSpPr>
          <p:cNvPr id="62468" name="Rectangle 3"/>
          <p:cNvSpPr>
            <a:spLocks noChangeArrowheads="1"/>
          </p:cNvSpPr>
          <p:nvPr/>
        </p:nvSpPr>
        <p:spPr bwMode="auto">
          <a:xfrm>
            <a:off x="1828800" y="381000"/>
            <a:ext cx="4843463" cy="642938"/>
          </a:xfrm>
          <a:prstGeom prst="rect">
            <a:avLst/>
          </a:prstGeom>
          <a:noFill/>
          <a:ln w="9525">
            <a:noFill/>
            <a:round/>
            <a:headEnd/>
            <a:tailEnd/>
          </a:ln>
          <a:effectLst/>
        </p:spPr>
        <p:txBody>
          <a:bodyPr wrap="none" lIns="90000" tIns="46800" rIns="90000" bIns="46800">
            <a:spAutoFit/>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a:solidFill>
                  <a:srgbClr val="000000"/>
                </a:solidFill>
                <a:latin typeface="Constantia" pitchFamily="16" charset="0"/>
              </a:rPr>
              <a:t>Alliance for Bhikkhunis</a:t>
            </a:r>
          </a:p>
        </p:txBody>
      </p:sp>
      <p:sp>
        <p:nvSpPr>
          <p:cNvPr id="62469" name="Rectangle 4"/>
          <p:cNvSpPr>
            <a:spLocks noChangeArrowheads="1"/>
          </p:cNvSpPr>
          <p:nvPr/>
        </p:nvSpPr>
        <p:spPr bwMode="auto">
          <a:xfrm>
            <a:off x="609600" y="5943600"/>
            <a:ext cx="4876800" cy="642938"/>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solidFill>
                  <a:srgbClr val="0D0D0D"/>
                </a:solidFill>
                <a:latin typeface="Signet Roundhand ATT" charset="0"/>
              </a:rPr>
              <a:t>Bhikkhunis near Joshua Tree National Park, Mohave Desert, Southern California, USA</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a:solidFill>
                  <a:srgbClr val="000000"/>
                </a:solidFill>
                <a:latin typeface="Constantia" pitchFamily="16" charset="0"/>
              </a:rPr>
              <a:t>What Do We Do?</a:t>
            </a:r>
          </a:p>
        </p:txBody>
      </p:sp>
      <p:sp>
        <p:nvSpPr>
          <p:cNvPr id="72706" name="Text Box 2"/>
          <p:cNvSpPr txBox="1">
            <a:spLocks noChangeArrowheads="1"/>
          </p:cNvSpPr>
          <p:nvPr/>
        </p:nvSpPr>
        <p:spPr bwMode="auto">
          <a:xfrm>
            <a:off x="304800" y="1219200"/>
            <a:ext cx="8229600" cy="54102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lstStyle>
            <a:lvl1pPr marL="341313" indent="-341313">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cs typeface="Arial" charset="0"/>
              </a:defRPr>
            </a:lvl1pPr>
            <a:lvl2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cs typeface="Arial" charset="0"/>
              </a:defRPr>
            </a:lvl2pPr>
            <a:lvl3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cs typeface="Arial" charset="0"/>
              </a:defRPr>
            </a:lvl3pPr>
            <a:lvl4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cs typeface="Arial" charset="0"/>
              </a:defRPr>
            </a:lvl4pPr>
            <a:lvl5pPr>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cs typeface="Arial" charset="0"/>
              </a:defRPr>
            </a:lvl5pPr>
            <a:lvl6pPr marL="25146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cs typeface="Arial" charset="0"/>
              </a:defRPr>
            </a:lvl6pPr>
            <a:lvl7pPr marL="29718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cs typeface="Arial" charset="0"/>
              </a:defRPr>
            </a:lvl7pPr>
            <a:lvl8pPr marL="34290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cs typeface="Arial" charset="0"/>
              </a:defRPr>
            </a:lvl8pPr>
            <a:lvl9pPr marL="3886200" indent="-228600" defTabSz="457200" fontAlgn="base">
              <a:spcBef>
                <a:spcPct val="0"/>
              </a:spcBef>
              <a:spcAft>
                <a:spcPct val="0"/>
              </a:spcAft>
              <a:buClr>
                <a:srgbClr val="000000"/>
              </a:buClr>
              <a:buSzPct val="100000"/>
              <a:buFont typeface="Times New Roman" pitchFamily="16" charset="0"/>
              <a:tabLst>
                <a:tab pos="911225" algn="l"/>
                <a:tab pos="1825625" algn="l"/>
                <a:tab pos="2740025" algn="l"/>
                <a:tab pos="3654425" algn="l"/>
                <a:tab pos="4568825" algn="l"/>
                <a:tab pos="5483225" algn="l"/>
                <a:tab pos="6397625" algn="l"/>
                <a:tab pos="7312025" algn="l"/>
                <a:tab pos="8226425" algn="l"/>
                <a:tab pos="9140825" algn="l"/>
                <a:tab pos="10055225" algn="l"/>
              </a:tabLst>
              <a:defRPr>
                <a:solidFill>
                  <a:srgbClr val="000000"/>
                </a:solidFill>
                <a:latin typeface="Arial" charset="0"/>
                <a:cs typeface="Arial" charset="0"/>
              </a:defRPr>
            </a:lvl9pPr>
          </a:lstStyle>
          <a:p>
            <a:pPr>
              <a:spcBef>
                <a:spcPts val="800"/>
              </a:spcBef>
              <a:buFont typeface="Arial" charset="0"/>
              <a:buChar char="•"/>
              <a:defRPr/>
            </a:pPr>
            <a:r>
              <a:rPr lang="en-US" sz="3200" dirty="0" smtClean="0">
                <a:latin typeface="Constantia" pitchFamily="16" charset="0"/>
              </a:rPr>
              <a:t>AFB educates both lay practitioners and </a:t>
            </a:r>
            <a:r>
              <a:rPr lang="en-US" sz="3200" dirty="0" err="1" smtClean="0">
                <a:latin typeface="Constantia" pitchFamily="16" charset="0"/>
              </a:rPr>
              <a:t>monastics</a:t>
            </a:r>
            <a:r>
              <a:rPr lang="en-US" sz="3200" dirty="0" smtClean="0">
                <a:latin typeface="Constantia" pitchFamily="16" charset="0"/>
              </a:rPr>
              <a:t> about the essential role </a:t>
            </a:r>
            <a:r>
              <a:rPr lang="en-US" sz="3200" dirty="0" err="1" smtClean="0">
                <a:latin typeface="Constantia" pitchFamily="16" charset="0"/>
              </a:rPr>
              <a:t>bhikkhunis</a:t>
            </a:r>
            <a:r>
              <a:rPr lang="en-US" sz="3200" dirty="0" smtClean="0">
                <a:latin typeface="Constantia" pitchFamily="16" charset="0"/>
              </a:rPr>
              <a:t> play in preserving the </a:t>
            </a:r>
            <a:r>
              <a:rPr lang="en-US" sz="3200" dirty="0" err="1" smtClean="0">
                <a:latin typeface="Constantia" pitchFamily="16" charset="0"/>
              </a:rPr>
              <a:t>Dhamma</a:t>
            </a:r>
            <a:r>
              <a:rPr lang="en-US" sz="3200" dirty="0" smtClean="0">
                <a:latin typeface="Constantia" pitchFamily="16" charset="0"/>
              </a:rPr>
              <a:t>.</a:t>
            </a:r>
          </a:p>
          <a:p>
            <a:pPr marL="342900">
              <a:spcBef>
                <a:spcPts val="800"/>
              </a:spcBef>
              <a:buClrTx/>
              <a:buFontTx/>
              <a:buNone/>
              <a:defRPr/>
            </a:pPr>
            <a:r>
              <a:rPr lang="en-US" sz="3200" dirty="0" smtClean="0">
                <a:latin typeface="Constantia" pitchFamily="16" charset="0"/>
              </a:rPr>
              <a:t>	</a:t>
            </a:r>
          </a:p>
          <a:p>
            <a:pPr>
              <a:spcBef>
                <a:spcPts val="800"/>
              </a:spcBef>
              <a:buFont typeface="Arial" charset="0"/>
              <a:buChar char="•"/>
              <a:defRPr/>
            </a:pPr>
            <a:r>
              <a:rPr lang="en-US" sz="3200" dirty="0" smtClean="0">
                <a:latin typeface="Constantia" pitchFamily="16" charset="0"/>
              </a:rPr>
              <a:t>AFB raises funds to be able to offer financial assistance to provide Theravada bhikkhunis and </a:t>
            </a:r>
            <a:r>
              <a:rPr lang="en-US" sz="3200" dirty="0" err="1" smtClean="0">
                <a:latin typeface="Constantia" pitchFamily="16" charset="0"/>
              </a:rPr>
              <a:t>samaneris</a:t>
            </a:r>
            <a:r>
              <a:rPr lang="en-US" sz="3200" dirty="0" smtClean="0">
                <a:latin typeface="Constantia" pitchFamily="16" charset="0"/>
              </a:rPr>
              <a:t> (novices) not only with their four requisites:   food, clothing, shelter and medicine/health care, but other needs that may arise.</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1"/>
          <p:cNvSpPr txBox="1">
            <a:spLocks noChangeArrowheads="1"/>
          </p:cNvSpPr>
          <p:nvPr/>
        </p:nvSpPr>
        <p:spPr bwMode="auto">
          <a:xfrm>
            <a:off x="228600" y="457200"/>
            <a:ext cx="3008313" cy="1676400"/>
          </a:xfrm>
          <a:prstGeom prst="rect">
            <a:avLst/>
          </a:prstGeom>
          <a:noFill/>
          <a:ln w="9525">
            <a:noFill/>
            <a:round/>
            <a:headEnd/>
            <a:tailEnd/>
          </a:ln>
          <a:effectLst/>
        </p:spPr>
        <p:txBody>
          <a:bodyPr anchor="b"/>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a:solidFill>
                  <a:srgbClr val="FF0000"/>
                </a:solidFill>
                <a:latin typeface="Constantia" pitchFamily="16" charset="0"/>
              </a:rPr>
              <a:t/>
            </a:r>
            <a:br>
              <a:rPr lang="en-US" sz="3600" b="1" dirty="0">
                <a:solidFill>
                  <a:srgbClr val="FF0000"/>
                </a:solidFill>
                <a:latin typeface="Constantia" pitchFamily="16" charset="0"/>
              </a:rPr>
            </a:br>
            <a:r>
              <a:rPr lang="en-US" sz="3600" b="1" dirty="0">
                <a:solidFill>
                  <a:srgbClr val="FF0000"/>
                </a:solidFill>
                <a:latin typeface="Constantia" pitchFamily="16" charset="0"/>
              </a:rPr>
              <a:t/>
            </a:r>
            <a:br>
              <a:rPr lang="en-US" sz="3600" b="1" dirty="0">
                <a:solidFill>
                  <a:srgbClr val="FF0000"/>
                </a:solidFill>
                <a:latin typeface="Constantia" pitchFamily="16" charset="0"/>
              </a:rPr>
            </a:br>
            <a:r>
              <a:rPr lang="en-US" sz="3600" b="1" dirty="0">
                <a:solidFill>
                  <a:srgbClr val="FF0000"/>
                </a:solidFill>
                <a:latin typeface="Constantia" pitchFamily="16" charset="0"/>
              </a:rPr>
              <a:t/>
            </a:r>
            <a:br>
              <a:rPr lang="en-US" sz="3600" b="1" dirty="0">
                <a:solidFill>
                  <a:srgbClr val="FF0000"/>
                </a:solidFill>
                <a:latin typeface="Constantia" pitchFamily="16" charset="0"/>
              </a:rPr>
            </a:br>
            <a:r>
              <a:rPr lang="en-US" sz="3600" b="1" dirty="0">
                <a:solidFill>
                  <a:srgbClr val="FF0000"/>
                </a:solidFill>
                <a:latin typeface="Constantia" pitchFamily="16" charset="0"/>
              </a:rPr>
              <a:t/>
            </a:r>
            <a:br>
              <a:rPr lang="en-US" sz="3600" b="1" dirty="0">
                <a:solidFill>
                  <a:srgbClr val="FF0000"/>
                </a:solidFill>
                <a:latin typeface="Constantia" pitchFamily="16" charset="0"/>
              </a:rPr>
            </a:br>
            <a:endParaRPr lang="en-US" sz="3600" b="1" dirty="0" smtClean="0">
              <a:solidFill>
                <a:srgbClr val="FF00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dirty="0" smtClean="0">
              <a:solidFill>
                <a:srgbClr val="FF00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dirty="0" smtClean="0">
              <a:solidFill>
                <a:srgbClr val="FF00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3600" b="1" dirty="0" smtClean="0">
              <a:solidFill>
                <a:srgbClr val="FF0000"/>
              </a:solidFill>
              <a:latin typeface="Constantia" pitchFamily="16" charset="0"/>
            </a:endParaRPr>
          </a:p>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600" b="1" dirty="0" smtClean="0">
                <a:solidFill>
                  <a:srgbClr val="FF0000"/>
                </a:solidFill>
                <a:latin typeface="Constantia" pitchFamily="16" charset="0"/>
              </a:rPr>
              <a:t>Educate, Inform </a:t>
            </a:r>
            <a:r>
              <a:rPr lang="en-US" sz="3600" b="1" dirty="0">
                <a:solidFill>
                  <a:srgbClr val="FF0000"/>
                </a:solidFill>
                <a:latin typeface="Constantia" pitchFamily="16" charset="0"/>
              </a:rPr>
              <a:t>and </a:t>
            </a:r>
            <a:r>
              <a:rPr lang="en-US" sz="3600" b="1" dirty="0" smtClean="0">
                <a:solidFill>
                  <a:srgbClr val="FF0000"/>
                </a:solidFill>
                <a:latin typeface="Constantia" pitchFamily="16" charset="0"/>
              </a:rPr>
              <a:t>Connect</a:t>
            </a:r>
            <a:endParaRPr lang="en-US" sz="3600" b="1" dirty="0">
              <a:solidFill>
                <a:srgbClr val="FF0000"/>
              </a:solidFill>
              <a:latin typeface="Constantia" pitchFamily="16" charset="0"/>
            </a:endParaRPr>
          </a:p>
        </p:txBody>
      </p:sp>
      <p:pic>
        <p:nvPicPr>
          <p:cNvPr id="67587" name="Picture 2"/>
          <p:cNvPicPr>
            <a:picLocks noChangeAspect="1" noChangeArrowheads="1"/>
          </p:cNvPicPr>
          <p:nvPr/>
        </p:nvPicPr>
        <p:blipFill>
          <a:blip r:embed="rId3" cstate="print"/>
          <a:srcRect/>
          <a:stretch>
            <a:fillRect/>
          </a:stretch>
        </p:blipFill>
        <p:spPr bwMode="auto">
          <a:xfrm>
            <a:off x="4006850" y="390525"/>
            <a:ext cx="4603750" cy="5946775"/>
          </a:xfrm>
          <a:prstGeom prst="rect">
            <a:avLst/>
          </a:prstGeom>
          <a:noFill/>
          <a:ln w="9525">
            <a:noFill/>
            <a:round/>
            <a:headEnd/>
            <a:tailEnd/>
          </a:ln>
          <a:effectLst/>
        </p:spPr>
      </p:pic>
      <p:sp>
        <p:nvSpPr>
          <p:cNvPr id="67588" name="Text Box 3"/>
          <p:cNvSpPr txBox="1">
            <a:spLocks noChangeArrowheads="1"/>
          </p:cNvSpPr>
          <p:nvPr/>
        </p:nvSpPr>
        <p:spPr bwMode="auto">
          <a:xfrm>
            <a:off x="304800" y="2438400"/>
            <a:ext cx="3276600" cy="3972499"/>
          </a:xfrm>
          <a:prstGeom prst="rect">
            <a:avLst/>
          </a:prstGeom>
          <a:noFill/>
          <a:ln w="9525">
            <a:noFill/>
            <a:round/>
            <a:headEnd/>
            <a:tailEnd/>
          </a:ln>
          <a:effectLst/>
        </p:spPr>
        <p:txBody>
          <a:bodyPr wrap="square" lIns="90000" tIns="46800" rIns="90000" bIns="46800">
            <a:spAutoFit/>
          </a:bodyPr>
          <a:lstStyle/>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a:solidFill>
                  <a:srgbClr val="000000"/>
                </a:solidFill>
              </a:rPr>
              <a:t>Present </a:t>
            </a:r>
            <a:r>
              <a:rPr lang="en-US" sz="2800" dirty="0" smtClean="0">
                <a:solidFill>
                  <a:srgbClr val="000000"/>
                </a:solidFill>
              </a:rPr>
              <a:t>Magazine (Discontinued, but now Archived on the Website)</a:t>
            </a:r>
          </a:p>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dirty="0">
              <a:solidFill>
                <a:srgbClr val="000000"/>
              </a:solidFill>
            </a:endParaRPr>
          </a:p>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a:solidFill>
                  <a:srgbClr val="000000"/>
                </a:solidFill>
              </a:rPr>
              <a:t>Website </a:t>
            </a:r>
            <a:r>
              <a:rPr lang="en-US" sz="2800" dirty="0" smtClean="0">
                <a:solidFill>
                  <a:srgbClr val="000000"/>
                </a:solidFill>
              </a:rPr>
              <a:t>bhikkhuni.net</a:t>
            </a:r>
          </a:p>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800" dirty="0">
              <a:solidFill>
                <a:srgbClr val="000000"/>
              </a:solidFill>
            </a:endParaRPr>
          </a:p>
          <a:p>
            <a:pPr>
              <a:buFont typeface="Arial" charset="0"/>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err="1">
                <a:solidFill>
                  <a:srgbClr val="000000"/>
                </a:solidFill>
              </a:rPr>
              <a:t>Facebook</a:t>
            </a:r>
            <a:endParaRPr lang="en-US" sz="2800" dirty="0">
              <a:solidFill>
                <a:srgbClr val="00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029200"/>
            <a:ext cx="7391400" cy="1600200"/>
          </a:xfrm>
        </p:spPr>
        <p:txBody>
          <a:bodyPr/>
          <a:lstStyle/>
          <a:p>
            <a:r>
              <a:rPr lang="en-US" sz="4000" b="1" dirty="0" smtClean="0">
                <a:solidFill>
                  <a:schemeClr val="accent2">
                    <a:lumMod val="50000"/>
                  </a:schemeClr>
                </a:solidFill>
                <a:latin typeface="Lucida Handwriting" pitchFamily="66" charset="0"/>
              </a:rPr>
              <a:t>Bhikkhunis Listening to a Dhamma Teaching</a:t>
            </a:r>
            <a:endParaRPr lang="en-US" sz="4000" b="1" dirty="0">
              <a:solidFill>
                <a:schemeClr val="accent2">
                  <a:lumMod val="50000"/>
                </a:schemeClr>
              </a:solidFill>
              <a:latin typeface="Lucida Handwriting" pitchFamily="66" charset="0"/>
            </a:endParaRPr>
          </a:p>
        </p:txBody>
      </p:sp>
      <p:pic>
        <p:nvPicPr>
          <p:cNvPr id="7" name="Picture 3" descr="DSCN2489"/>
          <p:cNvPicPr>
            <a:picLocks noGrp="1" noChangeAspect="1" noChangeArrowheads="1"/>
          </p:cNvPicPr>
          <p:nvPr>
            <p:ph idx="1"/>
          </p:nvPr>
        </p:nvPicPr>
        <p:blipFill>
          <a:blip r:embed="rId3" cstate="print"/>
          <a:srcRect/>
          <a:stretch>
            <a:fillRect/>
          </a:stretch>
        </p:blipFill>
        <p:spPr>
          <a:xfrm>
            <a:off x="1295400" y="381000"/>
            <a:ext cx="6567778" cy="4495800"/>
          </a:xfrm>
          <a:noFill/>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1"/>
          <p:cNvSpPr txBox="1">
            <a:spLocks noChangeArrowheads="1"/>
          </p:cNvSpPr>
          <p:nvPr/>
        </p:nvSpPr>
        <p:spPr bwMode="auto">
          <a:xfrm>
            <a:off x="1792288" y="4805363"/>
            <a:ext cx="5486400" cy="660400"/>
          </a:xfrm>
          <a:prstGeom prst="rect">
            <a:avLst/>
          </a:prstGeom>
          <a:noFill/>
          <a:ln w="9525">
            <a:noFill/>
            <a:round/>
            <a:headEnd/>
            <a:tailEnd/>
          </a:ln>
          <a:effectLst/>
        </p:spPr>
        <p:txBody>
          <a:bodyPr wrap="none" anchor="ctr"/>
          <a:lstStyle/>
          <a:p>
            <a:endParaRPr lang="en-US"/>
          </a:p>
        </p:txBody>
      </p:sp>
      <p:pic>
        <p:nvPicPr>
          <p:cNvPr id="68611" name="Picture 2"/>
          <p:cNvPicPr>
            <a:picLocks noChangeAspect="1" noChangeArrowheads="1"/>
          </p:cNvPicPr>
          <p:nvPr/>
        </p:nvPicPr>
        <p:blipFill>
          <a:blip r:embed="rId3" cstate="print"/>
          <a:srcRect/>
          <a:stretch>
            <a:fillRect/>
          </a:stretch>
        </p:blipFill>
        <p:spPr bwMode="auto">
          <a:xfrm>
            <a:off x="1295400" y="152400"/>
            <a:ext cx="6705600" cy="4114800"/>
          </a:xfrm>
          <a:prstGeom prst="rect">
            <a:avLst/>
          </a:prstGeom>
          <a:noFill/>
          <a:ln w="9525">
            <a:noFill/>
            <a:round/>
            <a:headEnd/>
            <a:tailEnd/>
          </a:ln>
          <a:effectLst/>
        </p:spPr>
      </p:pic>
      <p:sp>
        <p:nvSpPr>
          <p:cNvPr id="68612" name="Text Box 3"/>
          <p:cNvSpPr txBox="1">
            <a:spLocks noChangeArrowheads="1"/>
          </p:cNvSpPr>
          <p:nvPr/>
        </p:nvSpPr>
        <p:spPr bwMode="auto">
          <a:xfrm>
            <a:off x="762000" y="4343400"/>
            <a:ext cx="7543800" cy="2209800"/>
          </a:xfrm>
          <a:prstGeom prst="rect">
            <a:avLst/>
          </a:prstGeom>
          <a:noFill/>
          <a:ln w="9525">
            <a:noFill/>
            <a:round/>
            <a:headEnd/>
            <a:tailEnd/>
          </a:ln>
          <a:effectLst/>
        </p:spPr>
        <p:txBody>
          <a:bodyPr/>
          <a:lstStyle/>
          <a:p>
            <a:pPr algn="ctr">
              <a:spcBef>
                <a:spcPts val="10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4000" b="1" dirty="0">
                <a:solidFill>
                  <a:schemeClr val="bg2">
                    <a:lumMod val="25000"/>
                  </a:schemeClr>
                </a:solidFill>
                <a:latin typeface="Constantia" pitchFamily="16" charset="0"/>
              </a:rPr>
              <a:t>International </a:t>
            </a:r>
            <a:r>
              <a:rPr lang="en-US" sz="4000" b="1" dirty="0" err="1">
                <a:solidFill>
                  <a:schemeClr val="bg2">
                    <a:lumMod val="25000"/>
                  </a:schemeClr>
                </a:solidFill>
                <a:latin typeface="Constantia" pitchFamily="16" charset="0"/>
              </a:rPr>
              <a:t>Bhikkhuni</a:t>
            </a:r>
            <a:r>
              <a:rPr lang="en-US" sz="4000" b="1" dirty="0">
                <a:solidFill>
                  <a:schemeClr val="bg2">
                    <a:lumMod val="25000"/>
                  </a:schemeClr>
                </a:solidFill>
                <a:latin typeface="Constantia" pitchFamily="16" charset="0"/>
              </a:rPr>
              <a:t> </a:t>
            </a:r>
            <a:r>
              <a:rPr lang="en-US" sz="4000" b="1" dirty="0" smtClean="0">
                <a:solidFill>
                  <a:schemeClr val="bg2">
                    <a:lumMod val="25000"/>
                  </a:schemeClr>
                </a:solidFill>
                <a:latin typeface="Constantia" pitchFamily="16" charset="0"/>
              </a:rPr>
              <a:t>Day</a:t>
            </a:r>
          </a:p>
          <a:p>
            <a:pPr algn="ctr">
              <a:spcBef>
                <a:spcPts val="10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smtClean="0">
                <a:solidFill>
                  <a:schemeClr val="bg2">
                    <a:lumMod val="25000"/>
                  </a:schemeClr>
                </a:solidFill>
                <a:latin typeface="Constantia" pitchFamily="16" charset="0"/>
              </a:rPr>
              <a:t>The September full moon is the lunar anniversary of the foundation of the </a:t>
            </a:r>
            <a:r>
              <a:rPr lang="en-US" sz="2400" dirty="0" err="1" smtClean="0">
                <a:solidFill>
                  <a:schemeClr val="bg2">
                    <a:lumMod val="25000"/>
                  </a:schemeClr>
                </a:solidFill>
                <a:latin typeface="Constantia" pitchFamily="16" charset="0"/>
              </a:rPr>
              <a:t>Bhikkhuni</a:t>
            </a:r>
            <a:r>
              <a:rPr lang="en-US" sz="2400" dirty="0" smtClean="0">
                <a:solidFill>
                  <a:schemeClr val="bg2">
                    <a:lumMod val="25000"/>
                  </a:schemeClr>
                </a:solidFill>
                <a:latin typeface="Constantia" pitchFamily="16" charset="0"/>
              </a:rPr>
              <a:t> </a:t>
            </a:r>
            <a:r>
              <a:rPr lang="en-US" sz="2400" dirty="0" err="1" smtClean="0">
                <a:solidFill>
                  <a:schemeClr val="bg2">
                    <a:lumMod val="25000"/>
                  </a:schemeClr>
                </a:solidFill>
                <a:latin typeface="Constantia" pitchFamily="16" charset="0"/>
              </a:rPr>
              <a:t>Sangha</a:t>
            </a:r>
            <a:r>
              <a:rPr lang="en-US" sz="2400" dirty="0" smtClean="0">
                <a:solidFill>
                  <a:schemeClr val="bg2">
                    <a:lumMod val="25000"/>
                  </a:schemeClr>
                </a:solidFill>
                <a:latin typeface="Constantia" pitchFamily="16" charset="0"/>
              </a:rPr>
              <a:t>, and with it, the fulfillment of the Buddha’s Fourfold </a:t>
            </a:r>
            <a:r>
              <a:rPr lang="en-US" sz="2400" dirty="0" err="1" smtClean="0">
                <a:solidFill>
                  <a:schemeClr val="bg2">
                    <a:lumMod val="25000"/>
                  </a:schemeClr>
                </a:solidFill>
                <a:latin typeface="Constantia" pitchFamily="16" charset="0"/>
              </a:rPr>
              <a:t>Sangha</a:t>
            </a:r>
            <a:r>
              <a:rPr lang="en-US" sz="2400" dirty="0" smtClean="0">
                <a:solidFill>
                  <a:schemeClr val="bg2">
                    <a:lumMod val="25000"/>
                  </a:schemeClr>
                </a:solidFill>
                <a:latin typeface="Constantia" pitchFamily="16" charset="0"/>
              </a:rPr>
              <a:t>.  </a:t>
            </a:r>
          </a:p>
          <a:p>
            <a:pPr algn="ctr">
              <a:spcBef>
                <a:spcPts val="10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smtClean="0">
                <a:solidFill>
                  <a:schemeClr val="bg2">
                    <a:lumMod val="25000"/>
                  </a:schemeClr>
                </a:solidFill>
                <a:latin typeface="Constantia" pitchFamily="16" charset="0"/>
              </a:rPr>
              <a:t>This year marks the 2596</a:t>
            </a:r>
            <a:r>
              <a:rPr lang="en-US" sz="2400" baseline="30000" dirty="0" smtClean="0">
                <a:solidFill>
                  <a:schemeClr val="bg2">
                    <a:lumMod val="25000"/>
                  </a:schemeClr>
                </a:solidFill>
                <a:latin typeface="Constantia" pitchFamily="16" charset="0"/>
              </a:rPr>
              <a:t>th</a:t>
            </a:r>
            <a:r>
              <a:rPr lang="en-US" sz="2400" dirty="0" smtClean="0">
                <a:solidFill>
                  <a:schemeClr val="bg2">
                    <a:lumMod val="25000"/>
                  </a:schemeClr>
                </a:solidFill>
                <a:latin typeface="Constantia" pitchFamily="16" charset="0"/>
              </a:rPr>
              <a:t> anniversary.</a:t>
            </a:r>
            <a:endParaRPr lang="en-US" sz="2400" dirty="0">
              <a:solidFill>
                <a:schemeClr val="bg2">
                  <a:lumMod val="25000"/>
                </a:schemeClr>
              </a:solidFill>
              <a:latin typeface="Constantia" pitchFamily="16"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1"/>
          <p:cNvSpPr txBox="1">
            <a:spLocks noChangeArrowheads="1"/>
          </p:cNvSpPr>
          <p:nvPr/>
        </p:nvSpPr>
        <p:spPr bwMode="auto">
          <a:xfrm>
            <a:off x="1066800" y="533400"/>
            <a:ext cx="6705600" cy="795338"/>
          </a:xfrm>
          <a:prstGeom prst="rect">
            <a:avLst/>
          </a:prstGeom>
          <a:noFill/>
          <a:ln w="9525">
            <a:noFill/>
            <a:round/>
            <a:headEnd/>
            <a:tailEnd/>
          </a:ln>
          <a:effectLst/>
        </p:spPr>
        <p:txBody>
          <a:bodyPr anchor="b"/>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a:solidFill>
                  <a:srgbClr val="000000"/>
                </a:solidFill>
                <a:latin typeface="Constantia" pitchFamily="16" charset="0"/>
              </a:rPr>
              <a:t>Health </a:t>
            </a:r>
            <a:r>
              <a:rPr lang="en-US" sz="4000" b="1" dirty="0" smtClean="0">
                <a:solidFill>
                  <a:srgbClr val="000000"/>
                </a:solidFill>
                <a:latin typeface="Constantia" pitchFamily="16" charset="0"/>
              </a:rPr>
              <a:t>Care </a:t>
            </a:r>
            <a:r>
              <a:rPr lang="en-US" sz="4000" b="1" dirty="0">
                <a:solidFill>
                  <a:srgbClr val="000000"/>
                </a:solidFill>
                <a:latin typeface="Constantia" pitchFamily="16" charset="0"/>
              </a:rPr>
              <a:t>and Medicine</a:t>
            </a:r>
          </a:p>
        </p:txBody>
      </p:sp>
      <p:sp>
        <p:nvSpPr>
          <p:cNvPr id="65539" name="Text Box 2"/>
          <p:cNvSpPr txBox="1">
            <a:spLocks noChangeArrowheads="1"/>
          </p:cNvSpPr>
          <p:nvPr/>
        </p:nvSpPr>
        <p:spPr bwMode="auto">
          <a:xfrm>
            <a:off x="457200" y="1828800"/>
            <a:ext cx="4267200" cy="3962400"/>
          </a:xfrm>
          <a:prstGeom prst="rect">
            <a:avLst/>
          </a:prstGeom>
          <a:noFill/>
          <a:ln w="9525">
            <a:noFill/>
            <a:round/>
            <a:headEnd/>
            <a:tailEnd/>
          </a:ln>
          <a:effectLst/>
        </p:spPr>
        <p:txBody>
          <a:bodyPr/>
          <a:lstStyle/>
          <a:p>
            <a:pPr>
              <a:spcBef>
                <a:spcPts val="700"/>
              </a:spcBef>
              <a:buFont typeface="Arial"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800" dirty="0" smtClean="0">
                <a:solidFill>
                  <a:srgbClr val="000000"/>
                </a:solidFill>
                <a:latin typeface="Constantia" pitchFamily="16" charset="0"/>
              </a:rPr>
              <a:t>Steward for a fund that pay insurance </a:t>
            </a:r>
            <a:r>
              <a:rPr lang="en-US" sz="2800" dirty="0">
                <a:solidFill>
                  <a:srgbClr val="000000"/>
                </a:solidFill>
                <a:latin typeface="Constantia" pitchFamily="16" charset="0"/>
              </a:rPr>
              <a:t>premiums for </a:t>
            </a:r>
            <a:r>
              <a:rPr lang="en-US" sz="2800" dirty="0" smtClean="0">
                <a:solidFill>
                  <a:srgbClr val="000000"/>
                </a:solidFill>
                <a:latin typeface="Constantia" pitchFamily="16" charset="0"/>
              </a:rPr>
              <a:t>several </a:t>
            </a:r>
            <a:r>
              <a:rPr lang="en-US" sz="2800" dirty="0">
                <a:solidFill>
                  <a:srgbClr val="000000"/>
                </a:solidFill>
                <a:latin typeface="Constantia" pitchFamily="16" charset="0"/>
              </a:rPr>
              <a:t>bhikkhunis </a:t>
            </a:r>
            <a:r>
              <a:rPr lang="en-US" sz="2800" dirty="0" smtClean="0">
                <a:solidFill>
                  <a:srgbClr val="000000"/>
                </a:solidFill>
                <a:latin typeface="Constantia" pitchFamily="16" charset="0"/>
              </a:rPr>
              <a:t>without </a:t>
            </a:r>
            <a:r>
              <a:rPr lang="en-US" sz="2800" dirty="0">
                <a:solidFill>
                  <a:srgbClr val="000000"/>
                </a:solidFill>
                <a:latin typeface="Constantia" pitchFamily="16" charset="0"/>
              </a:rPr>
              <a:t>health insurance</a:t>
            </a:r>
            <a:r>
              <a:rPr lang="en-US" sz="2800" dirty="0" smtClean="0">
                <a:solidFill>
                  <a:srgbClr val="000000"/>
                </a:solidFill>
                <a:latin typeface="Constantia" pitchFamily="16" charset="0"/>
              </a:rPr>
              <a:t>.</a:t>
            </a:r>
          </a:p>
          <a:p>
            <a:pPr>
              <a:spcBef>
                <a:spcPts val="700"/>
              </a:spcBef>
              <a:buFont typeface="Arial"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800" dirty="0" smtClean="0">
                <a:solidFill>
                  <a:srgbClr val="000000"/>
                </a:solidFill>
                <a:latin typeface="Constantia" pitchFamily="16" charset="0"/>
              </a:rPr>
              <a:t>Directly channel  supporters’ contributions for bhikkhunis’ medical and dental care. </a:t>
            </a:r>
          </a:p>
          <a:p>
            <a:pPr>
              <a:spcBef>
                <a:spcPts val="700"/>
              </a:spcBef>
              <a:buFont typeface="Arial" charset="0"/>
              <a:buChar char="•"/>
              <a:tabLst>
                <a:tab pos="569913" algn="l"/>
                <a:tab pos="1484313" algn="l"/>
                <a:tab pos="2398713" algn="l"/>
                <a:tab pos="3313113" algn="l"/>
                <a:tab pos="4227513" algn="l"/>
                <a:tab pos="5141913" algn="l"/>
                <a:tab pos="6056313" algn="l"/>
                <a:tab pos="6970713" algn="l"/>
                <a:tab pos="7885113" algn="l"/>
                <a:tab pos="8799513" algn="l"/>
                <a:tab pos="9713913" algn="l"/>
              </a:tabLst>
            </a:pPr>
            <a:endParaRPr lang="en-US" sz="2800" dirty="0">
              <a:solidFill>
                <a:srgbClr val="000000"/>
              </a:solidFill>
              <a:latin typeface="Constantia" pitchFamily="16" charset="0"/>
            </a:endParaRPr>
          </a:p>
          <a:p>
            <a:pPr>
              <a:spcBef>
                <a:spcPts val="700"/>
              </a:spcBef>
              <a:buFont typeface="Arial" charset="0"/>
              <a:buNone/>
              <a:tabLst>
                <a:tab pos="569913" algn="l"/>
                <a:tab pos="1484313" algn="l"/>
                <a:tab pos="2398713" algn="l"/>
                <a:tab pos="3313113" algn="l"/>
                <a:tab pos="4227513" algn="l"/>
                <a:tab pos="5141913" algn="l"/>
                <a:tab pos="6056313" algn="l"/>
                <a:tab pos="6970713" algn="l"/>
                <a:tab pos="7885113" algn="l"/>
                <a:tab pos="8799513" algn="l"/>
                <a:tab pos="9713913" algn="l"/>
              </a:tabLst>
            </a:pPr>
            <a:endParaRPr lang="en-US" sz="2800" dirty="0">
              <a:solidFill>
                <a:srgbClr val="000000"/>
              </a:solidFill>
              <a:latin typeface="Constantia" pitchFamily="16" charset="0"/>
            </a:endParaRPr>
          </a:p>
        </p:txBody>
      </p:sp>
      <p:pic>
        <p:nvPicPr>
          <p:cNvPr id="65540" name="Picture 3"/>
          <p:cNvPicPr>
            <a:picLocks noChangeAspect="1" noChangeArrowheads="1"/>
          </p:cNvPicPr>
          <p:nvPr/>
        </p:nvPicPr>
        <p:blipFill>
          <a:blip r:embed="rId3" cstate="print"/>
          <a:srcRect/>
          <a:stretch>
            <a:fillRect/>
          </a:stretch>
        </p:blipFill>
        <p:spPr bwMode="auto">
          <a:xfrm>
            <a:off x="4953000" y="1981200"/>
            <a:ext cx="2743200" cy="4229100"/>
          </a:xfrm>
          <a:prstGeom prst="rect">
            <a:avLst/>
          </a:prstGeom>
          <a:noFill/>
          <a:ln w="9525">
            <a:noFill/>
            <a:round/>
            <a:headEnd/>
            <a:tailEnd/>
          </a:ln>
          <a:effectLst/>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1"/>
          <p:cNvSpPr txBox="1">
            <a:spLocks noChangeArrowheads="1"/>
          </p:cNvSpPr>
          <p:nvPr/>
        </p:nvSpPr>
        <p:spPr bwMode="auto">
          <a:xfrm>
            <a:off x="457200" y="274638"/>
            <a:ext cx="8229600" cy="1143000"/>
          </a:xfrm>
          <a:prstGeom prst="rect">
            <a:avLst/>
          </a:prstGeom>
          <a:noFill/>
          <a:ln w="9525">
            <a:noFill/>
            <a:round/>
            <a:headEnd/>
            <a:tailEnd/>
          </a:ln>
          <a:effectLst/>
        </p:spPr>
        <p:txBody>
          <a:bodyPr anchor="ct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a:solidFill>
                  <a:srgbClr val="000000"/>
                </a:solidFill>
                <a:latin typeface="Constantia" pitchFamily="16" charset="0"/>
              </a:rPr>
              <a:t>Assist in Travel to Conferences, Retreats, and Travel for Vassa</a:t>
            </a:r>
          </a:p>
        </p:txBody>
      </p:sp>
      <p:pic>
        <p:nvPicPr>
          <p:cNvPr id="20482" name="Picture 2" descr="Sakyadhita1">
            <a:hlinkClick r:id="rId3"/>
          </p:cNvPr>
          <p:cNvPicPr>
            <a:picLocks noChangeAspect="1" noChangeArrowheads="1"/>
          </p:cNvPicPr>
          <p:nvPr/>
        </p:nvPicPr>
        <p:blipFill>
          <a:blip r:embed="rId4" cstate="print"/>
          <a:srcRect/>
          <a:stretch>
            <a:fillRect/>
          </a:stretch>
        </p:blipFill>
        <p:spPr bwMode="auto">
          <a:xfrm>
            <a:off x="1371600" y="1905000"/>
            <a:ext cx="6266193" cy="4114800"/>
          </a:xfrm>
          <a:prstGeom prst="rect">
            <a:avLst/>
          </a:prstGeom>
          <a:noFill/>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7" name="Rectangle 4"/>
          <p:cNvSpPr>
            <a:spLocks noChangeArrowheads="1"/>
          </p:cNvSpPr>
          <p:nvPr/>
        </p:nvSpPr>
        <p:spPr bwMode="auto">
          <a:xfrm>
            <a:off x="4267200" y="4572000"/>
            <a:ext cx="4572000" cy="525401"/>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dirty="0" smtClean="0">
                <a:solidFill>
                  <a:srgbClr val="000000"/>
                </a:solidFill>
              </a:rPr>
              <a:t>.</a:t>
            </a:r>
            <a:endParaRPr lang="en-US" sz="2800" dirty="0">
              <a:solidFill>
                <a:srgbClr val="000000"/>
              </a:solidFill>
            </a:endParaRPr>
          </a:p>
        </p:txBody>
      </p:sp>
      <p:sp>
        <p:nvSpPr>
          <p:cNvPr id="64518" name="Text Box 5"/>
          <p:cNvSpPr txBox="1">
            <a:spLocks noChangeArrowheads="1"/>
          </p:cNvSpPr>
          <p:nvPr/>
        </p:nvSpPr>
        <p:spPr bwMode="auto">
          <a:xfrm>
            <a:off x="762000" y="381000"/>
            <a:ext cx="7467600" cy="1079399"/>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3200" dirty="0">
                <a:solidFill>
                  <a:schemeClr val="accent2">
                    <a:lumMod val="75000"/>
                  </a:schemeClr>
                </a:solidFill>
              </a:rPr>
              <a:t>AfB Raises Funds for Financial Assistance for Monastics</a:t>
            </a:r>
          </a:p>
        </p:txBody>
      </p:sp>
      <p:pic>
        <p:nvPicPr>
          <p:cNvPr id="2050" name="Picture 2" descr="C:\Users\owner\Pictures\AfB Pictures\Aranya Bodhi Summer Camp.jpg"/>
          <p:cNvPicPr>
            <a:picLocks noChangeAspect="1" noChangeArrowheads="1"/>
          </p:cNvPicPr>
          <p:nvPr/>
        </p:nvPicPr>
        <p:blipFill>
          <a:blip r:embed="rId3" cstate="print"/>
          <a:srcRect/>
          <a:stretch>
            <a:fillRect/>
          </a:stretch>
        </p:blipFill>
        <p:spPr bwMode="auto">
          <a:xfrm>
            <a:off x="762000" y="1752600"/>
            <a:ext cx="7736290" cy="2971800"/>
          </a:xfrm>
          <a:prstGeom prst="rect">
            <a:avLst/>
          </a:prstGeom>
          <a:noFill/>
        </p:spPr>
      </p:pic>
      <p:sp>
        <p:nvSpPr>
          <p:cNvPr id="9" name="TextBox 8"/>
          <p:cNvSpPr txBox="1"/>
          <p:nvPr/>
        </p:nvSpPr>
        <p:spPr>
          <a:xfrm>
            <a:off x="457201" y="5181600"/>
            <a:ext cx="8001000" cy="646331"/>
          </a:xfrm>
          <a:prstGeom prst="rect">
            <a:avLst/>
          </a:prstGeom>
          <a:noFill/>
        </p:spPr>
        <p:txBody>
          <a:bodyPr wrap="square" rtlCol="0">
            <a:spAutoFit/>
          </a:bodyPr>
          <a:lstStyle/>
          <a:p>
            <a:r>
              <a:rPr lang="en-US" dirty="0" smtClean="0">
                <a:solidFill>
                  <a:schemeClr val="accent2">
                    <a:lumMod val="75000"/>
                  </a:schemeClr>
                </a:solidFill>
              </a:rPr>
              <a:t>Gathering of North American Bhikkhunis at ‘Bhikkhuni Sangha Camp’ at Aranya Bodhi in Northern California, 2013</a:t>
            </a:r>
            <a:endParaRPr lang="en-US" dirty="0">
              <a:solidFill>
                <a:schemeClr val="accent2">
                  <a:lumMod val="75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Rectangle 1"/>
          <p:cNvSpPr>
            <a:spLocks noChangeArrowheads="1"/>
          </p:cNvSpPr>
          <p:nvPr/>
        </p:nvSpPr>
        <p:spPr bwMode="auto">
          <a:xfrm>
            <a:off x="0" y="0"/>
            <a:ext cx="9144000" cy="683264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Here are some of the other projects we have supported in 2012 &amp; 2013 with your generous donations (see details at </a:t>
            </a: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hlinkClick r:id="rId3"/>
              </a:rPr>
              <a:t>www.bhikkhuni.net</a:t>
            </a: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a:t>
            </a:r>
            <a:b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1" i="0" u="sng" strike="noStrike" cap="none" normalizeH="0" baseline="0" dirty="0" smtClean="0">
                <a:ln>
                  <a:noFill/>
                </a:ln>
                <a:solidFill>
                  <a:srgbClr val="222222"/>
                </a:solidFill>
                <a:effectLst/>
                <a:latin typeface="Arial" pitchFamily="34" charset="0"/>
                <a:ea typeface="Calibri" pitchFamily="34" charset="0"/>
                <a:cs typeface="Arial" pitchFamily="34" charset="0"/>
              </a:rPr>
              <a:t>Education &amp; Outreach:</a:t>
            </a:r>
            <a:r>
              <a:rPr kumimoji="0" lang="en-US" sz="2800" b="0" i="0" u="sng" strike="noStrike" cap="none" normalizeH="0" baseline="0" dirty="0" smtClean="0">
                <a:ln>
                  <a:noFill/>
                </a:ln>
                <a:solidFill>
                  <a:srgbClr val="222222"/>
                </a:solidFill>
                <a:effectLst/>
                <a:latin typeface="Arial" pitchFamily="34" charset="0"/>
                <a:ea typeface="Calibri" pitchFamily="34" charset="0"/>
                <a:cs typeface="Arial" pitchFamily="34" charset="0"/>
              </a:rPr>
              <a:t> </a:t>
            </a: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
            </a:r>
            <a:b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-Contributing to the Saranaloka Foundation video “New Beginning” shown at several conferences (see Saranaloka website)</a:t>
            </a:r>
            <a:b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1" i="0" u="sng" strike="noStrike" cap="none" normalizeH="0" baseline="0" dirty="0" smtClean="0">
                <a:ln>
                  <a:noFill/>
                </a:ln>
                <a:solidFill>
                  <a:srgbClr val="222222"/>
                </a:solidFill>
                <a:effectLst/>
                <a:latin typeface="Arial" pitchFamily="34" charset="0"/>
                <a:ea typeface="Calibri" pitchFamily="34" charset="0"/>
                <a:cs typeface="Arial" pitchFamily="34" charset="0"/>
              </a:rPr>
              <a:t>Ordinations:</a:t>
            </a: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 </a:t>
            </a:r>
            <a:b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-Donations toward an ordination ceremony at Mahapajapati Monastery in Southern California</a:t>
            </a:r>
            <a:b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1" i="0" u="sng" strike="noStrike" cap="none" normalizeH="0" baseline="0" dirty="0" smtClean="0">
                <a:ln>
                  <a:noFill/>
                </a:ln>
                <a:solidFill>
                  <a:srgbClr val="222222"/>
                </a:solidFill>
                <a:effectLst/>
                <a:latin typeface="Arial" pitchFamily="34" charset="0"/>
                <a:ea typeface="Calibri" pitchFamily="34" charset="0"/>
                <a:cs typeface="Arial" pitchFamily="34" charset="0"/>
              </a:rPr>
              <a:t>Establishing Monasteries East &amp; West:</a:t>
            </a:r>
            <a:r>
              <a:rPr kumimoji="0" lang="en-US" sz="2800" b="0" i="0" u="sng" strike="noStrike" cap="none" normalizeH="0" baseline="0" dirty="0" smtClean="0">
                <a:ln>
                  <a:noFill/>
                </a:ln>
                <a:solidFill>
                  <a:srgbClr val="222222"/>
                </a:solidFill>
                <a:effectLst/>
                <a:latin typeface="Arial" pitchFamily="34" charset="0"/>
                <a:ea typeface="Calibri" pitchFamily="34" charset="0"/>
                <a:cs typeface="Arial" pitchFamily="34" charset="0"/>
              </a:rPr>
              <a:t> </a:t>
            </a: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
            </a:r>
            <a:b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-Contributed to the temple building funds in Canada and Sri Lanka</a:t>
            </a:r>
            <a:b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-Contributing to the purchase of supplies for a bhikkhuni monastery in Thailand.</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838200"/>
            <a:ext cx="8305800" cy="5632311"/>
          </a:xfrm>
          <a:prstGeom prst="rect">
            <a:avLst/>
          </a:prstGeom>
        </p:spPr>
        <p:txBody>
          <a:bodyPr wrap="square">
            <a:spAutoFit/>
          </a:bodyPr>
          <a:lstStyle/>
          <a:p>
            <a:r>
              <a:rPr lang="en-US" sz="2400" dirty="0" smtClean="0">
                <a:solidFill>
                  <a:schemeClr val="bg2">
                    <a:lumMod val="25000"/>
                  </a:schemeClr>
                </a:solidFill>
              </a:rPr>
              <a:t>Dear Venerable Bhikkhunis:</a:t>
            </a:r>
          </a:p>
          <a:p>
            <a:r>
              <a:rPr lang="en-US" sz="2400" dirty="0" smtClean="0">
                <a:solidFill>
                  <a:schemeClr val="bg2">
                    <a:lumMod val="25000"/>
                  </a:schemeClr>
                </a:solidFill>
              </a:rPr>
              <a:t>On behalf of the Alliance for Bhikkhunis, we invite and welcome you and your monastic community to let us know of your essential requisite needs beyond what is supported by your lay supporters and community. As much as we are able, we would like to contribute to these needs to maintain your monastic life path and practice. In addition to the four requisites of robes, food, shelter and medicine, we may also be able to contribute to transportation, education and training, and other extra-requisite needs or projects. We invite you to inform us of these needs by filling out an </a:t>
            </a:r>
            <a:r>
              <a:rPr lang="en-US" sz="2400" dirty="0" smtClean="0">
                <a:solidFill>
                  <a:schemeClr val="bg2">
                    <a:lumMod val="25000"/>
                  </a:schemeClr>
                </a:solidFill>
                <a:hlinkClick r:id="rId3"/>
              </a:rPr>
              <a:t>online form</a:t>
            </a:r>
            <a:r>
              <a:rPr lang="en-US" sz="2400" dirty="0" smtClean="0">
                <a:solidFill>
                  <a:schemeClr val="bg2">
                    <a:lumMod val="25000"/>
                  </a:schemeClr>
                </a:solidFill>
              </a:rPr>
              <a:t>  or  a Word  </a:t>
            </a:r>
            <a:r>
              <a:rPr lang="en-US" sz="2400" dirty="0" smtClean="0">
                <a:solidFill>
                  <a:schemeClr val="bg2">
                    <a:lumMod val="25000"/>
                  </a:schemeClr>
                </a:solidFill>
                <a:hlinkClick r:id="rId4"/>
              </a:rPr>
              <a:t>form</a:t>
            </a:r>
            <a:r>
              <a:rPr lang="en-US" sz="2400" dirty="0" smtClean="0">
                <a:solidFill>
                  <a:schemeClr val="bg2">
                    <a:lumMod val="25000"/>
                  </a:schemeClr>
                </a:solidFill>
              </a:rPr>
              <a:t> that allows us to begin communicating with you and evaluating your requests. We are interested in supporting bhikkhunis as much as we are able to with the support that is contributed to us. </a:t>
            </a:r>
            <a:endParaRPr lang="en-US" sz="2400" dirty="0">
              <a:solidFill>
                <a:schemeClr val="bg2">
                  <a:lumMod val="25000"/>
                </a:schemeClr>
              </a:solidFill>
            </a:endParaRPr>
          </a:p>
        </p:txBody>
      </p:sp>
      <p:sp>
        <p:nvSpPr>
          <p:cNvPr id="3" name="TextBox 2"/>
          <p:cNvSpPr txBox="1"/>
          <p:nvPr/>
        </p:nvSpPr>
        <p:spPr>
          <a:xfrm>
            <a:off x="1143000" y="152400"/>
            <a:ext cx="6248400" cy="584775"/>
          </a:xfrm>
          <a:prstGeom prst="rect">
            <a:avLst/>
          </a:prstGeom>
          <a:noFill/>
        </p:spPr>
        <p:txBody>
          <a:bodyPr wrap="square" rtlCol="0">
            <a:spAutoFit/>
          </a:bodyPr>
          <a:lstStyle/>
          <a:p>
            <a:pPr algn="ctr"/>
            <a:r>
              <a:rPr lang="en-US" sz="3200" b="1" dirty="0" smtClean="0">
                <a:solidFill>
                  <a:schemeClr val="bg2">
                    <a:lumMod val="25000"/>
                  </a:schemeClr>
                </a:solidFill>
              </a:rPr>
              <a:t>Offering Pavarana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Rectangle 1"/>
          <p:cNvSpPr>
            <a:spLocks noChangeArrowheads="1"/>
          </p:cNvSpPr>
          <p:nvPr/>
        </p:nvSpPr>
        <p:spPr bwMode="auto">
          <a:xfrm>
            <a:off x="457200" y="1447800"/>
            <a:ext cx="8229600"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sng" strike="noStrike" cap="none" normalizeH="0" baseline="0" dirty="0" smtClean="0">
                <a:ln>
                  <a:noFill/>
                </a:ln>
                <a:solidFill>
                  <a:srgbClr val="222222"/>
                </a:solidFill>
                <a:effectLst/>
                <a:latin typeface="Arial" pitchFamily="34" charset="0"/>
                <a:ea typeface="Calibri" pitchFamily="34" charset="0"/>
                <a:cs typeface="Arial" pitchFamily="34" charset="0"/>
              </a:rPr>
              <a:t>Research, Education &amp; Training</a:t>
            </a:r>
            <a:r>
              <a:rPr kumimoji="0" lang="en-US" sz="28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
            </a:r>
            <a:br>
              <a:rPr kumimoji="0" lang="en-US" sz="2800" b="1"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a:t>
            </a: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Support costs of Translation of the Vibhanga (Monastic Code) ~ $5000</a:t>
            </a:r>
            <a:b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1" i="0" u="sng" strike="noStrike" cap="none" normalizeH="0" baseline="0" dirty="0" smtClean="0">
                <a:ln>
                  <a:noFill/>
                </a:ln>
                <a:solidFill>
                  <a:srgbClr val="222222"/>
                </a:solidFill>
                <a:effectLst/>
                <a:latin typeface="Arial" pitchFamily="34" charset="0"/>
                <a:ea typeface="Calibri" pitchFamily="34" charset="0"/>
                <a:cs typeface="Arial" pitchFamily="34" charset="0"/>
              </a:rPr>
              <a:t>Founding, Development &amp; Support of Bhikkhuni Monasteries</a:t>
            </a:r>
            <a:r>
              <a:rPr kumimoji="0" lang="en-US" sz="28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
            </a:r>
            <a:br>
              <a:rPr kumimoji="0" lang="en-US" sz="2800" b="1"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1" i="0" u="none" strike="noStrike" cap="none" normalizeH="0" baseline="0" dirty="0" smtClean="0">
                <a:ln>
                  <a:noFill/>
                </a:ln>
                <a:solidFill>
                  <a:srgbClr val="222222"/>
                </a:solidFill>
                <a:effectLst/>
                <a:latin typeface="Arial" pitchFamily="34" charset="0"/>
                <a:ea typeface="Calibri" pitchFamily="34" charset="0"/>
                <a:cs typeface="Arial" pitchFamily="34" charset="0"/>
              </a:rPr>
              <a:t>-</a:t>
            </a:r>
            <a:r>
              <a:rPr kumimoji="0" lang="en-US" sz="28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Founding Charlotte Buddhist Vihara</a:t>
            </a:r>
            <a:br>
              <a:rPr kumimoji="0" lang="en-US" sz="2800" b="0" i="0" u="none" strike="noStrike" cap="none" normalizeH="0" baseline="0" dirty="0" smtClean="0">
                <a:ln>
                  <a:noFill/>
                </a:ln>
                <a:solidFill>
                  <a:srgbClr val="000000"/>
                </a:solidFill>
                <a:effectLst/>
                <a:latin typeface="Arial" pitchFamily="34" charset="0"/>
                <a:ea typeface="Calibri" pitchFamily="34" charset="0"/>
                <a:cs typeface="Arial" pitchFamily="34" charset="0"/>
              </a:rPr>
            </a:br>
            <a:r>
              <a:rPr kumimoji="0" lang="en-US" sz="28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-Establish new location for Dhammadharini Vihara</a:t>
            </a:r>
            <a:br>
              <a:rPr kumimoji="0" lang="en-US" sz="2800" b="0" i="0" u="none" strike="noStrike" cap="none" normalizeH="0" baseline="0" dirty="0" smtClean="0">
                <a:ln>
                  <a:noFill/>
                </a:ln>
                <a:solidFill>
                  <a:srgbClr val="000000"/>
                </a:solidFill>
                <a:effectLst/>
                <a:latin typeface="Arial" pitchFamily="34" charset="0"/>
                <a:ea typeface="Calibri" pitchFamily="34" charset="0"/>
                <a:cs typeface="Arial" pitchFamily="34" charset="0"/>
              </a:rPr>
            </a:br>
            <a:r>
              <a:rPr kumimoji="0" lang="en-US" sz="2800" b="0" i="0" u="none" strike="noStrike" cap="none" normalizeH="0" baseline="0" dirty="0" smtClean="0">
                <a:ln>
                  <a:noFill/>
                </a:ln>
                <a:solidFill>
                  <a:srgbClr val="000000"/>
                </a:solidFill>
                <a:effectLst/>
                <a:latin typeface="Arial" pitchFamily="34" charset="0"/>
                <a:ea typeface="Calibri" pitchFamily="34" charset="0"/>
                <a:cs typeface="Arial" pitchFamily="34" charset="0"/>
              </a:rPr>
              <a:t>-</a:t>
            </a: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Mahapajapati Women's Monastery (Property Taxes - $2110)</a:t>
            </a:r>
            <a:b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b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-Building fund for shrine room at Karuna </a:t>
            </a:r>
            <a:r>
              <a:rPr kumimoji="0" lang="en-US" sz="2800" b="0" i="0" u="none" strike="noStrike" cap="none" normalizeH="0" baseline="0" dirty="0" err="1" smtClean="0">
                <a:ln>
                  <a:noFill/>
                </a:ln>
                <a:solidFill>
                  <a:srgbClr val="222222"/>
                </a:solidFill>
                <a:effectLst/>
                <a:latin typeface="Arial" pitchFamily="34" charset="0"/>
                <a:ea typeface="Calibri" pitchFamily="34" charset="0"/>
                <a:cs typeface="Arial" pitchFamily="34" charset="0"/>
              </a:rPr>
              <a:t>Savena</a:t>
            </a:r>
            <a:r>
              <a:rPr kumimoji="0" lang="en-US" sz="2800" b="0" i="0" u="none" strike="noStrike" cap="none" normalizeH="0" baseline="0" dirty="0" smtClean="0">
                <a:ln>
                  <a:noFill/>
                </a:ln>
                <a:solidFill>
                  <a:srgbClr val="222222"/>
                </a:solidFill>
                <a:effectLst/>
                <a:latin typeface="Arial" pitchFamily="34" charset="0"/>
                <a:ea typeface="Calibri" pitchFamily="34" charset="0"/>
                <a:cs typeface="Arial" pitchFamily="34" charset="0"/>
              </a:rPr>
              <a:t>, Czech Republic -  ~$280,000</a:t>
            </a:r>
            <a:endParaRPr kumimoji="0" lang="en-US" sz="2800" b="0" i="0" u="none" strike="noStrike" cap="none" normalizeH="0" baseline="0" dirty="0" smtClean="0">
              <a:ln>
                <a:noFill/>
              </a:ln>
              <a:solidFill>
                <a:schemeClr val="tx1"/>
              </a:solidFill>
              <a:effectLst/>
              <a:latin typeface="Arial" pitchFamily="34" charset="0"/>
              <a:cs typeface="Arial" pitchFamily="34" charset="0"/>
            </a:endParaRPr>
          </a:p>
        </p:txBody>
      </p:sp>
      <p:sp>
        <p:nvSpPr>
          <p:cNvPr id="3" name="Rectangle 2"/>
          <p:cNvSpPr/>
          <p:nvPr/>
        </p:nvSpPr>
        <p:spPr>
          <a:xfrm>
            <a:off x="228600" y="228600"/>
            <a:ext cx="7467600" cy="1077218"/>
          </a:xfrm>
          <a:prstGeom prst="rect">
            <a:avLst/>
          </a:prstGeom>
        </p:spPr>
        <p:txBody>
          <a:bodyPr wrap="square">
            <a:spAutoFit/>
          </a:bodyPr>
          <a:lstStyle/>
          <a:p>
            <a:r>
              <a:rPr lang="en-US" sz="3200" dirty="0" smtClean="0">
                <a:solidFill>
                  <a:schemeClr val="tx2">
                    <a:lumMod val="75000"/>
                  </a:schemeClr>
                </a:solidFill>
                <a:latin typeface="Arial" pitchFamily="34" charset="0"/>
                <a:cs typeface="Arial" pitchFamily="34" charset="0"/>
              </a:rPr>
              <a:t>Here are some of the projects we have had requests to support: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1"/>
          <p:cNvSpPr txBox="1">
            <a:spLocks noChangeArrowheads="1"/>
          </p:cNvSpPr>
          <p:nvPr/>
        </p:nvSpPr>
        <p:spPr bwMode="auto">
          <a:xfrm>
            <a:off x="1828800" y="4953000"/>
            <a:ext cx="5486400" cy="566738"/>
          </a:xfrm>
          <a:prstGeom prst="rect">
            <a:avLst/>
          </a:prstGeom>
          <a:noFill/>
          <a:ln w="9525">
            <a:noFill/>
            <a:round/>
            <a:headEnd/>
            <a:tailEnd/>
          </a:ln>
          <a:effectLst/>
        </p:spPr>
        <p:txBody>
          <a:bodyPr anchor="b"/>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800" b="1" dirty="0">
                <a:solidFill>
                  <a:schemeClr val="bg2">
                    <a:lumMod val="25000"/>
                  </a:schemeClr>
                </a:solidFill>
                <a:latin typeface="Constantia" pitchFamily="16" charset="0"/>
              </a:rPr>
              <a:t>Alliance for Bhikkhunis</a:t>
            </a:r>
          </a:p>
        </p:txBody>
      </p:sp>
      <p:pic>
        <p:nvPicPr>
          <p:cNvPr id="70659" name="Picture 2"/>
          <p:cNvPicPr>
            <a:picLocks noChangeAspect="1" noChangeArrowheads="1"/>
          </p:cNvPicPr>
          <p:nvPr/>
        </p:nvPicPr>
        <p:blipFill>
          <a:blip r:embed="rId3" cstate="print"/>
          <a:srcRect l="5783" r="5783"/>
          <a:stretch>
            <a:fillRect/>
          </a:stretch>
        </p:blipFill>
        <p:spPr bwMode="auto">
          <a:xfrm>
            <a:off x="1792288" y="612775"/>
            <a:ext cx="5486400" cy="4114800"/>
          </a:xfrm>
          <a:prstGeom prst="rect">
            <a:avLst/>
          </a:prstGeom>
          <a:noFill/>
          <a:ln w="9525">
            <a:noFill/>
            <a:round/>
            <a:headEnd/>
            <a:tailEnd/>
          </a:ln>
          <a:effectLst/>
        </p:spPr>
      </p:pic>
      <p:sp>
        <p:nvSpPr>
          <p:cNvPr id="70660" name="Text Box 3"/>
          <p:cNvSpPr txBox="1">
            <a:spLocks noChangeArrowheads="1"/>
          </p:cNvSpPr>
          <p:nvPr/>
        </p:nvSpPr>
        <p:spPr bwMode="auto">
          <a:xfrm>
            <a:off x="1905000" y="5562600"/>
            <a:ext cx="5486400" cy="838200"/>
          </a:xfrm>
          <a:prstGeom prst="rect">
            <a:avLst/>
          </a:prstGeom>
          <a:noFill/>
          <a:ln w="9525">
            <a:noFill/>
            <a:round/>
            <a:headEnd/>
            <a:tailEnd/>
          </a:ln>
          <a:effectLst/>
        </p:spPr>
        <p:txBody>
          <a:bodyPr/>
          <a:lstStyle/>
          <a:p>
            <a:pPr algn="ctr">
              <a:spcBef>
                <a:spcPts val="600"/>
              </a:spcBef>
              <a:buClrTx/>
              <a:buFontTx/>
              <a:buNone/>
              <a:tabLst>
                <a:tab pos="569913" algn="l"/>
                <a:tab pos="1484313" algn="l"/>
                <a:tab pos="2398713" algn="l"/>
                <a:tab pos="3313113" algn="l"/>
                <a:tab pos="4227513" algn="l"/>
                <a:tab pos="5141913" algn="l"/>
                <a:tab pos="6056313" algn="l"/>
                <a:tab pos="6970713" algn="l"/>
                <a:tab pos="7885113" algn="l"/>
                <a:tab pos="8799513" algn="l"/>
                <a:tab pos="9713913" algn="l"/>
              </a:tabLst>
            </a:pPr>
            <a:r>
              <a:rPr lang="en-US" sz="2400" dirty="0">
                <a:solidFill>
                  <a:schemeClr val="bg2">
                    <a:lumMod val="25000"/>
                  </a:schemeClr>
                </a:solidFill>
                <a:latin typeface="Constantia" pitchFamily="16" charset="0"/>
              </a:rPr>
              <a:t>Protecting </a:t>
            </a:r>
            <a:r>
              <a:rPr lang="en-US" sz="2400" dirty="0" err="1">
                <a:solidFill>
                  <a:schemeClr val="bg2">
                    <a:lumMod val="25000"/>
                  </a:schemeClr>
                </a:solidFill>
                <a:latin typeface="Constantia" pitchFamily="16" charset="0"/>
              </a:rPr>
              <a:t>bhikkhunis</a:t>
            </a:r>
            <a:r>
              <a:rPr lang="en-US" sz="2400" dirty="0">
                <a:solidFill>
                  <a:schemeClr val="bg2">
                    <a:lumMod val="25000"/>
                  </a:schemeClr>
                </a:solidFill>
                <a:latin typeface="Constantia" pitchFamily="16" charset="0"/>
              </a:rPr>
              <a:t>, we protect ourselves and future generations.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line image 1"/>
          <p:cNvPicPr>
            <a:picLocks noChangeAspect="1" noChangeArrowheads="1"/>
          </p:cNvPicPr>
          <p:nvPr/>
        </p:nvPicPr>
        <p:blipFill>
          <a:blip r:embed="rId3" cstate="print"/>
          <a:srcRect/>
          <a:stretch>
            <a:fillRect/>
          </a:stretch>
        </p:blipFill>
        <p:spPr bwMode="auto">
          <a:xfrm>
            <a:off x="609600" y="2057400"/>
            <a:ext cx="7954915" cy="3505200"/>
          </a:xfrm>
          <a:prstGeom prst="rect">
            <a:avLst/>
          </a:prstGeom>
          <a:noFill/>
          <a:ln w="9525">
            <a:noFill/>
            <a:miter lim="800000"/>
            <a:headEnd/>
            <a:tailEnd/>
          </a:ln>
        </p:spPr>
      </p:pic>
      <p:sp>
        <p:nvSpPr>
          <p:cNvPr id="3" name="TextBox 2"/>
          <p:cNvSpPr txBox="1"/>
          <p:nvPr/>
        </p:nvSpPr>
        <p:spPr>
          <a:xfrm>
            <a:off x="2209800" y="685800"/>
            <a:ext cx="4137671" cy="830997"/>
          </a:xfrm>
          <a:prstGeom prst="rect">
            <a:avLst/>
          </a:prstGeom>
          <a:noFill/>
        </p:spPr>
        <p:txBody>
          <a:bodyPr wrap="none" rtlCol="0">
            <a:spAutoFit/>
          </a:bodyPr>
          <a:lstStyle/>
          <a:p>
            <a:r>
              <a:rPr lang="en-US" sz="4800" b="1" dirty="0" smtClean="0">
                <a:solidFill>
                  <a:schemeClr val="bg2">
                    <a:lumMod val="25000"/>
                  </a:schemeClr>
                </a:solidFill>
                <a:latin typeface="Lucida Handwriting" pitchFamily="66" charset="0"/>
              </a:rPr>
              <a:t>Thank You!</a:t>
            </a:r>
            <a:endParaRPr lang="en-US" sz="4800" b="1" dirty="0">
              <a:solidFill>
                <a:schemeClr val="bg2">
                  <a:lumMod val="25000"/>
                </a:schemeClr>
              </a:solidFill>
              <a:latin typeface="Lucida Handwriting" pitchFamily="66"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1"/>
          <p:cNvSpPr txBox="1">
            <a:spLocks noChangeArrowheads="1"/>
          </p:cNvSpPr>
          <p:nvPr/>
        </p:nvSpPr>
        <p:spPr bwMode="auto">
          <a:xfrm>
            <a:off x="457200" y="292100"/>
            <a:ext cx="8229600" cy="5727700"/>
          </a:xfrm>
          <a:prstGeom prst="rect">
            <a:avLst/>
          </a:prstGeom>
          <a:noFill/>
          <a:ln w="9525">
            <a:noFill/>
            <a:round/>
            <a:headEnd/>
            <a:tailEnd/>
          </a:ln>
          <a:effectLst/>
        </p:spPr>
        <p:txBody>
          <a:bodyPr wrap="none" anchor="ctr"/>
          <a:lstStyle/>
          <a:p>
            <a:endParaRPr lang="en-US"/>
          </a:p>
        </p:txBody>
      </p:sp>
      <p:pic>
        <p:nvPicPr>
          <p:cNvPr id="71683"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round/>
            <a:headEnd/>
            <a:tailEnd/>
          </a:ln>
          <a:effectLst/>
        </p:spPr>
      </p:pic>
      <p:sp>
        <p:nvSpPr>
          <p:cNvPr id="71684" name="Rectangle 3"/>
          <p:cNvSpPr>
            <a:spLocks noChangeArrowheads="1"/>
          </p:cNvSpPr>
          <p:nvPr/>
        </p:nvSpPr>
        <p:spPr bwMode="auto">
          <a:xfrm>
            <a:off x="304800" y="228600"/>
            <a:ext cx="8534400" cy="763588"/>
          </a:xfrm>
          <a:prstGeom prst="rect">
            <a:avLst/>
          </a:prstGeom>
          <a:noFill/>
          <a:ln w="9525">
            <a:noFill/>
            <a:round/>
            <a:headEnd/>
            <a:tailEnd/>
          </a:ln>
          <a:effectLst/>
        </p:spPr>
        <p:txBody>
          <a:bodyPr lIns="90000" tIns="46800" rIns="90000" bIns="46800">
            <a:spAutoFit/>
          </a:bodyPr>
          <a:lstStyle/>
          <a:p>
            <a:pPr algn="ct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400">
                <a:solidFill>
                  <a:srgbClr val="FE9700"/>
                </a:solidFill>
              </a:rPr>
              <a:t>May all beings be happy!</a:t>
            </a:r>
          </a:p>
        </p:txBody>
      </p:sp>
    </p:spTree>
  </p:cSld>
  <p:clrMapOvr>
    <a:masterClrMapping/>
  </p:clrMapOvr>
  <p:transition spd="slow">
    <p:fade/>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00200" y="457200"/>
            <a:ext cx="5541902" cy="769441"/>
          </a:xfrm>
          <a:prstGeom prst="rect">
            <a:avLst/>
          </a:prstGeom>
          <a:noFill/>
        </p:spPr>
        <p:txBody>
          <a:bodyPr wrap="none" rtlCol="0">
            <a:spAutoFit/>
          </a:bodyPr>
          <a:lstStyle/>
          <a:p>
            <a:pPr algn="ctr"/>
            <a:r>
              <a:rPr lang="en-US" sz="4400" b="1" dirty="0" smtClean="0">
                <a:solidFill>
                  <a:schemeClr val="accent2">
                    <a:lumMod val="50000"/>
                  </a:schemeClr>
                </a:solidFill>
                <a:latin typeface="Lucida Handwriting" pitchFamily="66" charset="0"/>
              </a:rPr>
              <a:t>Early Sisterhood </a:t>
            </a:r>
          </a:p>
        </p:txBody>
      </p:sp>
      <p:pic>
        <p:nvPicPr>
          <p:cNvPr id="6" name="Picture 4" descr="DSCN2491"/>
          <p:cNvPicPr>
            <a:picLocks noChangeAspect="1" noChangeArrowheads="1"/>
          </p:cNvPicPr>
          <p:nvPr/>
        </p:nvPicPr>
        <p:blipFill>
          <a:blip r:embed="rId3" cstate="print"/>
          <a:srcRect/>
          <a:stretch>
            <a:fillRect/>
          </a:stretch>
        </p:blipFill>
        <p:spPr>
          <a:xfrm>
            <a:off x="1066800" y="1600200"/>
            <a:ext cx="6361042" cy="4572000"/>
          </a:xfrm>
          <a:prstGeom prst="rect">
            <a:avLst/>
          </a:prstGeom>
          <a:noFill/>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With Gratitude</a:t>
            </a:r>
            <a:endParaRPr lang="en-US" dirty="0"/>
          </a:p>
        </p:txBody>
      </p:sp>
      <p:sp>
        <p:nvSpPr>
          <p:cNvPr id="4" name="Content Placeholder 3"/>
          <p:cNvSpPr>
            <a:spLocks noGrp="1"/>
          </p:cNvSpPr>
          <p:nvPr>
            <p:ph idx="1"/>
          </p:nvPr>
        </p:nvSpPr>
        <p:spPr>
          <a:xfrm>
            <a:off x="457200" y="1600200"/>
            <a:ext cx="8382000" cy="4524375"/>
          </a:xfrm>
        </p:spPr>
        <p:txBody>
          <a:bodyPr/>
          <a:lstStyle/>
          <a:p>
            <a:r>
              <a:rPr lang="en-US" dirty="0" smtClean="0">
                <a:solidFill>
                  <a:srgbClr val="FFFF00"/>
                </a:solidFill>
                <a:latin typeface="Constantia" pitchFamily="16" charset="0"/>
              </a:rPr>
              <a:t>With much gratitude to </a:t>
            </a:r>
            <a:r>
              <a:rPr lang="en-US" b="1" dirty="0" smtClean="0">
                <a:solidFill>
                  <a:srgbClr val="FFFF00"/>
                </a:solidFill>
                <a:latin typeface="Constantia" pitchFamily="16" charset="0"/>
              </a:rPr>
              <a:t>Ayya Tathaaloka, </a:t>
            </a:r>
            <a:r>
              <a:rPr lang="en-US" dirty="0" smtClean="0">
                <a:solidFill>
                  <a:srgbClr val="FFFF00"/>
                </a:solidFill>
                <a:latin typeface="Constantia" pitchFamily="16" charset="0"/>
              </a:rPr>
              <a:t>Abbess of Dhammadharini Vihara for her pictures and contributions to the text.</a:t>
            </a:r>
          </a:p>
          <a:p>
            <a:r>
              <a:rPr lang="en-US" dirty="0" smtClean="0"/>
              <a:t>With Gratitude to </a:t>
            </a:r>
            <a:r>
              <a:rPr lang="en-US" b="1" dirty="0" smtClean="0"/>
              <a:t>Alice Collette</a:t>
            </a:r>
            <a:r>
              <a:rPr lang="en-US" dirty="0" smtClean="0"/>
              <a:t>, PhD, Det. Of Theology &amp; Religious Studies, York St. John University, York, UK</a:t>
            </a:r>
          </a:p>
          <a:p>
            <a:r>
              <a:rPr lang="en-US" dirty="0" smtClean="0"/>
              <a:t>Thank you to </a:t>
            </a:r>
            <a:r>
              <a:rPr lang="en-US" b="1" dirty="0" smtClean="0"/>
              <a:t>Mary Watt </a:t>
            </a:r>
            <a:r>
              <a:rPr lang="en-US" dirty="0" smtClean="0"/>
              <a:t>for reading the research on the Seven Sisters and ‘getting us started’.</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1"/>
          <p:cNvSpPr>
            <a:spLocks noChangeArrowheads="1"/>
          </p:cNvSpPr>
          <p:nvPr/>
        </p:nvSpPr>
        <p:spPr bwMode="auto">
          <a:xfrm>
            <a:off x="914400" y="228600"/>
            <a:ext cx="7543800" cy="1325620"/>
          </a:xfrm>
          <a:prstGeom prst="rect">
            <a:avLst/>
          </a:prstGeom>
          <a:noFill/>
          <a:ln w="9525">
            <a:noFill/>
            <a:round/>
            <a:headEnd/>
            <a:tailEnd/>
          </a:ln>
          <a:effectLst/>
        </p:spPr>
        <p:txBody>
          <a:bodyPr wrap="square" lIns="90000" tIns="46800" rIns="90000" bIns="46800">
            <a:spAutoFit/>
          </a:bodyPr>
          <a:lstStyle/>
          <a:p>
            <a:pPr algn="ctr">
              <a:spcBef>
                <a:spcPts val="2250"/>
              </a:spcBef>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4000" b="1" dirty="0" smtClean="0">
                <a:solidFill>
                  <a:schemeClr val="bg2">
                    <a:lumMod val="25000"/>
                  </a:schemeClr>
                </a:solidFill>
                <a:latin typeface="Lucida Handwriting" pitchFamily="66" charset="0"/>
              </a:rPr>
              <a:t>‘Womb’ Sisters and Sangha </a:t>
            </a:r>
            <a:r>
              <a:rPr lang="en-US" sz="4000" b="1" dirty="0">
                <a:solidFill>
                  <a:schemeClr val="bg2">
                    <a:lumMod val="25000"/>
                  </a:schemeClr>
                </a:solidFill>
                <a:latin typeface="Lucida Handwriting" pitchFamily="66" charset="0"/>
              </a:rPr>
              <a:t>Sisters</a:t>
            </a:r>
          </a:p>
        </p:txBody>
      </p:sp>
      <p:pic>
        <p:nvPicPr>
          <p:cNvPr id="5" name="Picture 4" descr="DSCN2519great"/>
          <p:cNvPicPr>
            <a:picLocks noChangeAspect="1" noChangeArrowheads="1"/>
          </p:cNvPicPr>
          <p:nvPr/>
        </p:nvPicPr>
        <p:blipFill>
          <a:blip r:embed="rId3" cstate="print"/>
          <a:srcRect/>
          <a:stretch>
            <a:fillRect/>
          </a:stretch>
        </p:blipFill>
        <p:spPr>
          <a:xfrm>
            <a:off x="1600200" y="1676400"/>
            <a:ext cx="5562600" cy="4171950"/>
          </a:xfrm>
          <a:prstGeom prst="rect">
            <a:avLst/>
          </a:prstGeom>
        </p:spPr>
      </p:pic>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Office Theme">
      <a:majorFont>
        <a:latin typeface="Constantia"/>
        <a:ea typeface="Microsoft YaHei"/>
        <a:cs typeface=""/>
      </a:majorFont>
      <a:minorFont>
        <a:latin typeface="Constantia"/>
        <a:ea typeface="Microsoft YaHe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solidFill>
              <a:schemeClr val="bg1"/>
            </a:solidFill>
            <a:effectLst/>
            <a:latin typeface="Arial" charset="0"/>
            <a:cs typeface="Arial"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25177</TotalTime>
  <Words>6729</Words>
  <Application>Microsoft Office PowerPoint</Application>
  <PresentationFormat>On-screen Show (4:3)</PresentationFormat>
  <Paragraphs>562</Paragraphs>
  <Slides>80</Slides>
  <Notes>80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Office Theme</vt:lpstr>
      <vt:lpstr>Slide 1</vt:lpstr>
      <vt:lpstr>Slide 2</vt:lpstr>
      <vt:lpstr>Slide 3</vt:lpstr>
      <vt:lpstr>Slide 4</vt:lpstr>
      <vt:lpstr>Slide 5</vt:lpstr>
      <vt:lpstr>The Seven Sisters</vt:lpstr>
      <vt:lpstr>Bhikkhunis Listening to a Dhamma Teaching</vt:lpstr>
      <vt:lpstr>Slide 8</vt:lpstr>
      <vt:lpstr>Slide 9</vt:lpstr>
      <vt:lpstr>Slide 10</vt:lpstr>
      <vt:lpstr>Slide 11</vt:lpstr>
      <vt:lpstr>Slide 12</vt:lpstr>
      <vt:lpstr>Slide 13</vt:lpstr>
      <vt:lpstr>Slide 14</vt:lpstr>
      <vt:lpstr>Slide 15</vt:lpstr>
      <vt:lpstr> Mahapajapati Gotami and Fifty-two Bhikkhunis</vt:lpstr>
      <vt:lpstr>The Buddha Establishes the Bhikkhuni Order </vt:lpstr>
      <vt:lpstr>Slide 18</vt:lpstr>
      <vt:lpstr>The Four Fold Sangha</vt:lpstr>
      <vt:lpstr>Many Enlightened Bhikkhunis</vt:lpstr>
      <vt:lpstr>Slide 21</vt:lpstr>
      <vt:lpstr>Slide 22</vt:lpstr>
      <vt:lpstr>Slide 23</vt:lpstr>
      <vt:lpstr>Slide 24</vt:lpstr>
      <vt:lpstr>Slide 25</vt:lpstr>
      <vt:lpstr>Slide 26</vt:lpstr>
      <vt:lpstr>Slide 27</vt:lpstr>
      <vt:lpstr>Slide 28</vt:lpstr>
      <vt:lpstr>Patacara Learns about Impermanence</vt:lpstr>
      <vt:lpstr>Slide 30</vt:lpstr>
      <vt:lpstr>Sisterhoods Past and Present</vt:lpstr>
      <vt:lpstr>Slide 32</vt:lpstr>
      <vt:lpstr>One of the many pillars erected by Emperor Asoka</vt:lpstr>
      <vt:lpstr>The Bhikkhuni Sangha  in Sri Lanka</vt:lpstr>
      <vt:lpstr> Bhikkhuni Sangha Spreads to China </vt:lpstr>
      <vt:lpstr>Slide 36</vt:lpstr>
      <vt:lpstr>Slide 37</vt:lpstr>
      <vt:lpstr>Bhikkhuni Sangha Disappeared in India and Sri Lanka  Both Bhikkhu and Bhikkhuni Sanghas died out in India and Sri Lanka after the 15th century  </vt:lpstr>
      <vt:lpstr>Slide 39</vt:lpstr>
      <vt:lpstr>Slide 40</vt:lpstr>
      <vt:lpstr>How did the Current Theravada Bhikkhuni Order Revive?</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With Gratitude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Susan</dc:creator>
  <cp:lastModifiedBy>owner</cp:lastModifiedBy>
  <cp:revision>890</cp:revision>
  <cp:lastPrinted>1601-01-01T00:00:00Z</cp:lastPrinted>
  <dcterms:created xsi:type="dcterms:W3CDTF">2009-09-08T00:29:16Z</dcterms:created>
  <dcterms:modified xsi:type="dcterms:W3CDTF">2013-09-13T20:26:28Z</dcterms:modified>
</cp:coreProperties>
</file>